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8" r:id="rId6"/>
    <p:sldId id="260" r:id="rId7"/>
    <p:sldId id="261" r:id="rId8"/>
    <p:sldId id="259" r:id="rId9"/>
    <p:sldId id="262" r:id="rId10"/>
    <p:sldId id="264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E81"/>
    <a:srgbClr val="0B5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100" y="4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RACK-VET_komplet-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2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 userDrawn="1"/>
        </p:nvSpPr>
        <p:spPr>
          <a:xfrm>
            <a:off x="182743" y="0"/>
            <a:ext cx="3983796" cy="940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Obraz 2" descr="TRACK-VET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88" y="169849"/>
            <a:ext cx="1635549" cy="77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8C2560D-EC28-3B41-86E8-18F1CE0113B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8C2560D-EC28-3B41-86E8-18F1CE0113B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logo EU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16" y="4752313"/>
            <a:ext cx="487650" cy="325614"/>
          </a:xfrm>
          <a:prstGeom prst="rect">
            <a:avLst/>
          </a:prstGeom>
        </p:spPr>
      </p:pic>
      <p:cxnSp>
        <p:nvCxnSpPr>
          <p:cNvPr id="12" name="Łącznik prosty 11"/>
          <p:cNvCxnSpPr/>
          <p:nvPr userDrawn="1"/>
        </p:nvCxnSpPr>
        <p:spPr>
          <a:xfrm>
            <a:off x="70069" y="4691000"/>
            <a:ext cx="8968828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oleTekstowe 3"/>
          <p:cNvSpPr txBox="1"/>
          <p:nvPr userDrawn="1"/>
        </p:nvSpPr>
        <p:spPr>
          <a:xfrm>
            <a:off x="839466" y="4814045"/>
            <a:ext cx="39954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Co-</a:t>
            </a:r>
            <a:r>
              <a:rPr lang="pl-PL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funded</a:t>
            </a:r>
            <a:r>
              <a:rPr lang="pl-PL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by the Erasmus+ </a:t>
            </a:r>
            <a:r>
              <a:rPr lang="pl-PL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Programme</a:t>
            </a:r>
            <a:r>
              <a:rPr lang="pl-PL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</a:t>
            </a:r>
            <a:r>
              <a:rPr lang="pl-PL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European</a:t>
            </a:r>
            <a:r>
              <a:rPr lang="pl-PL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Union</a:t>
            </a:r>
            <a:endParaRPr lang="pl-PL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Obraz 1" descr="TRACK-VET_komplet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52" y="175393"/>
            <a:ext cx="3384140" cy="4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.do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all.sli.do/event/gmxg0cua?section=af1b4986-8d10-4f68-a96a-d25683a46993&amp;open_info_modal=tru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ck-vet.eu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Tekstowe 5"/>
          <p:cNvSpPr txBox="1"/>
          <p:nvPr/>
        </p:nvSpPr>
        <p:spPr>
          <a:xfrm>
            <a:off x="2758966" y="1715966"/>
            <a:ext cx="5917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E2E81"/>
                </a:solidFill>
              </a:rPr>
              <a:t>Rozwijanie i potwierdzanie kompetencji przekrojowych w </a:t>
            </a:r>
            <a:r>
              <a:rPr lang="pl-PL" sz="3200" b="1" dirty="0" smtClean="0">
                <a:solidFill>
                  <a:srgbClr val="0E2E81"/>
                </a:solidFill>
              </a:rPr>
              <a:t>kształceniu zawodowym. Projekt TRACKVET</a:t>
            </a:r>
            <a:endParaRPr lang="pl-PL" sz="3200" b="1" dirty="0">
              <a:solidFill>
                <a:srgbClr val="0E2E81"/>
              </a:solidFill>
            </a:endParaRPr>
          </a:p>
        </p:txBody>
      </p:sp>
      <p:sp>
        <p:nvSpPr>
          <p:cNvPr id="3" name="PoleTekstowe 1"/>
          <p:cNvSpPr txBox="1"/>
          <p:nvPr/>
        </p:nvSpPr>
        <p:spPr>
          <a:xfrm>
            <a:off x="2758966" y="3992009"/>
            <a:ext cx="5710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E2E81"/>
                </a:solidFill>
              </a:rPr>
              <a:t>Wojciech Stęchły</a:t>
            </a:r>
          </a:p>
          <a:p>
            <a:r>
              <a:rPr lang="pl-PL" sz="2000" dirty="0" smtClean="0">
                <a:solidFill>
                  <a:srgbClr val="0E2E81"/>
                </a:solidFill>
              </a:rPr>
              <a:t>Wrocław, 25.02.2020 r.</a:t>
            </a:r>
            <a:endParaRPr lang="pl-PL" sz="2000" dirty="0">
              <a:solidFill>
                <a:srgbClr val="0E2E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40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740980" y="1051747"/>
            <a:ext cx="74492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Porozmawiajmy o roli kształcenia zawodowego przez pryzmat kompetencji.</a:t>
            </a:r>
          </a:p>
          <a:p>
            <a:endParaRPr lang="pl-PL" sz="2000" dirty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Co ma „produkować” system kształcenia zawodowego?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Specyficzne kompetencje zawodowe</a:t>
            </a:r>
          </a:p>
          <a:p>
            <a:pPr lvl="1"/>
            <a:r>
              <a:rPr lang="pl-PL" sz="2000" dirty="0" smtClean="0">
                <a:solidFill>
                  <a:srgbClr val="0E2E81"/>
                </a:solidFill>
              </a:rPr>
              <a:t>(np. obsługa maszyn, wiedza dziedzinowa)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Kluczowe kompetencje podstawowe</a:t>
            </a:r>
          </a:p>
          <a:p>
            <a:pPr lvl="1"/>
            <a:r>
              <a:rPr lang="pl-PL" sz="2000" dirty="0" smtClean="0">
                <a:solidFill>
                  <a:srgbClr val="0E2E81"/>
                </a:solidFill>
              </a:rPr>
              <a:t>(np. liczenie, rozumienie i tworzenie informacji, cyfrowe)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Kluczowe kompetencje przekrojowe</a:t>
            </a:r>
          </a:p>
          <a:p>
            <a:pPr lvl="1"/>
            <a:r>
              <a:rPr lang="pl-PL" sz="2000" dirty="0" smtClean="0">
                <a:solidFill>
                  <a:srgbClr val="0E2E81"/>
                </a:solidFill>
              </a:rPr>
              <a:t>(np. personalne, społeczne, uczenia się, przedsiębiorczości)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l-PL" sz="2000" dirty="0">
              <a:solidFill>
                <a:srgbClr val="0E2E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57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740980" y="1051747"/>
            <a:ext cx="74492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Porozmawiajmy o roli kształcenia zawodowego przez pryzmat kompetencji.</a:t>
            </a:r>
            <a:endParaRPr lang="pl-PL" sz="2000" dirty="0">
              <a:solidFill>
                <a:srgbClr val="0E2E81"/>
              </a:solidFill>
            </a:endParaRPr>
          </a:p>
          <a:p>
            <a:pPr algn="ctr"/>
            <a:endParaRPr lang="pl-PL" sz="2000" b="1" dirty="0">
              <a:solidFill>
                <a:srgbClr val="0E2E81"/>
              </a:solidFill>
            </a:endParaRPr>
          </a:p>
          <a:p>
            <a:r>
              <a:rPr lang="pl-PL" sz="2000" b="1" dirty="0" smtClean="0">
                <a:solidFill>
                  <a:srgbClr val="0E2E81"/>
                </a:solidFill>
              </a:rPr>
              <a:t>Krótkie głosowanie: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pl-PL" sz="2000" b="1" dirty="0">
                <a:solidFill>
                  <a:srgbClr val="0E2E81"/>
                </a:solidFill>
                <a:sym typeface="Wingdings" panose="05000000000000000000" pitchFamily="2" charset="2"/>
                <a:hlinkClick r:id="rId2"/>
              </a:rPr>
              <a:t>www.sli.do</a:t>
            </a:r>
            <a:endParaRPr lang="pl-PL" sz="2000" b="1" dirty="0">
              <a:solidFill>
                <a:srgbClr val="0E2E81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pl-PL" sz="2000" b="1" dirty="0" smtClean="0">
                <a:solidFill>
                  <a:srgbClr val="0E2E81"/>
                </a:solidFill>
              </a:rPr>
              <a:t>wpisz kod: #F881</a:t>
            </a:r>
          </a:p>
          <a:p>
            <a:endParaRPr lang="pl-PL" sz="2000" b="1" dirty="0" smtClean="0">
              <a:solidFill>
                <a:srgbClr val="0E2E8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pl-PL" sz="2000" b="1" dirty="0" smtClean="0">
              <a:solidFill>
                <a:srgbClr val="0E2E8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pl-PL" sz="2000" b="1" dirty="0" smtClean="0">
              <a:solidFill>
                <a:srgbClr val="0E2E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2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740980" y="1051747"/>
            <a:ext cx="7449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Porozmawiajmy o roli kształcenia zawodowego przez pryzmat kompetencji.</a:t>
            </a:r>
            <a:endParaRPr lang="pl-PL" sz="2000" dirty="0">
              <a:solidFill>
                <a:srgbClr val="0E2E81"/>
              </a:solidFill>
            </a:endParaRPr>
          </a:p>
          <a:p>
            <a:pPr algn="ctr"/>
            <a:endParaRPr lang="pl-PL" sz="2000" b="1" dirty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Krótkie głosowanie: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pl-PL" sz="2000" dirty="0" smtClean="0">
                <a:solidFill>
                  <a:srgbClr val="0E2E81"/>
                </a:solidFill>
                <a:sym typeface="Wingdings" panose="05000000000000000000" pitchFamily="2" charset="2"/>
              </a:rPr>
              <a:t>Wyniki: </a:t>
            </a:r>
            <a:r>
              <a:rPr lang="pl-PL" sz="2000" dirty="0" smtClean="0">
                <a:solidFill>
                  <a:srgbClr val="0E2E81"/>
                </a:solidFill>
                <a:sym typeface="Wingdings" panose="05000000000000000000" pitchFamily="2" charset="2"/>
                <a:hlinkClick r:id="rId2"/>
              </a:rPr>
              <a:t>link</a:t>
            </a:r>
            <a:endParaRPr lang="pl-PL" sz="2000" dirty="0" smtClean="0">
              <a:solidFill>
                <a:srgbClr val="0E2E81"/>
              </a:solidFill>
            </a:endParaRPr>
          </a:p>
          <a:p>
            <a:endParaRPr lang="pl-PL" sz="2000" b="1" dirty="0" smtClean="0">
              <a:solidFill>
                <a:srgbClr val="0E2E8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pl-PL" sz="2000" b="1" dirty="0" smtClean="0">
              <a:solidFill>
                <a:srgbClr val="0E2E8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pl-PL" sz="2000" b="1" dirty="0" smtClean="0">
              <a:solidFill>
                <a:srgbClr val="0E2E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47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1013385" y="1185754"/>
            <a:ext cx="76182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Czym zajmujemy się w ramach projektu?</a:t>
            </a:r>
          </a:p>
          <a:p>
            <a:endParaRPr lang="pl-PL" sz="2000" dirty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Lista kluczowych kompetencji przekrojowych: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kompetencje osobiste (personalne),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kompetencje społeczne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E2E81"/>
                </a:solidFill>
              </a:rPr>
              <a:t>k</a:t>
            </a:r>
            <a:r>
              <a:rPr lang="pl-PL" sz="2000" dirty="0" smtClean="0">
                <a:solidFill>
                  <a:srgbClr val="0E2E81"/>
                </a:solidFill>
              </a:rPr>
              <a:t>ompetencje w zakresie uczenia </a:t>
            </a:r>
            <a:r>
              <a:rPr lang="pl-PL" sz="2000" dirty="0">
                <a:solidFill>
                  <a:srgbClr val="0E2E81"/>
                </a:solidFill>
              </a:rPr>
              <a:t>się,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E2E81"/>
                </a:solidFill>
              </a:rPr>
              <a:t>kompetencje obywatelskie,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E2E81"/>
                </a:solidFill>
              </a:rPr>
              <a:t>kompetencje w zakresie przedsiębiorczości,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E2E81"/>
                </a:solidFill>
              </a:rPr>
              <a:t>kompetencje w zakresie świadomości i ekspresji kulturalnej</a:t>
            </a:r>
          </a:p>
        </p:txBody>
      </p:sp>
    </p:spTree>
    <p:extLst>
      <p:ext uri="{BB962C8B-B14F-4D97-AF65-F5344CB8AC3E}">
        <p14:creationId xmlns:p14="http://schemas.microsoft.com/office/powerpoint/2010/main" val="121525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1013385" y="673374"/>
            <a:ext cx="761823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Czym zajmujemy się w ramach projektu?</a:t>
            </a:r>
          </a:p>
          <a:p>
            <a:endParaRPr lang="pl-PL" sz="2000" dirty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W jaki sposób dba się o rozwijanie, sprawdzanie i certyfikację kluczowych kompetencji przekrojowych w ramach systemów kształcenia zawodowego?</a:t>
            </a:r>
          </a:p>
          <a:p>
            <a:endParaRPr lang="pl-PL" sz="2000" dirty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Analiza porównawcza dla systemów w 6 krajach: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E2E81"/>
                </a:solidFill>
              </a:rPr>
              <a:t>Austria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E2E81"/>
                </a:solidFill>
              </a:rPr>
              <a:t>Francja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Norwegia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Słowacja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Łotwa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E2E81"/>
                </a:solidFill>
              </a:rPr>
              <a:t>Polska</a:t>
            </a:r>
          </a:p>
        </p:txBody>
      </p:sp>
    </p:spTree>
    <p:extLst>
      <p:ext uri="{BB962C8B-B14F-4D97-AF65-F5344CB8AC3E}">
        <p14:creationId xmlns:p14="http://schemas.microsoft.com/office/powerpoint/2010/main" val="191636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425669" y="389588"/>
            <a:ext cx="85291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Kilka wniosków</a:t>
            </a:r>
          </a:p>
          <a:p>
            <a:endParaRPr lang="pl-PL" sz="2000" dirty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Kompetencje przekrojowe są zwykle niedoprecyzowane. We wszystkich krajach rozmowa o nich stwarza trudności. Polegamy na intuicjach osób kształcących. Nie umiemy ich oceniać. Nie kierunkujemy dostatecznie uczniów ani osób pomagających im się uczyć.</a:t>
            </a:r>
          </a:p>
          <a:p>
            <a:endParaRPr lang="pl-PL" sz="2000" dirty="0" smtClean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Wyzwaniem we wszystkich krajach jest przygotowanie nauczycieli oraz trenerów.</a:t>
            </a:r>
          </a:p>
          <a:p>
            <a:endParaRPr lang="pl-PL" sz="2000" dirty="0">
              <a:solidFill>
                <a:srgbClr val="0E2E81"/>
              </a:solidFill>
            </a:endParaRPr>
          </a:p>
          <a:p>
            <a:r>
              <a:rPr lang="pl-PL" sz="2000" dirty="0" smtClean="0">
                <a:solidFill>
                  <a:srgbClr val="0E2E81"/>
                </a:solidFill>
              </a:rPr>
              <a:t>Większości kompetencji przekrojowych nie da się w pełni </a:t>
            </a:r>
            <a:r>
              <a:rPr lang="pl-PL" sz="2000" dirty="0">
                <a:solidFill>
                  <a:srgbClr val="0E2E81"/>
                </a:solidFill>
              </a:rPr>
              <a:t>wykształcić </a:t>
            </a:r>
            <a:r>
              <a:rPr lang="pl-PL" sz="2000" dirty="0" smtClean="0">
                <a:solidFill>
                  <a:srgbClr val="0E2E81"/>
                </a:solidFill>
              </a:rPr>
              <a:t>w środowisku szkolnym – odpowiedzialność środowisk branżowych za kształcenie jest ważnym czynnikiem (przedsiębiorstwa, rady, stowarzyszenia).</a:t>
            </a:r>
            <a:endParaRPr lang="pl-PL" sz="2000" dirty="0">
              <a:solidFill>
                <a:srgbClr val="0E2E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0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1013385" y="1185754"/>
            <a:ext cx="76182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Więcej wniosków?</a:t>
            </a:r>
          </a:p>
          <a:p>
            <a:endParaRPr lang="pl-PL" sz="2000" dirty="0" smtClean="0">
              <a:solidFill>
                <a:srgbClr val="0E2E81"/>
              </a:solidFill>
            </a:endParaRPr>
          </a:p>
          <a:p>
            <a:pPr algn="ctr"/>
            <a:r>
              <a:rPr lang="pl-PL" sz="2000" dirty="0" smtClean="0">
                <a:solidFill>
                  <a:srgbClr val="0E2E81"/>
                </a:solidFill>
              </a:rPr>
              <a:t>Zapraszamy na:</a:t>
            </a:r>
            <a:endParaRPr lang="pl-PL" sz="2000" dirty="0">
              <a:solidFill>
                <a:srgbClr val="0E2E81"/>
              </a:solidFill>
            </a:endParaRPr>
          </a:p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TRACK-VET International Conference</a:t>
            </a:r>
          </a:p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Warszawa, SGH, bud. C</a:t>
            </a:r>
          </a:p>
          <a:p>
            <a:pPr algn="ctr"/>
            <a:r>
              <a:rPr lang="pl-PL" sz="2000" b="1" dirty="0" smtClean="0">
                <a:solidFill>
                  <a:srgbClr val="0E2E81"/>
                </a:solidFill>
              </a:rPr>
              <a:t>23 kwietnia 2020 r.</a:t>
            </a:r>
          </a:p>
          <a:p>
            <a:pPr algn="ctr"/>
            <a:endParaRPr lang="pl-PL" sz="2000" b="1" dirty="0">
              <a:solidFill>
                <a:srgbClr val="0E2E81"/>
              </a:solidFill>
            </a:endParaRPr>
          </a:p>
          <a:p>
            <a:pPr algn="ctr"/>
            <a:r>
              <a:rPr lang="en-GB" sz="2000" dirty="0">
                <a:hlinkClick r:id="rId2"/>
              </a:rPr>
              <a:t>http://www.track-vet.eu/</a:t>
            </a:r>
            <a:endParaRPr lang="pl-PL" sz="2000" b="1" dirty="0">
              <a:solidFill>
                <a:srgbClr val="0E2E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17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232</TotalTime>
  <Words>294</Words>
  <Application>Microsoft Office PowerPoint</Application>
  <PresentationFormat>Pokaz na ekranie (16:9)</PresentationFormat>
  <Paragraphs>58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hdebowski</cp:lastModifiedBy>
  <cp:revision>48</cp:revision>
  <dcterms:created xsi:type="dcterms:W3CDTF">2010-04-12T23:12:02Z</dcterms:created>
  <dcterms:modified xsi:type="dcterms:W3CDTF">2020-11-30T14:44:22Z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