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684" r:id="rId3"/>
  </p:sldMasterIdLst>
  <p:notesMasterIdLst>
    <p:notesMasterId r:id="rId18"/>
  </p:notesMasterIdLst>
  <p:handoutMasterIdLst>
    <p:handoutMasterId r:id="rId19"/>
  </p:handoutMasterIdLst>
  <p:sldIdLst>
    <p:sldId id="256" r:id="rId4"/>
    <p:sldId id="371" r:id="rId5"/>
    <p:sldId id="406" r:id="rId6"/>
    <p:sldId id="418" r:id="rId7"/>
    <p:sldId id="395" r:id="rId8"/>
    <p:sldId id="408" r:id="rId9"/>
    <p:sldId id="421" r:id="rId10"/>
    <p:sldId id="410" r:id="rId11"/>
    <p:sldId id="409" r:id="rId12"/>
    <p:sldId id="416" r:id="rId13"/>
    <p:sldId id="420" r:id="rId14"/>
    <p:sldId id="417" r:id="rId15"/>
    <p:sldId id="425" r:id="rId16"/>
    <p:sldId id="423" r:id="rId17"/>
  </p:sldIdLst>
  <p:sldSz cx="12188825" cy="6858000"/>
  <p:notesSz cx="6797675" cy="9926638"/>
  <p:defaultTextStyle>
    <a:defPPr>
      <a:defRPr lang="en-US"/>
    </a:defPPr>
    <a:lvl1pPr marL="0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61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85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9143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  <p15:guide id="16" pos="766">
          <p15:clr>
            <a:srgbClr val="A4A3A4"/>
          </p15:clr>
        </p15:guide>
        <p15:guide id="17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103" autoAdjust="0"/>
  </p:normalViewPr>
  <p:slideViewPr>
    <p:cSldViewPr>
      <p:cViewPr varScale="1">
        <p:scale>
          <a:sx n="66" d="100"/>
          <a:sy n="66" d="100"/>
        </p:scale>
        <p:origin x="472" y="3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  <p:guide pos="766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notesViewPr>
    <p:cSldViewPr>
      <p:cViewPr varScale="1">
        <p:scale>
          <a:sx n="82" d="100"/>
          <a:sy n="82" d="100"/>
        </p:scale>
        <p:origin x="1308" y="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pl-PL" smtClean="0"/>
              <a:pPr/>
              <a:t>30.11.2020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pl-PL" smtClean="0"/>
              <a:pPr/>
              <a:t>30.11.2020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1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181" algn="l" defTabSz="914361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361" algn="l" defTabSz="914361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543" algn="l" defTabSz="914361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724" algn="l" defTabSz="914361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5905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5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wskazuje uczącym się o postępach, brakach, motywuje do refleksji nad własnym uczeniem się, nad jego planowaniem,</a:t>
            </a:r>
            <a:r>
              <a:rPr lang="pl-PL" baseline="0" dirty="0" smtClean="0"/>
              <a:t> motywuje do dalszego działania</a:t>
            </a:r>
          </a:p>
          <a:p>
            <a:r>
              <a:rPr lang="pl-PL" baseline="0" dirty="0" smtClean="0"/>
              <a:t>istotna dla rodziców, również pracodawców w kontekście certyfikacji umiejętności, istotna dla nauczycieli, gdyż wyznacza najważniejsze obszary do nauczania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528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2588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jakość procesu weryfikacji jako pochodna nakładów oraz kompetencji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5588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 jaki sposób weryfikować uzyskanie kompetencji przekrojowych za pomocą </a:t>
            </a:r>
            <a:r>
              <a:rPr lang="pl-P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sumatywnych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84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olny kształt 6"/>
          <p:cNvSpPr>
            <a:spLocks noEditPoints="1"/>
          </p:cNvSpPr>
          <p:nvPr/>
        </p:nvSpPr>
        <p:spPr bwMode="auto">
          <a:xfrm>
            <a:off x="-4762" y="285750"/>
            <a:ext cx="12190413" cy="6381751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dirty="0">
              <a:solidFill>
                <a:schemeClr val="lt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7614" y="1828801"/>
            <a:ext cx="9753599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7615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65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6899" y="685800"/>
            <a:ext cx="2134315" cy="5486400"/>
          </a:xfrm>
        </p:spPr>
        <p:txBody>
          <a:bodyPr vert="eaVert"/>
          <a:lstStyle/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030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RACK-VET_komplet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8825" cy="21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243594" y="0"/>
            <a:ext cx="5310345" cy="12546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defTabSz="609493"/>
            <a:endParaRPr lang="pl-PL" sz="2400">
              <a:solidFill>
                <a:prstClr val="white"/>
              </a:solidFill>
            </a:endParaRPr>
          </a:p>
        </p:txBody>
      </p:sp>
      <p:pic>
        <p:nvPicPr>
          <p:cNvPr id="3" name="Obraz 2" descr="TRACK-VET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50" y="226466"/>
            <a:ext cx="2180164" cy="10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fld id="{68C2560D-EC28-3B41-86E8-18F1CE0113B4}" type="datetimeFigureOut">
              <a:rPr lang="en-US" sz="2400" smtClean="0">
                <a:solidFill>
                  <a:prstClr val="black"/>
                </a:solidFill>
              </a:rPr>
              <a:pPr defTabSz="609493"/>
              <a:t>11/30/2020</a:t>
            </a:fld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fld id="{2066355A-084C-D24E-9AD2-7E4FC41EA627}" type="slidenum">
              <a:rPr lang="en-US" sz="2400" smtClean="0">
                <a:solidFill>
                  <a:prstClr val="black"/>
                </a:solidFill>
              </a:rPr>
              <a:pPr defTabSz="609493"/>
              <a:t>‹#›</a:t>
            </a:fld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fld id="{68C2560D-EC28-3B41-86E8-18F1CE0113B4}" type="datetimeFigureOut">
              <a:rPr lang="en-US" sz="2400" smtClean="0">
                <a:solidFill>
                  <a:prstClr val="black"/>
                </a:solidFill>
              </a:rPr>
              <a:pPr defTabSz="609493"/>
              <a:t>11/30/2020</a:t>
            </a:fld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lIns="121899" tIns="60949" rIns="121899" bIns="60949"/>
          <a:lstStyle/>
          <a:p>
            <a:pPr defTabSz="609493"/>
            <a:fld id="{2066355A-084C-D24E-9AD2-7E4FC41EA627}" type="slidenum">
              <a:rPr lang="en-US" sz="2400" smtClean="0">
                <a:solidFill>
                  <a:prstClr val="black"/>
                </a:solidFill>
              </a:rPr>
              <a:pPr defTabSz="609493"/>
              <a:t>‹#›</a:t>
            </a:fld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265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6" y="3429002"/>
            <a:ext cx="9753599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13152" y="685802"/>
            <a:ext cx="7853062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1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72378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3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62480" y="1828800"/>
            <a:ext cx="4708733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3749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6" y="274637"/>
            <a:ext cx="975359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17613" y="1828801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181" indent="0">
              <a:buNone/>
              <a:defRPr sz="2000" b="1"/>
            </a:lvl2pPr>
            <a:lvl3pPr marL="914361" indent="0">
              <a:buNone/>
              <a:defRPr sz="19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7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17613" y="2743202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262054" y="1828801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181" indent="0">
              <a:buNone/>
              <a:defRPr sz="2000" b="1"/>
            </a:lvl2pPr>
            <a:lvl3pPr marL="914361" indent="0">
              <a:buNone/>
              <a:defRPr sz="19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7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62054" y="2743202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8348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4847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7110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lvl="0" algn="ctr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4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65813" y="685800"/>
            <a:ext cx="5638801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4214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900"/>
            </a:lvl1pPr>
            <a:lvl2pPr marL="457181" indent="0">
              <a:buNone/>
              <a:defRPr sz="1200"/>
            </a:lvl2pPr>
            <a:lvl3pPr marL="914361" indent="0">
              <a:buNone/>
              <a:defRPr sz="11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7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1634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lvl="0" algn="ctr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4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1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361">
            <a:normAutofit/>
          </a:bodyPr>
          <a:lstStyle>
            <a:lvl1pPr marL="0" indent="0" algn="ctr">
              <a:buNone/>
              <a:defRPr sz="24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7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4214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900"/>
            </a:lvl1pPr>
            <a:lvl2pPr marL="457181" indent="0">
              <a:buNone/>
              <a:defRPr sz="1200"/>
            </a:lvl2pPr>
            <a:lvl3pPr marL="914361" indent="0">
              <a:buNone/>
              <a:defRPr sz="11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7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944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17616" y="274637"/>
            <a:ext cx="9753599" cy="1325563"/>
          </a:xfrm>
          <a:prstGeom prst="rect">
            <a:avLst/>
          </a:prstGeom>
        </p:spPr>
        <p:txBody>
          <a:bodyPr vert="horz" lIns="91436" tIns="45719" rIns="91436" bIns="45719" rtlCol="0" anchor="b">
            <a:normAutofit/>
          </a:bodyPr>
          <a:lstStyle/>
          <a:p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17616" y="1828800"/>
            <a:ext cx="9753599" cy="4343400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151813" y="6448427"/>
            <a:ext cx="1396259" cy="180975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pl-PL" noProof="0" smtClean="0"/>
              <a:pPr/>
              <a:t>30.11.2020</a:t>
            </a:fld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208837" y="6448427"/>
            <a:ext cx="6638176" cy="180975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5"/>
          </a:xfrm>
          <a:prstGeom prst="rect">
            <a:avLst/>
          </a:prstGeom>
        </p:spPr>
        <p:txBody>
          <a:bodyPr vert="horz" lIns="91436" tIns="45719" rIns="91436" bIns="4571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755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08" indent="-228591" algn="l" defTabSz="914361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899" indent="-228591" algn="l" defTabSz="914361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89" indent="-228591" algn="l" defTabSz="914361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960080" indent="-228591" algn="l" defTabSz="914361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71" indent="-228591" algn="l" defTabSz="914361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261" indent="-228591" algn="l" defTabSz="914361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852" indent="-228591" algn="l" defTabSz="914361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441" indent="-228591" algn="l" defTabSz="914361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032" indent="-228591" algn="l" defTabSz="914361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7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logo EU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66" y="6336417"/>
            <a:ext cx="650031" cy="434152"/>
          </a:xfrm>
          <a:prstGeom prst="rect">
            <a:avLst/>
          </a:prstGeom>
        </p:spPr>
      </p:pic>
      <p:cxnSp>
        <p:nvCxnSpPr>
          <p:cNvPr id="12" name="Łącznik prosty 11"/>
          <p:cNvCxnSpPr/>
          <p:nvPr userDrawn="1"/>
        </p:nvCxnSpPr>
        <p:spPr>
          <a:xfrm>
            <a:off x="93401" y="6254667"/>
            <a:ext cx="1195532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oleTekstowe 3"/>
          <p:cNvSpPr txBox="1"/>
          <p:nvPr userDrawn="1"/>
        </p:nvSpPr>
        <p:spPr>
          <a:xfrm>
            <a:off x="1118997" y="6418727"/>
            <a:ext cx="5325814" cy="292366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pPr defTabSz="609493"/>
            <a:r>
              <a:rPr lang="pl-PL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Co-</a:t>
            </a:r>
            <a:r>
              <a:rPr lang="pl-PL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funded</a:t>
            </a:r>
            <a:r>
              <a:rPr lang="pl-PL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by the Erasmus+ </a:t>
            </a:r>
            <a:r>
              <a:rPr lang="pl-PL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Programme</a:t>
            </a:r>
            <a:r>
              <a:rPr lang="pl-PL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of the </a:t>
            </a:r>
            <a:r>
              <a:rPr lang="pl-PL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European</a:t>
            </a:r>
            <a:r>
              <a:rPr lang="pl-PL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Union</a:t>
            </a:r>
            <a:endParaRPr lang="pl-PL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" name="Obraz 1" descr="TRACK-VET_komplet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1" y="233857"/>
            <a:ext cx="4511012" cy="6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0949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609493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609493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609493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609493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609493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17612" y="1828801"/>
            <a:ext cx="10709448" cy="30480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Znaczeniu weryfikacji/oceniania </a:t>
            </a:r>
            <a:b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cap="none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kontekście rozwijania kompetencji podstawowych </a:t>
            </a:r>
            <a:br>
              <a:rPr lang="pl-PL" sz="2800" cap="none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l-PL" sz="2800" cap="none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</a:t>
            </a:r>
            <a:r>
              <a:rPr lang="pl-PL" sz="2800" cap="none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przekrojowych – wnioski z projektu TRACK-VET</a:t>
            </a:r>
            <a: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>
                <a:solidFill>
                  <a:srgbClr val="5454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b="1" dirty="0">
              <a:solidFill>
                <a:srgbClr val="5454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7615" y="5310336"/>
            <a:ext cx="7848600" cy="1143000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Horacy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Dębowski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Warszawa,15 stycznia 2020</a:t>
            </a: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rgbClr val="545454"/>
                </a:solidFill>
              </a:rPr>
              <a:t/>
            </a:r>
            <a:br>
              <a:rPr lang="pl-PL" dirty="0" smtClean="0">
                <a:solidFill>
                  <a:srgbClr val="545454"/>
                </a:solidFill>
              </a:rPr>
            </a:br>
            <a:endParaRPr lang="pl-PL" dirty="0">
              <a:solidFill>
                <a:srgbClr val="545454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0" y="404665"/>
            <a:ext cx="1030688" cy="134793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436468" y="533866"/>
            <a:ext cx="2622633" cy="1089527"/>
          </a:xfrm>
          <a:prstGeom prst="rect">
            <a:avLst/>
          </a:prstGeom>
          <a:noFill/>
        </p:spPr>
        <p:txBody>
          <a:bodyPr wrap="none" lIns="91436" tIns="45719" rIns="91436" bIns="45719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CENTRALNA</a:t>
            </a:r>
          </a:p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KOMISJA</a:t>
            </a:r>
          </a:p>
          <a:p>
            <a:pPr>
              <a:lnSpc>
                <a:spcPct val="90000"/>
              </a:lnSpc>
            </a:pPr>
            <a:r>
              <a:rPr lang="pl-P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EGZAMINACYJNA</a:t>
            </a:r>
            <a:endParaRPr lang="pl-PL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7"/>
            <a:ext cx="10709446" cy="1325563"/>
          </a:xfrm>
        </p:spPr>
        <p:txBody>
          <a:bodyPr>
            <a:normAutofit/>
          </a:bodyPr>
          <a:lstStyle/>
          <a:p>
            <a:r>
              <a:rPr lang="pl-PL" sz="3500" cap="none" dirty="0" smtClean="0">
                <a:latin typeface="Arial" panose="020B0604020202020204" pitchFamily="34" charset="0"/>
              </a:rPr>
              <a:t>Rozwijanie kompetencji podstawowych i przekrojowych – </a:t>
            </a:r>
            <a:r>
              <a:rPr lang="pl-PL" sz="3500" cap="none" dirty="0" err="1" smtClean="0">
                <a:solidFill>
                  <a:srgbClr val="00B050"/>
                </a:solidFill>
                <a:latin typeface="Arial" panose="020B0604020202020204" pitchFamily="34" charset="0"/>
              </a:rPr>
              <a:t>konensus</a:t>
            </a:r>
            <a:r>
              <a:rPr lang="pl-PL" sz="3500" cap="none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pl-PL" sz="35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również dla osób o niskich umiejętnościach podstawowych – równoczesność, a nie sekwencyjność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weryfikowanie kompetencji musi być powiązane z procesem kształcenia (integracja </a:t>
            </a:r>
            <a:r>
              <a:rPr lang="pl-PL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</a:t>
            </a:r>
            <a:r>
              <a:rPr lang="pl-P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summative</a:t>
            </a:r>
            <a:r>
              <a:rPr lang="pl-P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kluczowe charakterystyki procesu weryfikacji z perspektywy rozwijania kompetencji podstawowych i przekrojowych: </a:t>
            </a:r>
            <a:r>
              <a:rPr lang="pl-P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responsywność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elastyczność, integracja, </a:t>
            </a:r>
            <a:r>
              <a:rPr lang="pl-P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wykorzystywanie wielu metod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transparentność, metodyczna poprawność (trafność, rzetelność)  </a:t>
            </a: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7"/>
            <a:ext cx="10709446" cy="1325563"/>
          </a:xfrm>
        </p:spPr>
        <p:txBody>
          <a:bodyPr>
            <a:normAutofit/>
          </a:bodyPr>
          <a:lstStyle/>
          <a:p>
            <a:r>
              <a:rPr lang="pl-PL" sz="3500" cap="none" dirty="0" smtClean="0">
                <a:latin typeface="Arial" panose="020B0604020202020204" pitchFamily="34" charset="0"/>
              </a:rPr>
              <a:t>Rozwijanie kompetencji podstawowych i przekrojowych – </a:t>
            </a:r>
            <a:r>
              <a:rPr lang="pl-PL" sz="3500" cap="none" dirty="0" smtClean="0">
                <a:solidFill>
                  <a:srgbClr val="FF0000"/>
                </a:solidFill>
                <a:latin typeface="Arial" panose="020B0604020202020204" pitchFamily="34" charset="0"/>
              </a:rPr>
              <a:t>wyzwania</a:t>
            </a:r>
            <a:r>
              <a:rPr lang="pl-PL" sz="3500" cap="none" dirty="0" smtClean="0">
                <a:latin typeface="Arial" panose="020B0604020202020204" pitchFamily="34" charset="0"/>
              </a:rPr>
              <a:t> </a:t>
            </a:r>
            <a:endParaRPr lang="pl-PL" sz="35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wciąż niewielka świadomość znaczenia kompetencji przekrojowych (decydenci, nauczyciele, uczniowie, rodzice)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rola kompetentnych zmotywowanych nauczycieli, doradców, mentorów, potrzeba metodycznego wsparcia, potrzeba badań, w tym badań psychometrycznych 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znaczenie nakładów finansowych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mądrze korzystać z dostępnych technologii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7"/>
            <a:ext cx="10709446" cy="1325563"/>
          </a:xfrm>
        </p:spPr>
        <p:txBody>
          <a:bodyPr>
            <a:normAutofit/>
          </a:bodyPr>
          <a:lstStyle/>
          <a:p>
            <a:r>
              <a:rPr lang="pl-PL" sz="3500" cap="none" dirty="0" smtClean="0">
                <a:latin typeface="Arial" panose="020B0604020202020204" pitchFamily="34" charset="0"/>
              </a:rPr>
              <a:t>Rozwijanie kompetencji podstawowych i przekrojowych – </a:t>
            </a:r>
            <a:r>
              <a:rPr lang="pl-PL" sz="3500" cap="none" dirty="0" smtClean="0">
                <a:solidFill>
                  <a:srgbClr val="FF0000"/>
                </a:solidFill>
                <a:latin typeface="Arial" panose="020B0604020202020204" pitchFamily="34" charset="0"/>
              </a:rPr>
              <a:t>wyzwania</a:t>
            </a:r>
            <a:r>
              <a:rPr lang="pl-PL" sz="3500" cap="none" dirty="0" smtClean="0">
                <a:latin typeface="Arial" panose="020B0604020202020204" pitchFamily="34" charset="0"/>
              </a:rPr>
              <a:t> </a:t>
            </a:r>
            <a:endParaRPr lang="pl-PL" sz="35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weryfikowanie kompetencji w ramach procesu walidacji efektów uczenia się uzyskanych w ramach nieformalnego uczenia się</a:t>
            </a: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833048" y="1198552"/>
            <a:ext cx="10589955" cy="4924399"/>
          </a:xfrm>
          <a:prstGeom prst="rect">
            <a:avLst/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defTabSz="609468"/>
            <a:r>
              <a:rPr lang="pl-PL" sz="2400" b="1" dirty="0" smtClean="0">
                <a:solidFill>
                  <a:srgbClr val="0E2E81"/>
                </a:solidFill>
              </a:rPr>
              <a:t/>
            </a:r>
            <a:br>
              <a:rPr lang="pl-PL" sz="2400" b="1" dirty="0" smtClean="0">
                <a:solidFill>
                  <a:srgbClr val="0E2E81"/>
                </a:solidFill>
              </a:rPr>
            </a:br>
            <a:r>
              <a:rPr lang="en-US" sz="2400" b="1" dirty="0" err="1" smtClean="0">
                <a:solidFill>
                  <a:srgbClr val="0E2E81"/>
                </a:solidFill>
              </a:rPr>
              <a:t>Projekt</a:t>
            </a:r>
            <a:r>
              <a:rPr lang="en-US" sz="2400" b="1" dirty="0" smtClean="0">
                <a:solidFill>
                  <a:srgbClr val="0E2E81"/>
                </a:solidFill>
              </a:rPr>
              <a:t> TRACK-VET</a:t>
            </a:r>
            <a:r>
              <a:rPr lang="pl-PL" sz="2400" b="1" dirty="0" smtClean="0">
                <a:solidFill>
                  <a:srgbClr val="0E2E81"/>
                </a:solidFill>
              </a:rPr>
              <a:t>: </a:t>
            </a:r>
            <a:r>
              <a:rPr lang="pl-PL" sz="2400" i="1" dirty="0" smtClean="0">
                <a:solidFill>
                  <a:prstClr val="black"/>
                </a:solidFill>
              </a:rPr>
              <a:t>Developing, </a:t>
            </a:r>
            <a:r>
              <a:rPr lang="pl-PL" sz="2400" i="1" dirty="0" err="1" smtClean="0">
                <a:solidFill>
                  <a:prstClr val="black"/>
                </a:solidFill>
              </a:rPr>
              <a:t>assessing</a:t>
            </a:r>
            <a:r>
              <a:rPr lang="pl-PL" sz="2400" i="1" dirty="0" smtClean="0">
                <a:solidFill>
                  <a:prstClr val="black"/>
                </a:solidFill>
              </a:rPr>
              <a:t> and </a:t>
            </a:r>
            <a:r>
              <a:rPr lang="pl-PL" sz="2400" i="1" dirty="0" err="1" smtClean="0">
                <a:solidFill>
                  <a:prstClr val="black"/>
                </a:solidFill>
              </a:rPr>
              <a:t>validating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transversal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key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competences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in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the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formal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initial</a:t>
            </a:r>
            <a:r>
              <a:rPr lang="pl-PL" sz="2400" i="1" dirty="0" smtClean="0">
                <a:solidFill>
                  <a:prstClr val="black"/>
                </a:solidFill>
              </a:rPr>
              <a:t> and </a:t>
            </a:r>
            <a:r>
              <a:rPr lang="pl-PL" sz="2400" i="1" dirty="0" err="1" smtClean="0">
                <a:solidFill>
                  <a:prstClr val="black"/>
                </a:solidFill>
              </a:rPr>
              <a:t>continuing</a:t>
            </a:r>
            <a:r>
              <a:rPr lang="pl-PL" sz="2400" i="1" dirty="0" smtClean="0">
                <a:solidFill>
                  <a:prstClr val="black"/>
                </a:solidFill>
              </a:rPr>
              <a:t> VET  </a:t>
            </a:r>
            <a:r>
              <a:rPr lang="pl-PL" sz="2400" dirty="0" smtClean="0">
                <a:solidFill>
                  <a:prstClr val="black"/>
                </a:solidFill>
              </a:rPr>
              <a:t/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Erasmus+ KA2, VET (2017-2020)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/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Systemowe rozwiązania w zakresie weryfikacji i walidacji kompetencji przekrojowych w Norwegii, Francji, Austrii, Łotwy, Polski, Słowacji</a:t>
            </a:r>
          </a:p>
          <a:p>
            <a:pPr defTabSz="609468"/>
            <a:endParaRPr lang="pl-PL" sz="2400" dirty="0" smtClean="0">
              <a:solidFill>
                <a:prstClr val="black"/>
              </a:solidFill>
            </a:endParaRPr>
          </a:p>
          <a:p>
            <a:pPr defTabSz="609468"/>
            <a:r>
              <a:rPr lang="pl-PL" sz="2400" dirty="0" smtClean="0">
                <a:solidFill>
                  <a:prstClr val="black"/>
                </a:solidFill>
              </a:rPr>
              <a:t>Wnioski z projektu mogą stanowić interesujący kontekst dla osób uczestniczących w projektowaniu rozwiązań związanych z weryfikacją oraz walidacją (nie tylko w ramach szkolnictwa zawodowego)</a:t>
            </a:r>
          </a:p>
          <a:p>
            <a:pPr defTabSz="609468"/>
            <a:endParaRPr lang="pl-PL" sz="2400" dirty="0" smtClean="0">
              <a:solidFill>
                <a:prstClr val="black"/>
              </a:solidFill>
            </a:endParaRPr>
          </a:p>
          <a:p>
            <a:pPr defTabSz="609468"/>
            <a:r>
              <a:rPr lang="pl-PL" sz="2400" dirty="0" smtClean="0">
                <a:solidFill>
                  <a:prstClr val="black"/>
                </a:solidFill>
              </a:rPr>
              <a:t>Strona projektu: http://www.track-vet.eu/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5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66420" y="1268760"/>
            <a:ext cx="5544616" cy="3024336"/>
          </a:xfrm>
        </p:spPr>
        <p:txBody>
          <a:bodyPr>
            <a:normAutofit fontScale="90000"/>
          </a:bodyPr>
          <a:lstStyle/>
          <a:p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cap="none" dirty="0" smtClean="0">
                <a:latin typeface="Arial" panose="020B0604020202020204" pitchFamily="34" charset="0"/>
              </a:rPr>
              <a:t>Cel: </a:t>
            </a: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>przedstawienie spostrzeżeń przydatnych (możliwe?) </a:t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</a:rPr>
              <a:t>w projektowaniu rozwiązań w ramach programu </a:t>
            </a:r>
            <a:r>
              <a:rPr lang="pl-PL" sz="3200" i="1" cap="none" dirty="0" smtClean="0">
                <a:latin typeface="Arial" panose="020B0604020202020204" pitchFamily="34" charset="0"/>
              </a:rPr>
              <a:t>Szansa</a:t>
            </a:r>
            <a:r>
              <a:rPr lang="pl-PL" sz="3200" cap="none" dirty="0" smtClean="0">
                <a:latin typeface="Arial" panose="020B0604020202020204" pitchFamily="34" charset="0"/>
              </a:rPr>
              <a:t/>
            </a:r>
            <a:br>
              <a:rPr lang="pl-PL" sz="3200" cap="none" dirty="0" smtClean="0">
                <a:latin typeface="Arial" panose="020B0604020202020204" pitchFamily="34" charset="0"/>
              </a:rPr>
            </a:br>
            <a:r>
              <a:rPr lang="pl-PL" sz="3100" cap="none" dirty="0" smtClean="0">
                <a:latin typeface="Arial" panose="020B0604020202020204" pitchFamily="34" charset="0"/>
              </a:rPr>
              <a:t> </a:t>
            </a:r>
            <a:r>
              <a:rPr lang="pl-PL" sz="3100" i="1" cap="none" dirty="0" smtClean="0">
                <a:latin typeface="Arial" panose="020B0604020202020204" pitchFamily="34" charset="0"/>
              </a:rPr>
              <a:t/>
            </a:r>
            <a:br>
              <a:rPr lang="pl-PL" sz="3100" i="1" cap="none" dirty="0" smtClean="0">
                <a:latin typeface="Arial" panose="020B0604020202020204" pitchFamily="34" charset="0"/>
              </a:rPr>
            </a:br>
            <a:r>
              <a:rPr lang="pl-PL" sz="3100" i="1" cap="none" dirty="0" smtClean="0">
                <a:latin typeface="Arial" panose="020B0604020202020204" pitchFamily="34" charset="0"/>
              </a:rPr>
              <a:t> </a:t>
            </a:r>
            <a:endParaRPr lang="pl-PL" sz="3600" cap="none" dirty="0"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223" y="908720"/>
            <a:ext cx="522235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5" y="274637"/>
            <a:ext cx="10349405" cy="1325563"/>
          </a:xfrm>
        </p:spPr>
        <p:txBody>
          <a:bodyPr>
            <a:normAutofit/>
          </a:bodyPr>
          <a:lstStyle/>
          <a:p>
            <a:r>
              <a:rPr lang="pl-PL" sz="3600" cap="none" dirty="0" smtClean="0">
                <a:latin typeface="Arial" panose="020B0604020202020204" pitchFamily="34" charset="0"/>
              </a:rPr>
              <a:t>Weryfikacja – uwaga terminologiczna</a:t>
            </a:r>
            <a:endParaRPr lang="pl-PL" sz="36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dirty="0" smtClean="0"/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‘</a:t>
            </a:r>
            <a:r>
              <a:rPr lang="pl-P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w kontekście ZSK tłumaczony jest jako </a:t>
            </a:r>
            <a:r>
              <a:rPr lang="pl-P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weryfikacja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natomiast w kontekście systemu oświaty jako </a:t>
            </a:r>
            <a:r>
              <a:rPr lang="pl-PL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ocenianie</a:t>
            </a:r>
          </a:p>
          <a:p>
            <a:pPr marL="45719" indent="0">
              <a:buNone/>
            </a:pPr>
            <a:endParaRPr lang="pl-PL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„W wyniku weryfikacji uzyskuje się odpowiedź na pytanie, czy według kryteriów podanych w opisie efektów uczenia się (wymaganych dla kwalifikacji) osoba ubiegająca się o daną kwalifikację osiągnęła wymagane efekty uczenia się, czy ich nie osiągnęła”.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(Słownik ZSK, 2016)</a:t>
            </a:r>
          </a:p>
          <a:p>
            <a:pPr marL="45719" indent="0">
              <a:buNone/>
            </a:pPr>
            <a:endParaRPr lang="pl-PL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9877" y="1412776"/>
            <a:ext cx="4235922" cy="372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6094411" y="836712"/>
            <a:ext cx="6094413" cy="4343400"/>
          </a:xfrm>
        </p:spPr>
        <p:txBody>
          <a:bodyPr>
            <a:noAutofit/>
          </a:bodyPr>
          <a:lstStyle/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Weryfikacja/ocenianie jako najważniejszy element procesu kształcenia/rozwijania kompetencji</a:t>
            </a:r>
          </a:p>
          <a:p>
            <a:pPr marL="45719" indent="0">
              <a:buNone/>
            </a:pPr>
            <a:endParaRPr lang="pl-PL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3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3893" y="332657"/>
            <a:ext cx="8386467" cy="631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Łącznik prosty ze strzałką 3"/>
          <p:cNvCxnSpPr/>
          <p:nvPr/>
        </p:nvCxnSpPr>
        <p:spPr>
          <a:xfrm flipH="1" flipV="1">
            <a:off x="2782045" y="4077072"/>
            <a:ext cx="3528392" cy="10801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261764" y="3140968"/>
            <a:ext cx="3960440" cy="92333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000" b="1" dirty="0" smtClean="0">
                <a:solidFill>
                  <a:srgbClr val="FF0000"/>
                </a:solidFill>
              </a:rPr>
              <a:t>wysiłek związany z projektowaniem procesu kształcenia </a:t>
            </a:r>
            <a:endParaRPr lang="pl-PL" sz="2000" b="1" dirty="0">
              <a:solidFill>
                <a:srgbClr val="FF0000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8902724" y="3140968"/>
            <a:ext cx="1080120" cy="1080120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9982846" y="2204864"/>
            <a:ext cx="2205981" cy="147734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2000" b="1" dirty="0" smtClean="0">
                <a:solidFill>
                  <a:srgbClr val="00B050"/>
                </a:solidFill>
              </a:rPr>
              <a:t>wysiłek związany z projektowaniem procesu weryfikacji</a:t>
            </a:r>
            <a:endParaRPr lang="pl-PL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5" y="274637"/>
            <a:ext cx="10349405" cy="1325563"/>
          </a:xfrm>
        </p:spPr>
        <p:txBody>
          <a:bodyPr>
            <a:normAutofit/>
          </a:bodyPr>
          <a:lstStyle/>
          <a:p>
            <a:r>
              <a:rPr lang="pl-PL" sz="3600" cap="none" dirty="0" smtClean="0">
                <a:latin typeface="Arial" panose="020B0604020202020204" pitchFamily="34" charset="0"/>
              </a:rPr>
              <a:t>Wyzwania związane z przemianami </a:t>
            </a:r>
            <a:br>
              <a:rPr lang="pl-PL" sz="3600" cap="none" dirty="0" smtClean="0">
                <a:latin typeface="Arial" panose="020B0604020202020204" pitchFamily="34" charset="0"/>
              </a:rPr>
            </a:br>
            <a:r>
              <a:rPr lang="pl-PL" sz="3600" cap="none" dirty="0" smtClean="0">
                <a:latin typeface="Arial" panose="020B0604020202020204" pitchFamily="34" charset="0"/>
              </a:rPr>
              <a:t>społeczno-gospodarczymi</a:t>
            </a:r>
            <a:endParaRPr lang="pl-PL" sz="36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dirty="0" smtClean="0"/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gospodarcze (technologie, globalizacja), społeczne (starzenie się społeczeństw, radykalizacja opinii, zanikanie zaufania, migracje) wymagają posiadania szerszego oraz innego zestawu kompetencji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5" y="274637"/>
            <a:ext cx="10349405" cy="1325563"/>
          </a:xfrm>
        </p:spPr>
        <p:txBody>
          <a:bodyPr>
            <a:normAutofit/>
          </a:bodyPr>
          <a:lstStyle/>
          <a:p>
            <a:r>
              <a:rPr lang="pl-PL" sz="3600" cap="none" dirty="0" smtClean="0">
                <a:latin typeface="Arial" panose="020B0604020202020204" pitchFamily="34" charset="0"/>
              </a:rPr>
              <a:t>Wyzwania związane z przemianami </a:t>
            </a:r>
            <a:br>
              <a:rPr lang="pl-PL" sz="3600" cap="none" dirty="0" smtClean="0">
                <a:latin typeface="Arial" panose="020B0604020202020204" pitchFamily="34" charset="0"/>
              </a:rPr>
            </a:br>
            <a:r>
              <a:rPr lang="pl-PL" sz="3600" cap="none" dirty="0" smtClean="0">
                <a:latin typeface="Arial" panose="020B0604020202020204" pitchFamily="34" charset="0"/>
              </a:rPr>
              <a:t>społeczno-gospodarczymi</a:t>
            </a:r>
            <a:endParaRPr lang="pl-PL" sz="36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dirty="0" smtClean="0"/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Bardzo ważne stają się kompetencje przekrojowe/XXI wieku, do których można zaliczyć: kompetencje społeczne, umiejętności uczenia się, obywatelskie, związane z przedsiębiorczością, w zakresie świadomości oraz </a:t>
            </a:r>
            <a:r>
              <a:rPr lang="pl-P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ekspersji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kulturalnej, rozwiązywania problemów, twórczego myślenia </a:t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5" y="274637"/>
            <a:ext cx="10349405" cy="1325563"/>
          </a:xfrm>
        </p:spPr>
        <p:txBody>
          <a:bodyPr>
            <a:normAutofit/>
          </a:bodyPr>
          <a:lstStyle/>
          <a:p>
            <a:r>
              <a:rPr lang="pl-PL" sz="3600" cap="none" dirty="0" smtClean="0">
                <a:latin typeface="Arial" panose="020B0604020202020204" pitchFamily="34" charset="0"/>
              </a:rPr>
              <a:t>Ramy definicyjne</a:t>
            </a:r>
            <a:endParaRPr lang="pl-PL" sz="3600" cap="none" dirty="0"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pl-PL" dirty="0" smtClean="0"/>
          </a:p>
          <a:p>
            <a:pPr marL="45719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key competence framework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OECD: Key Competencies and Global Competency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for 21st century learning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Economic Forum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UNESCO Global Framework of Learning Domains</a:t>
            </a: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7"/>
            <a:ext cx="10709446" cy="1325563"/>
          </a:xfrm>
        </p:spPr>
        <p:txBody>
          <a:bodyPr>
            <a:normAutofit/>
          </a:bodyPr>
          <a:lstStyle/>
          <a:p>
            <a:r>
              <a:rPr lang="pl-PL" sz="3500" cap="none" dirty="0" smtClean="0">
                <a:latin typeface="Arial" panose="020B0604020202020204" pitchFamily="34" charset="0"/>
              </a:rPr>
              <a:t>Rozwijanie kompetencji podstawowych i przekrojowych – </a:t>
            </a:r>
            <a:r>
              <a:rPr lang="pl-PL" sz="3500" cap="none" dirty="0" err="1" smtClean="0">
                <a:solidFill>
                  <a:srgbClr val="00B050"/>
                </a:solidFill>
                <a:latin typeface="Arial" panose="020B0604020202020204" pitchFamily="34" charset="0"/>
              </a:rPr>
              <a:t>konensus</a:t>
            </a:r>
            <a:r>
              <a:rPr lang="pl-PL" sz="3500" cap="none" dirty="0" smtClean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endParaRPr lang="pl-PL" sz="3500" cap="none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odnośnie wymaganych kompetencji w kontekście współczesnych przemian społeczno-gospodarczych</a:t>
            </a:r>
          </a:p>
          <a:p>
            <a:pPr marL="45719" indent="0">
              <a:buNone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rozwijanie kompetencji przekrojowych zintegrowane z rozwijaniem kompetencji podstawowych – </a:t>
            </a:r>
            <a:r>
              <a:rPr lang="pl-P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integracja a nie traktowanie kompetencji przekrojowych jako dodatku/nadbudowy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pozorne ograniczenia związane z brakiem czasu</a:t>
            </a:r>
            <a:endParaRPr lang="pl-P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9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45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ustrali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6BF0BC-C51D-4EBD-97FC-DD056D8B57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Niestandardowy</PresentationFormat>
  <Paragraphs>121</Paragraphs>
  <Slides>14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Corbel</vt:lpstr>
      <vt:lpstr>Continental_Australia_16x9</vt:lpstr>
      <vt:lpstr>1_Office Theme</vt:lpstr>
      <vt:lpstr>O Znaczeniu weryfikacji/oceniania  w kontekście rozwijania kompetencji podstawowych  oraz przekrojowych – wnioski z projektu TRACK-VET   </vt:lpstr>
      <vt:lpstr>           Cel:  przedstawienie spostrzeżeń przydatnych (możliwe?)  w projektowaniu rozwiązań w ramach programu Szansa    </vt:lpstr>
      <vt:lpstr>Weryfikacja – uwaga terminologiczna</vt:lpstr>
      <vt:lpstr>Prezentacja programu PowerPoint</vt:lpstr>
      <vt:lpstr>Prezentacja programu PowerPoint</vt:lpstr>
      <vt:lpstr>Wyzwania związane z przemianami  społeczno-gospodarczymi</vt:lpstr>
      <vt:lpstr>Wyzwania związane z przemianami  społeczno-gospodarczymi</vt:lpstr>
      <vt:lpstr>Ramy definicyjne</vt:lpstr>
      <vt:lpstr>Rozwijanie kompetencji podstawowych i przekrojowych – konensus </vt:lpstr>
      <vt:lpstr>Rozwijanie kompetencji podstawowych i przekrojowych – konensus </vt:lpstr>
      <vt:lpstr>Rozwijanie kompetencji podstawowych i przekrojowych – wyzwania </vt:lpstr>
      <vt:lpstr>Rozwijanie kompetencji podstawowych i przekrojowych – wyzwania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2017-10-12T11:39:04Z</dcterms:created>
  <dcterms:modified xsi:type="dcterms:W3CDTF">2020-11-30T12:36:46Z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