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8" r:id="rId2"/>
    <p:sldId id="286" r:id="rId3"/>
    <p:sldId id="314" r:id="rId4"/>
    <p:sldId id="309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DDEU Josiane" initials="PJ" lastIdx="3" clrIdx="0">
    <p:extLst>
      <p:ext uri="{19B8F6BF-5375-455C-9EA6-DF929625EA0E}">
        <p15:presenceInfo xmlns:p15="http://schemas.microsoft.com/office/powerpoint/2012/main" userId="S-1-5-21-749500498-3661345255-3323565099-1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62668" autoAdjust="0"/>
  </p:normalViewPr>
  <p:slideViewPr>
    <p:cSldViewPr snapToGrid="0">
      <p:cViewPr varScale="1">
        <p:scale>
          <a:sx n="75" d="100"/>
          <a:sy n="75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C74BE-944F-478E-A53A-D198798152C4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C275F-AC0E-40F9-A3D2-0A9DCC7A7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8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0AF53-E635-3F4B-8F05-9AD34EED090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0AF53-E635-3F4B-8F05-9AD34EED090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6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37CF7972-509F-4909-B630-B2E23C4A5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0AF53-E635-3F4B-8F05-9AD34EED090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5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6"/>
          <a:stretch/>
        </p:blipFill>
        <p:spPr>
          <a:xfrm>
            <a:off x="1524000" y="4772892"/>
            <a:ext cx="9144000" cy="208510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178836"/>
            <a:ext cx="12192000" cy="69133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5pPr algn="ctr">
              <a:defRPr sz="1400"/>
            </a:lvl5pPr>
          </a:lstStyle>
          <a:p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  <a:endParaRPr lang="fr-FR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319670"/>
            <a:ext cx="12192000" cy="82994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5673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707879" y="1646238"/>
            <a:ext cx="10515600" cy="50061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fr-FR" sz="2400" dirty="0">
                <a:solidFill>
                  <a:srgbClr val="559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présentation</a:t>
            </a:r>
          </a:p>
          <a:p>
            <a:pPr marL="0" indent="0">
              <a:buNone/>
            </a:pPr>
            <a:endParaRPr lang="fr-FR" sz="2400" dirty="0">
              <a:solidFill>
                <a:srgbClr val="559D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r="606"/>
          <a:stretch/>
        </p:blipFill>
        <p:spPr>
          <a:xfrm>
            <a:off x="0" y="6311900"/>
            <a:ext cx="2412405" cy="546101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706967" y="3011558"/>
            <a:ext cx="10515600" cy="31701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33263D-DAC7-47B1-AA8C-8595C4840F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38970"/>
            <a:ext cx="1515316" cy="6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r="606"/>
          <a:stretch/>
        </p:blipFill>
        <p:spPr>
          <a:xfrm>
            <a:off x="0" y="6311900"/>
            <a:ext cx="2412405" cy="546101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706967" y="4419181"/>
            <a:ext cx="11101040" cy="367747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7CC42D-37F2-4277-B9E9-D0C2AC1771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38970"/>
            <a:ext cx="1515316" cy="6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r="606"/>
          <a:stretch/>
        </p:blipFill>
        <p:spPr>
          <a:xfrm>
            <a:off x="0" y="6311900"/>
            <a:ext cx="2412405" cy="5461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1" y="1697047"/>
            <a:ext cx="10004612" cy="461"/>
          </a:xfrm>
          <a:prstGeom prst="line">
            <a:avLst/>
          </a:prstGeom>
          <a:ln>
            <a:solidFill>
              <a:srgbClr val="559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15684" y="6311901"/>
            <a:ext cx="5712699" cy="208170"/>
          </a:xfrm>
        </p:spPr>
        <p:txBody>
          <a:bodyPr>
            <a:normAutofit/>
          </a:bodyPr>
          <a:lstStyle>
            <a:lvl1pPr>
              <a:defRPr sz="800" b="1"/>
            </a:lvl1pPr>
          </a:lstStyle>
          <a:p>
            <a:pPr lvl="0"/>
            <a:r>
              <a:rPr lang="fr-FR" dirty="0"/>
              <a:t>Titre présentation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15684" y="6584950"/>
            <a:ext cx="5712883" cy="273050"/>
          </a:xfrm>
        </p:spPr>
        <p:txBody>
          <a:bodyPr>
            <a:noAutofit/>
          </a:bodyPr>
          <a:lstStyle>
            <a:lvl1pPr>
              <a:defRPr sz="800" b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partie 1 &gt; Titre partie 2 &gt; Titre partie 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838200" y="1957389"/>
            <a:ext cx="10509251" cy="44788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 hasCustomPrompt="1"/>
          </p:nvPr>
        </p:nvSpPr>
        <p:spPr>
          <a:xfrm>
            <a:off x="8604251" y="6311900"/>
            <a:ext cx="2743200" cy="546101"/>
          </a:xfrm>
        </p:spPr>
        <p:txBody>
          <a:bodyPr>
            <a:normAutofit/>
          </a:bodyPr>
          <a:lstStyle>
            <a:lvl1pPr algn="r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&lt;N°&gt;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554289"/>
            <a:ext cx="10509251" cy="3667125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00528C6-6B88-42FE-9923-52CF75731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38970"/>
            <a:ext cx="1515316" cy="6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51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rgbClr val="559DA7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6"/>
        </a:buBlip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7"/>
        </a:buBlip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1524000" y="4298200"/>
            <a:ext cx="9144000" cy="398370"/>
          </a:xfrm>
        </p:spPr>
        <p:txBody>
          <a:bodyPr>
            <a:normAutofit/>
          </a:bodyPr>
          <a:lstStyle/>
          <a:p>
            <a:r>
              <a:rPr lang="fr-FR" sz="1800" dirty="0" err="1"/>
              <a:t>November</a:t>
            </a:r>
            <a:r>
              <a:rPr lang="fr-FR" sz="1800" dirty="0"/>
              <a:t>, 24, 2020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4000" y="2915479"/>
            <a:ext cx="9144000" cy="1385214"/>
          </a:xfrm>
        </p:spPr>
        <p:txBody>
          <a:bodyPr>
            <a:noAutofit/>
          </a:bodyPr>
          <a:lstStyle/>
          <a:p>
            <a:r>
              <a:rPr lang="en-GB" sz="3200" b="1" dirty="0"/>
              <a:t>TRACK-VET Project</a:t>
            </a:r>
            <a:r>
              <a:rPr lang="fr-FR" sz="3200" b="1" dirty="0"/>
              <a:t> </a:t>
            </a:r>
            <a:br>
              <a:rPr lang="fr-FR" sz="3200" b="1" dirty="0"/>
            </a:br>
            <a:r>
              <a:rPr lang="fr-FR" sz="3200" b="1" dirty="0"/>
              <a:t>Final </a:t>
            </a:r>
            <a:r>
              <a:rPr lang="fr-FR" sz="3200" b="1" dirty="0" err="1"/>
              <a:t>conference</a:t>
            </a:r>
            <a:r>
              <a:rPr lang="fr-FR" sz="3200" b="1" dirty="0"/>
              <a:t> - French Initiatives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CC4134-2998-234B-A825-E8B6C59EF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86" y="368993"/>
            <a:ext cx="5234029" cy="748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C0F646-AED9-7C4E-9AAA-31C2561F8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33" y="1131369"/>
            <a:ext cx="2412950" cy="548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56D889-1D0A-4C69-A293-13792430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66" y="4298200"/>
            <a:ext cx="2151067" cy="8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80A1F792-11F0-D44F-935F-BF40B55F4625}"/>
              </a:ext>
            </a:extLst>
          </p:cNvPr>
          <p:cNvSpPr/>
          <p:nvPr/>
        </p:nvSpPr>
        <p:spPr>
          <a:xfrm>
            <a:off x="3977156" y="2739609"/>
            <a:ext cx="376302" cy="2105753"/>
          </a:xfrm>
          <a:prstGeom prst="leftBrace">
            <a:avLst>
              <a:gd name="adj1" fmla="val 8333"/>
              <a:gd name="adj2" fmla="val 370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57070"/>
              </a:solidFill>
              <a:latin typeface="Arial" panose="020B0604020202020204"/>
            </a:endParaRPr>
          </a:p>
        </p:txBody>
      </p:sp>
      <p:sp>
        <p:nvSpPr>
          <p:cNvPr id="28" name="Accolade ouvrante 27">
            <a:extLst>
              <a:ext uri="{FF2B5EF4-FFF2-40B4-BE49-F238E27FC236}">
                <a16:creationId xmlns:a16="http://schemas.microsoft.com/office/drawing/2014/main" id="{CE92E4F8-731C-3D41-989C-F31993B63F48}"/>
              </a:ext>
            </a:extLst>
          </p:cNvPr>
          <p:cNvSpPr/>
          <p:nvPr/>
        </p:nvSpPr>
        <p:spPr>
          <a:xfrm>
            <a:off x="4285897" y="2986406"/>
            <a:ext cx="482001" cy="1750503"/>
          </a:xfrm>
          <a:prstGeom prst="leftBrace">
            <a:avLst>
              <a:gd name="adj1" fmla="val 8333"/>
              <a:gd name="adj2" fmla="val 4691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57070"/>
              </a:solidFill>
              <a:latin typeface="Arial" panose="020B0604020202020204"/>
            </a:endParaRP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450DD9B8-D953-1549-8AF2-E927B675B3E5}"/>
              </a:ext>
            </a:extLst>
          </p:cNvPr>
          <p:cNvSpPr/>
          <p:nvPr/>
        </p:nvSpPr>
        <p:spPr>
          <a:xfrm>
            <a:off x="3608029" y="2122955"/>
            <a:ext cx="263429" cy="2781248"/>
          </a:xfrm>
          <a:prstGeom prst="leftBrace">
            <a:avLst>
              <a:gd name="adj1" fmla="val 8333"/>
              <a:gd name="adj2" fmla="val 1712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57070"/>
              </a:solidFill>
              <a:latin typeface="Arial" panose="020B060402020202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TKCs in France </a:t>
            </a:r>
            <a:br>
              <a:rPr lang="en-GB" dirty="0"/>
            </a:br>
            <a:r>
              <a:rPr lang="en-GB" dirty="0"/>
              <a:t>A variety of qualifications and pedagogical initiatives</a:t>
            </a:r>
            <a:r>
              <a:rPr lang="fr-FR" dirty="0"/>
              <a:t>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TRACK-VET Project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Final </a:t>
            </a:r>
            <a:r>
              <a:rPr lang="fr-FR" dirty="0" err="1"/>
              <a:t>conference</a:t>
            </a:r>
            <a:r>
              <a:rPr lang="fr-FR" dirty="0"/>
              <a:t> - French Country Report</a:t>
            </a:r>
          </a:p>
        </p:txBody>
      </p:sp>
      <p:sp>
        <p:nvSpPr>
          <p:cNvPr id="7" name="ZoneTexte 6">
            <a:hlinkClick r:id="" action="ppaction://noaction"/>
            <a:extLst>
              <a:ext uri="{FF2B5EF4-FFF2-40B4-BE49-F238E27FC236}">
                <a16:creationId xmlns:a16="http://schemas.microsoft.com/office/drawing/2014/main" id="{DC0A9D1E-D9D6-6045-A0AA-5108923BE82D}"/>
              </a:ext>
            </a:extLst>
          </p:cNvPr>
          <p:cNvSpPr txBox="1"/>
          <p:nvPr/>
        </p:nvSpPr>
        <p:spPr>
          <a:xfrm>
            <a:off x="848923" y="1945399"/>
            <a:ext cx="1972963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The common core of knowledge, culture &amp; competences (2005/2015</a:t>
            </a: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)</a:t>
            </a:r>
          </a:p>
          <a:p>
            <a:pPr algn="ctr"/>
            <a:endParaRPr lang="en-GB" sz="1600" i="1" dirty="0">
              <a:solidFill>
                <a:schemeClr val="tx1">
                  <a:lumMod val="75000"/>
                </a:schemeClr>
              </a:solidFill>
              <a:latin typeface="Arial" panose="020B0604020202020204"/>
            </a:endParaRPr>
          </a:p>
          <a:p>
            <a:pPr algn="ctr"/>
            <a:endParaRPr lang="en-GB" sz="1600" i="1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i="1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i="1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i="1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757070"/>
              </a:solidFill>
              <a:latin typeface="Arial" panose="020B0604020202020204"/>
            </a:endParaRPr>
          </a:p>
        </p:txBody>
      </p:sp>
      <p:sp>
        <p:nvSpPr>
          <p:cNvPr id="9" name="ZoneTexte 8">
            <a:hlinkClick r:id="" action="ppaction://noaction"/>
            <a:extLst>
              <a:ext uri="{FF2B5EF4-FFF2-40B4-BE49-F238E27FC236}">
                <a16:creationId xmlns:a16="http://schemas.microsoft.com/office/drawing/2014/main" id="{328A5F66-A053-7F47-BD42-021ACB3410B4}"/>
              </a:ext>
            </a:extLst>
          </p:cNvPr>
          <p:cNvSpPr txBox="1"/>
          <p:nvPr/>
        </p:nvSpPr>
        <p:spPr>
          <a:xfrm>
            <a:off x="838199" y="4346330"/>
            <a:ext cx="2769829" cy="10695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en-GB" sz="1100" b="1" dirty="0">
              <a:solidFill>
                <a:prstClr val="white"/>
              </a:solidFill>
              <a:latin typeface="Arial" panose="020B0604020202020204"/>
            </a:endParaRPr>
          </a:p>
          <a:p>
            <a:r>
              <a:rPr lang="en-GB" sz="1400" b="1" dirty="0">
                <a:solidFill>
                  <a:prstClr val="white"/>
                </a:solidFill>
                <a:latin typeface="Arial" panose="020B0604020202020204"/>
              </a:rPr>
              <a:t>Core Curriculum</a:t>
            </a:r>
          </a:p>
          <a:p>
            <a:endParaRPr lang="en-GB" sz="1400" b="1" dirty="0">
              <a:solidFill>
                <a:prstClr val="white"/>
              </a:solidFill>
              <a:latin typeface="Arial" panose="020B0604020202020204"/>
            </a:endParaRPr>
          </a:p>
          <a:p>
            <a:r>
              <a:rPr lang="en-GB" sz="1400" b="1" dirty="0">
                <a:solidFill>
                  <a:prstClr val="white"/>
                </a:solidFill>
                <a:latin typeface="Arial" panose="020B0604020202020204"/>
              </a:rPr>
              <a:t>Qualification standards</a:t>
            </a:r>
          </a:p>
          <a:p>
            <a:endParaRPr lang="en-GB" sz="105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ctangle à coins arrondis 2">
            <a:hlinkClick r:id="" action="ppaction://noaction"/>
            <a:extLst>
              <a:ext uri="{FF2B5EF4-FFF2-40B4-BE49-F238E27FC236}">
                <a16:creationId xmlns:a16="http://schemas.microsoft.com/office/drawing/2014/main" id="{AA616ABB-5208-1547-A31C-31F70F2AEB6B}"/>
              </a:ext>
            </a:extLst>
          </p:cNvPr>
          <p:cNvSpPr/>
          <p:nvPr/>
        </p:nvSpPr>
        <p:spPr>
          <a:xfrm>
            <a:off x="3962522" y="5474865"/>
            <a:ext cx="6188643" cy="6242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b="1" dirty="0">
                <a:solidFill>
                  <a:prstClr val="white"/>
                </a:solidFill>
                <a:latin typeface="Arial" panose="020B0604020202020204"/>
              </a:rPr>
              <a:t>Private qualifications regulated by the State/ out of school system</a:t>
            </a: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A1F45DAD-3C07-704D-95A1-B1A729DDE8A3}"/>
              </a:ext>
            </a:extLst>
          </p:cNvPr>
          <p:cNvSpPr/>
          <p:nvPr/>
        </p:nvSpPr>
        <p:spPr>
          <a:xfrm>
            <a:off x="843106" y="5541052"/>
            <a:ext cx="276492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rgbClr val="757070"/>
                </a:solidFill>
                <a:latin typeface="Arial" panose="020B0604020202020204"/>
              </a:rPr>
              <a:t>APP &amp; Cléa</a:t>
            </a:r>
          </a:p>
        </p:txBody>
      </p:sp>
      <p:grpSp>
        <p:nvGrpSpPr>
          <p:cNvPr id="13" name="Grouper 57">
            <a:extLst>
              <a:ext uri="{FF2B5EF4-FFF2-40B4-BE49-F238E27FC236}">
                <a16:creationId xmlns:a16="http://schemas.microsoft.com/office/drawing/2014/main" id="{5BD95C43-0058-474E-AD37-37AE03DCA392}"/>
              </a:ext>
            </a:extLst>
          </p:cNvPr>
          <p:cNvGrpSpPr/>
          <p:nvPr/>
        </p:nvGrpSpPr>
        <p:grpSpPr>
          <a:xfrm>
            <a:off x="4675867" y="2885277"/>
            <a:ext cx="5475298" cy="2378367"/>
            <a:chOff x="700188" y="1883447"/>
            <a:chExt cx="4810740" cy="3612808"/>
          </a:xfrm>
        </p:grpSpPr>
        <p:sp>
          <p:nvSpPr>
            <p:cNvPr id="14" name="Rectangle à coins arrondis 4">
              <a:extLst>
                <a:ext uri="{FF2B5EF4-FFF2-40B4-BE49-F238E27FC236}">
                  <a16:creationId xmlns:a16="http://schemas.microsoft.com/office/drawing/2014/main" id="{61E45AF5-E853-8349-A43E-A40129B785B9}"/>
                </a:ext>
              </a:extLst>
            </p:cNvPr>
            <p:cNvSpPr/>
            <p:nvPr/>
          </p:nvSpPr>
          <p:spPr>
            <a:xfrm>
              <a:off x="709959" y="1883447"/>
              <a:ext cx="4788000" cy="504056"/>
            </a:xfrm>
            <a:prstGeom prst="roundRect">
              <a:avLst/>
            </a:prstGeom>
            <a:solidFill>
              <a:srgbClr val="00687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Primary school (5- 10 years)</a:t>
              </a:r>
            </a:p>
          </p:txBody>
        </p:sp>
        <p:sp>
          <p:nvSpPr>
            <p:cNvPr id="15" name="Rectangle à coins arrondis 21">
              <a:extLst>
                <a:ext uri="{FF2B5EF4-FFF2-40B4-BE49-F238E27FC236}">
                  <a16:creationId xmlns:a16="http://schemas.microsoft.com/office/drawing/2014/main" id="{ACABA8D7-D73E-0047-83C4-D0F3D08D77BE}"/>
                </a:ext>
              </a:extLst>
            </p:cNvPr>
            <p:cNvSpPr/>
            <p:nvPr/>
          </p:nvSpPr>
          <p:spPr>
            <a:xfrm>
              <a:off x="700188" y="2929961"/>
              <a:ext cx="4788000" cy="504056"/>
            </a:xfrm>
            <a:prstGeom prst="roundRect">
              <a:avLst/>
            </a:prstGeom>
            <a:solidFill>
              <a:srgbClr val="00687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Junior secondary school (11-18 years)</a:t>
              </a:r>
            </a:p>
          </p:txBody>
        </p:sp>
        <p:sp>
          <p:nvSpPr>
            <p:cNvPr id="24" name="Rectangle à coins arrondis 22">
              <a:extLst>
                <a:ext uri="{FF2B5EF4-FFF2-40B4-BE49-F238E27FC236}">
                  <a16:creationId xmlns:a16="http://schemas.microsoft.com/office/drawing/2014/main" id="{65A10EC8-D620-0D4B-BAB4-7CD8D6CBD0ED}"/>
                </a:ext>
              </a:extLst>
            </p:cNvPr>
            <p:cNvSpPr/>
            <p:nvPr/>
          </p:nvSpPr>
          <p:spPr>
            <a:xfrm flipH="1">
              <a:off x="722928" y="4058131"/>
              <a:ext cx="4788000" cy="1438124"/>
            </a:xfrm>
            <a:prstGeom prst="roundRect">
              <a:avLst/>
            </a:prstGeom>
            <a:solidFill>
              <a:srgbClr val="00687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Vocational education</a:t>
              </a:r>
            </a:p>
            <a:p>
              <a:pPr algn="ctr"/>
              <a:r>
                <a:rPr lang="en-GB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(</a:t>
              </a:r>
              <a:r>
                <a:rPr lang="fr-FR" i="1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Lycée professionnel</a:t>
              </a:r>
              <a:r>
                <a:rPr lang="en-GB" dirty="0">
                  <a:solidFill>
                    <a:srgbClr val="757070">
                      <a:lumMod val="75000"/>
                    </a:srgbClr>
                  </a:solidFill>
                  <a:latin typeface="Arial" panose="020B0604020202020204"/>
                </a:rPr>
                <a:t>)</a:t>
              </a:r>
            </a:p>
          </p:txBody>
        </p:sp>
      </p:grpSp>
      <p:sp>
        <p:nvSpPr>
          <p:cNvPr id="30" name="Accolade ouvrante 29">
            <a:extLst>
              <a:ext uri="{FF2B5EF4-FFF2-40B4-BE49-F238E27FC236}">
                <a16:creationId xmlns:a16="http://schemas.microsoft.com/office/drawing/2014/main" id="{8E1F3FA7-060B-AD4E-B159-A2F172ABBAAB}"/>
              </a:ext>
            </a:extLst>
          </p:cNvPr>
          <p:cNvSpPr/>
          <p:nvPr/>
        </p:nvSpPr>
        <p:spPr>
          <a:xfrm>
            <a:off x="3665287" y="5526648"/>
            <a:ext cx="297235" cy="52063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57070"/>
              </a:solidFill>
              <a:latin typeface="Arial" panose="020B0604020202020204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5D0AA48-5687-614C-A442-AB780492B454}"/>
              </a:ext>
            </a:extLst>
          </p:cNvPr>
          <p:cNvSpPr/>
          <p:nvPr/>
        </p:nvSpPr>
        <p:spPr>
          <a:xfrm>
            <a:off x="4015810" y="1871430"/>
            <a:ext cx="6135355" cy="6242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b="1" dirty="0">
                <a:solidFill>
                  <a:prstClr val="white"/>
                </a:solidFill>
                <a:latin typeface="Arial" panose="020B0604020202020204"/>
              </a:rPr>
              <a:t>Qualifications issued on behalf of the State/ school System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2271286-B36C-F349-81A4-2C349E194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20452"/>
          <a:stretch/>
        </p:blipFill>
        <p:spPr>
          <a:xfrm>
            <a:off x="4165307" y="1904251"/>
            <a:ext cx="611127" cy="486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83E2927-05AE-414B-B60B-F0654D86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20452"/>
          <a:stretch/>
        </p:blipFill>
        <p:spPr>
          <a:xfrm>
            <a:off x="4086548" y="5522531"/>
            <a:ext cx="611127" cy="486139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A47B598-AAC3-624E-982A-CE9AB1F4DF1D}"/>
              </a:ext>
            </a:extLst>
          </p:cNvPr>
          <p:cNvCxnSpPr>
            <a:cxnSpLocks/>
          </p:cNvCxnSpPr>
          <p:nvPr/>
        </p:nvCxnSpPr>
        <p:spPr>
          <a:xfrm>
            <a:off x="4088316" y="5652611"/>
            <a:ext cx="611127" cy="339334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hlinkClick r:id="" action="ppaction://noaction"/>
            <a:extLst>
              <a:ext uri="{FF2B5EF4-FFF2-40B4-BE49-F238E27FC236}">
                <a16:creationId xmlns:a16="http://schemas.microsoft.com/office/drawing/2014/main" id="{F8F015F4-25C4-0743-8AC9-1B750A9DD280}"/>
              </a:ext>
            </a:extLst>
          </p:cNvPr>
          <p:cNvSpPr txBox="1"/>
          <p:nvPr/>
        </p:nvSpPr>
        <p:spPr>
          <a:xfrm>
            <a:off x="843104" y="3264562"/>
            <a:ext cx="2764923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Educative Pathways</a:t>
            </a:r>
          </a:p>
        </p:txBody>
      </p:sp>
      <p:sp>
        <p:nvSpPr>
          <p:cNvPr id="40" name="Rectangle 39">
            <a:hlinkClick r:id="" action="ppaction://noaction"/>
            <a:extLst>
              <a:ext uri="{FF2B5EF4-FFF2-40B4-BE49-F238E27FC236}">
                <a16:creationId xmlns:a16="http://schemas.microsoft.com/office/drawing/2014/main" id="{C11A74D9-2D97-A34A-9786-D2904D90F473}"/>
              </a:ext>
            </a:extLst>
          </p:cNvPr>
          <p:cNvSpPr/>
          <p:nvPr/>
        </p:nvSpPr>
        <p:spPr>
          <a:xfrm>
            <a:off x="860192" y="3689711"/>
            <a:ext cx="2747837" cy="3664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Experimentations</a:t>
            </a:r>
          </a:p>
        </p:txBody>
      </p:sp>
    </p:spTree>
    <p:extLst>
      <p:ext uri="{BB962C8B-B14F-4D97-AF65-F5344CB8AC3E}">
        <p14:creationId xmlns:p14="http://schemas.microsoft.com/office/powerpoint/2010/main" val="6967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63EE0-7962-BA4B-BD4C-3F0910F2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 variable attention paid to TKCs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F02A6C-A559-3B45-93F8-F1D640474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279741-68BB-984E-AD9F-10231FA51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F432935-C420-B547-B4FA-441B9AC21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A494010-8F09-8E49-BA64-0851D97B5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4456" y="1997662"/>
            <a:ext cx="7881938" cy="4128818"/>
          </a:xfrm>
        </p:spPr>
        <p:txBody>
          <a:bodyPr>
            <a:normAutofit fontScale="55000" lnSpcReduction="20000"/>
          </a:bodyPr>
          <a:lstStyle/>
          <a:p>
            <a:endParaRPr lang="en-GB" sz="1800" dirty="0"/>
          </a:p>
          <a:p>
            <a:r>
              <a:rPr lang="fr-FR" sz="1800" dirty="0"/>
              <a:t>	</a:t>
            </a:r>
            <a:r>
              <a:rPr lang="en-GB" sz="3100" dirty="0"/>
              <a:t>A peripheral status in qualifications awarded in the school system</a:t>
            </a:r>
          </a:p>
          <a:p>
            <a:endParaRPr lang="en-GB" sz="3100" dirty="0"/>
          </a:p>
          <a:p>
            <a:pPr marL="719138" indent="436563">
              <a:buClr>
                <a:srgbClr val="559DA7"/>
              </a:buClr>
              <a:buFont typeface="Wingdings" panose="05000000000000000000" pitchFamily="2" charset="2"/>
              <a:buChar char="q"/>
            </a:pPr>
            <a:r>
              <a:rPr lang="en-GB" sz="3100" dirty="0">
                <a:solidFill>
                  <a:schemeClr val="tx1"/>
                </a:solidFill>
              </a:rPr>
              <a:t>Core-curriculum and the centrality of knowledge</a:t>
            </a:r>
          </a:p>
          <a:p>
            <a:pPr marL="719138" indent="436563">
              <a:buClr>
                <a:srgbClr val="559DA7"/>
              </a:buClr>
              <a:buFont typeface="Wingdings" panose="05000000000000000000" pitchFamily="2" charset="2"/>
              <a:buChar char="q"/>
            </a:pPr>
            <a:r>
              <a:rPr lang="en-GB" sz="3100" dirty="0">
                <a:solidFill>
                  <a:schemeClr val="tx1"/>
                </a:solidFill>
              </a:rPr>
              <a:t>Vocational courses focused on the “heart of the occupation”</a:t>
            </a:r>
          </a:p>
          <a:p>
            <a:pPr marL="719138">
              <a:buClr>
                <a:srgbClr val="559DA7"/>
              </a:buClr>
            </a:pPr>
            <a:endParaRPr lang="en-GB" sz="3100" dirty="0">
              <a:solidFill>
                <a:schemeClr val="tx1"/>
              </a:solidFill>
            </a:endParaRPr>
          </a:p>
          <a:p>
            <a:pPr marL="719138">
              <a:buClr>
                <a:srgbClr val="559DA7"/>
              </a:buClr>
            </a:pPr>
            <a:endParaRPr lang="en-GB" sz="3100" dirty="0">
              <a:solidFill>
                <a:schemeClr val="tx1"/>
              </a:solidFill>
            </a:endParaRPr>
          </a:p>
          <a:p>
            <a:pPr marL="719138">
              <a:lnSpc>
                <a:spcPct val="120000"/>
              </a:lnSpc>
              <a:buClr>
                <a:srgbClr val="559DA7"/>
              </a:buClr>
            </a:pPr>
            <a:r>
              <a:rPr lang="en-GB" sz="3100" dirty="0">
                <a:solidFill>
                  <a:schemeClr val="tx1"/>
                </a:solidFill>
              </a:rPr>
              <a:t>…and in educational initiatives beside the curricula and </a:t>
            </a:r>
            <a:r>
              <a:rPr lang="fr-FR" sz="3100" dirty="0">
                <a:solidFill>
                  <a:schemeClr val="tx1"/>
                </a:solidFill>
              </a:rPr>
              <a:t>« programmes »</a:t>
            </a:r>
          </a:p>
          <a:p>
            <a:pPr marL="719138">
              <a:buClr>
                <a:srgbClr val="559DA7"/>
              </a:buClr>
            </a:pPr>
            <a:endParaRPr lang="en-GB" sz="3100" dirty="0"/>
          </a:p>
          <a:p>
            <a:pPr marL="719138">
              <a:lnSpc>
                <a:spcPct val="120000"/>
              </a:lnSpc>
              <a:buClr>
                <a:srgbClr val="559DA7"/>
              </a:buClr>
            </a:pPr>
            <a:r>
              <a:rPr lang="en-GB" sz="3100" dirty="0"/>
              <a:t>…which become central in some vocational qualifications awarded outside the school system</a:t>
            </a:r>
          </a:p>
          <a:p>
            <a:pPr marL="719138">
              <a:buClr>
                <a:srgbClr val="559DA7"/>
              </a:buClr>
            </a:pPr>
            <a:endParaRPr lang="fr-FR" sz="3100" dirty="0">
              <a:solidFill>
                <a:schemeClr val="tx1"/>
              </a:solidFill>
            </a:endParaRPr>
          </a:p>
          <a:p>
            <a:endParaRPr lang="fr-FR" sz="1800" dirty="0"/>
          </a:p>
          <a:p>
            <a:pPr marL="0" lvl="2" indent="0">
              <a:spcBef>
                <a:spcPts val="750"/>
              </a:spcBef>
              <a:buNone/>
            </a:pPr>
            <a:r>
              <a:rPr lang="en-GB" dirty="0"/>
              <a:t> </a:t>
            </a: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pPr marL="285750" indent="-285750">
              <a:buFontTx/>
              <a:buChar char="-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9454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63EE0-7962-BA4B-BD4C-3F0910F2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Why and how to assess TKCs </a:t>
            </a:r>
            <a:r>
              <a:rPr lang="en-GB" sz="3600" b="1" i="1" dirty="0"/>
              <a:t> ?</a:t>
            </a:r>
            <a:endParaRPr lang="en-GB" sz="3600" b="1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A494010-8F09-8E49-BA64-0851D97B5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598" y="2859438"/>
            <a:ext cx="10509251" cy="1441587"/>
          </a:xfrm>
        </p:spPr>
        <p:txBody>
          <a:bodyPr>
            <a:normAutofit/>
          </a:bodyPr>
          <a:lstStyle/>
          <a:p>
            <a:pPr marL="719138">
              <a:buClr>
                <a:srgbClr val="559DA7"/>
              </a:buClr>
            </a:pPr>
            <a:endParaRPr lang="en-GB" sz="2400" b="1" dirty="0"/>
          </a:p>
          <a:p>
            <a:pPr marL="719138">
              <a:buClr>
                <a:srgbClr val="559DA7"/>
              </a:buClr>
            </a:pPr>
            <a:endParaRPr lang="en-GB" sz="2400" b="1" dirty="0"/>
          </a:p>
          <a:p>
            <a:pPr marL="719138" indent="436563">
              <a:buClr>
                <a:srgbClr val="559DA7"/>
              </a:buClr>
              <a:buFont typeface="Wingdings" panose="05000000000000000000" pitchFamily="2" charset="2"/>
              <a:buChar char="q"/>
            </a:pPr>
            <a:r>
              <a:rPr lang="en-GB" sz="2400" b="1" dirty="0"/>
              <a:t>“</a:t>
            </a:r>
            <a:r>
              <a:rPr lang="en-GB" sz="2400" dirty="0"/>
              <a:t>Situations” as the entry point for identifying competences</a:t>
            </a:r>
            <a:endParaRPr lang="fr-FR" sz="1800" dirty="0"/>
          </a:p>
          <a:p>
            <a:pPr marL="285750" indent="-285750">
              <a:buFontTx/>
              <a:buChar char="-"/>
            </a:pPr>
            <a:endParaRPr lang="fr-FR" sz="1800" b="1" dirty="0"/>
          </a:p>
          <a:p>
            <a:pPr marL="0" lvl="2" indent="0">
              <a:spcBef>
                <a:spcPts val="750"/>
              </a:spcBef>
              <a:buNone/>
            </a:pPr>
            <a:endParaRPr lang="en-GB" b="1" dirty="0"/>
          </a:p>
          <a:p>
            <a:pPr marL="285750" indent="-285750">
              <a:buFontTx/>
              <a:buChar char="-"/>
            </a:pPr>
            <a:endParaRPr lang="fr-FR" sz="1800" b="1" dirty="0"/>
          </a:p>
          <a:p>
            <a:pPr marL="285750" indent="-285750">
              <a:buFontTx/>
              <a:buChar char="-"/>
            </a:pPr>
            <a:endParaRPr lang="fr-FR" sz="1800" b="1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E2529CD7-0AC1-443D-B7F4-4F3A5287505A}"/>
              </a:ext>
            </a:extLst>
          </p:cNvPr>
          <p:cNvSpPr txBox="1">
            <a:spLocks/>
          </p:cNvSpPr>
          <p:nvPr/>
        </p:nvSpPr>
        <p:spPr>
          <a:xfrm>
            <a:off x="990598" y="1690690"/>
            <a:ext cx="10509251" cy="15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35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GB" sz="1800" b="1" dirty="0"/>
          </a:p>
          <a:p>
            <a:pPr marL="285750" indent="-285750">
              <a:buFontTx/>
              <a:buChar char="-"/>
            </a:pPr>
            <a:endParaRPr lang="en-GB" sz="1800" b="1" dirty="0"/>
          </a:p>
          <a:p>
            <a:pPr marL="719138" indent="436563">
              <a:buClr>
                <a:srgbClr val="559DA7"/>
              </a:buClr>
              <a:buFont typeface="Wingdings" panose="05000000000000000000" pitchFamily="2" charset="2"/>
              <a:buChar char="q"/>
            </a:pPr>
            <a:r>
              <a:rPr lang="en-GB" sz="2400" dirty="0"/>
              <a:t>TKCs or competences in general</a:t>
            </a:r>
            <a:endParaRPr lang="en-GB" dirty="0"/>
          </a:p>
          <a:p>
            <a:endParaRPr lang="fr-FR" sz="1800" dirty="0"/>
          </a:p>
          <a:p>
            <a:pPr marL="285750" indent="-285750">
              <a:buFontTx/>
              <a:buChar char="-"/>
            </a:pPr>
            <a:endParaRPr lang="fr-FR" sz="1800" b="1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D667ACE-0260-4620-8C60-736359FE0735}"/>
              </a:ext>
            </a:extLst>
          </p:cNvPr>
          <p:cNvSpPr txBox="1">
            <a:spLocks/>
          </p:cNvSpPr>
          <p:nvPr/>
        </p:nvSpPr>
        <p:spPr>
          <a:xfrm>
            <a:off x="990598" y="4664737"/>
            <a:ext cx="10509251" cy="15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35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>
              <a:buClr>
                <a:srgbClr val="559DA7"/>
              </a:buClr>
            </a:pPr>
            <a:endParaRPr lang="en-GB" sz="2400" b="1" dirty="0"/>
          </a:p>
          <a:p>
            <a:pPr marL="719138" indent="436563">
              <a:buClr>
                <a:srgbClr val="559DA7"/>
              </a:buClr>
              <a:buFont typeface="Wingdings" panose="05000000000000000000" pitchFamily="2" charset="2"/>
              <a:buChar char="q"/>
            </a:pPr>
            <a:r>
              <a:rPr lang="en-GB" sz="2400" dirty="0"/>
              <a:t>Portfolios as an forthcoming mode of assessment ?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633FC91-0E5C-4FCB-8159-88DA082B1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5684" y="6311901"/>
            <a:ext cx="5712699" cy="208170"/>
          </a:xfrm>
        </p:spPr>
        <p:txBody>
          <a:bodyPr/>
          <a:lstStyle/>
          <a:p>
            <a:r>
              <a:rPr lang="en-GB" dirty="0"/>
              <a:t>TRACK-VET Project</a:t>
            </a:r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483E005-21D3-47FE-88DB-48DC291F3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5684" y="6584950"/>
            <a:ext cx="5712883" cy="273050"/>
          </a:xfrm>
        </p:spPr>
        <p:txBody>
          <a:bodyPr/>
          <a:lstStyle/>
          <a:p>
            <a:r>
              <a:rPr lang="fr-FR" dirty="0"/>
              <a:t>Final </a:t>
            </a:r>
            <a:r>
              <a:rPr lang="fr-FR" dirty="0" err="1"/>
              <a:t>conference</a:t>
            </a:r>
            <a:r>
              <a:rPr lang="fr-FR" dirty="0"/>
              <a:t> - French Country Report</a:t>
            </a:r>
          </a:p>
        </p:txBody>
      </p:sp>
    </p:spTree>
    <p:extLst>
      <p:ext uri="{BB962C8B-B14F-4D97-AF65-F5344CB8AC3E}">
        <p14:creationId xmlns:p14="http://schemas.microsoft.com/office/powerpoint/2010/main" val="37106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1_Thème Office">
  <a:themeElements>
    <a:clrScheme name="Personnalisé 1">
      <a:dk1>
        <a:srgbClr val="757070"/>
      </a:dk1>
      <a:lt1>
        <a:sysClr val="window" lastClr="FFFFFF"/>
      </a:lt1>
      <a:dk2>
        <a:srgbClr val="757070"/>
      </a:dk2>
      <a:lt2>
        <a:srgbClr val="F2F2F2"/>
      </a:lt2>
      <a:accent1>
        <a:srgbClr val="008B99"/>
      </a:accent1>
      <a:accent2>
        <a:srgbClr val="EF5350"/>
      </a:accent2>
      <a:accent3>
        <a:srgbClr val="AEABAB"/>
      </a:accent3>
      <a:accent4>
        <a:srgbClr val="F8AC00"/>
      </a:accent4>
      <a:accent5>
        <a:srgbClr val="256299"/>
      </a:accent5>
      <a:accent6>
        <a:srgbClr val="7B9A62"/>
      </a:accent6>
      <a:hlink>
        <a:srgbClr val="008B99"/>
      </a:hlink>
      <a:folHlink>
        <a:srgbClr val="008B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16442</TotalTime>
  <Words>199</Words>
  <Application>Microsoft Office PowerPoint</Application>
  <PresentationFormat>Grand écran</PresentationFormat>
  <Paragraphs>61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1_Thème Office</vt:lpstr>
      <vt:lpstr>TRACK-VET Project  Final conference - French Initiatives</vt:lpstr>
      <vt:lpstr>TKCs in France  A variety of qualifications and pedagogical initiatives…</vt:lpstr>
      <vt:lpstr>A variable attention paid to TKCs</vt:lpstr>
      <vt:lpstr>Why and how to assess TKCs 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TRACK-VET Project  Final conference - French Country Report</dc:title>
  <dc:creator>GALLI Catherine</dc:creator>
  <cp:lastModifiedBy>PADDEU Josiane</cp:lastModifiedBy>
  <cp:revision>91</cp:revision>
  <cp:lastPrinted>2020-11-23T08:24:10Z</cp:lastPrinted>
  <dcterms:created xsi:type="dcterms:W3CDTF">2020-10-27T15:15:30Z</dcterms:created>
  <dcterms:modified xsi:type="dcterms:W3CDTF">2020-11-23T16:35:10Z</dcterms:modified>
</cp:coreProperties>
</file>