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0" r:id="rId2"/>
    <p:sldMasterId id="2147483672" r:id="rId3"/>
  </p:sldMasterIdLst>
  <p:notesMasterIdLst>
    <p:notesMasterId r:id="rId9"/>
  </p:notesMasterIdLst>
  <p:handoutMasterIdLst>
    <p:handoutMasterId r:id="rId10"/>
  </p:handoutMasterIdLst>
  <p:sldIdLst>
    <p:sldId id="260" r:id="rId4"/>
    <p:sldId id="343" r:id="rId5"/>
    <p:sldId id="357" r:id="rId6"/>
    <p:sldId id="359" r:id="rId7"/>
    <p:sldId id="361" r:id="rId8"/>
  </p:sldIdLst>
  <p:sldSz cx="9906000" cy="6858000" type="A4"/>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dith Proinger" initials="JP" lastIdx="2" clrIdx="0">
    <p:extLst>
      <p:ext uri="{19B8F6BF-5375-455C-9EA6-DF929625EA0E}">
        <p15:presenceInfo xmlns:p15="http://schemas.microsoft.com/office/powerpoint/2012/main" userId="S::judith.proinger@oeibf.at::10cc0d68-00bc-48a9-85b4-c431556af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95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96C1D-89B6-4BCF-BF52-28A88E8E679F}" v="4" dt="2020-11-23T08:25:06.65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967" autoAdjust="0"/>
  </p:normalViewPr>
  <p:slideViewPr>
    <p:cSldViewPr snapToGrid="0">
      <p:cViewPr varScale="1">
        <p:scale>
          <a:sx n="42" d="100"/>
          <a:sy n="42" d="100"/>
        </p:scale>
        <p:origin x="72" y="155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th Proinger" userId="10cc0d68-00bc-48a9-85b4-c431556afe2e" providerId="ADAL" clId="{03A96C1D-89B6-4BCF-BF52-28A88E8E679F}"/>
    <pc:docChg chg="custSel modSld">
      <pc:chgData name="Judith Proinger" userId="10cc0d68-00bc-48a9-85b4-c431556afe2e" providerId="ADAL" clId="{03A96C1D-89B6-4BCF-BF52-28A88E8E679F}" dt="2020-11-23T08:28:45.060" v="76" actId="20577"/>
      <pc:docMkLst>
        <pc:docMk/>
      </pc:docMkLst>
      <pc:sldChg chg="addCm modCm">
        <pc:chgData name="Judith Proinger" userId="10cc0d68-00bc-48a9-85b4-c431556afe2e" providerId="ADAL" clId="{03A96C1D-89B6-4BCF-BF52-28A88E8E679F}" dt="2020-11-23T08:24:03.215" v="5"/>
        <pc:sldMkLst>
          <pc:docMk/>
          <pc:sldMk cId="3293283094" sldId="343"/>
        </pc:sldMkLst>
      </pc:sldChg>
      <pc:sldChg chg="modSp mod addCm modCm">
        <pc:chgData name="Judith Proinger" userId="10cc0d68-00bc-48a9-85b4-c431556afe2e" providerId="ADAL" clId="{03A96C1D-89B6-4BCF-BF52-28A88E8E679F}" dt="2020-11-23T08:27:30.801" v="38" actId="20577"/>
        <pc:sldMkLst>
          <pc:docMk/>
          <pc:sldMk cId="2937863582" sldId="357"/>
        </pc:sldMkLst>
        <pc:spChg chg="mod">
          <ac:chgData name="Judith Proinger" userId="10cc0d68-00bc-48a9-85b4-c431556afe2e" providerId="ADAL" clId="{03A96C1D-89B6-4BCF-BF52-28A88E8E679F}" dt="2020-11-23T08:27:30.801" v="38" actId="20577"/>
          <ac:spMkLst>
            <pc:docMk/>
            <pc:sldMk cId="2937863582" sldId="357"/>
            <ac:spMk id="7" creationId="{00000000-0000-0000-0000-000000000000}"/>
          </ac:spMkLst>
        </pc:spChg>
      </pc:sldChg>
      <pc:sldChg chg="modSp mod">
        <pc:chgData name="Judith Proinger" userId="10cc0d68-00bc-48a9-85b4-c431556afe2e" providerId="ADAL" clId="{03A96C1D-89B6-4BCF-BF52-28A88E8E679F}" dt="2020-11-23T08:26:27.574" v="22" actId="115"/>
        <pc:sldMkLst>
          <pc:docMk/>
          <pc:sldMk cId="565517892" sldId="359"/>
        </pc:sldMkLst>
        <pc:spChg chg="mod">
          <ac:chgData name="Judith Proinger" userId="10cc0d68-00bc-48a9-85b4-c431556afe2e" providerId="ADAL" clId="{03A96C1D-89B6-4BCF-BF52-28A88E8E679F}" dt="2020-11-23T08:26:27.574" v="22" actId="115"/>
          <ac:spMkLst>
            <pc:docMk/>
            <pc:sldMk cId="565517892" sldId="359"/>
            <ac:spMk id="7" creationId="{00000000-0000-0000-0000-000000000000}"/>
          </ac:spMkLst>
        </pc:spChg>
      </pc:sldChg>
      <pc:sldChg chg="modSp mod">
        <pc:chgData name="Judith Proinger" userId="10cc0d68-00bc-48a9-85b4-c431556afe2e" providerId="ADAL" clId="{03A96C1D-89B6-4BCF-BF52-28A88E8E679F}" dt="2020-11-23T08:28:45.060" v="76" actId="20577"/>
        <pc:sldMkLst>
          <pc:docMk/>
          <pc:sldMk cId="908135746" sldId="361"/>
        </pc:sldMkLst>
        <pc:spChg chg="mod">
          <ac:chgData name="Judith Proinger" userId="10cc0d68-00bc-48a9-85b4-c431556afe2e" providerId="ADAL" clId="{03A96C1D-89B6-4BCF-BF52-28A88E8E679F}" dt="2020-11-23T08:28:45.060" v="76" actId="20577"/>
          <ac:spMkLst>
            <pc:docMk/>
            <pc:sldMk cId="908135746" sldId="361"/>
            <ac:spMk id="7" creationId="{00000000-0000-0000-0000-000000000000}"/>
          </ac:spMkLst>
        </pc:spChg>
      </pc:sldChg>
    </pc:docChg>
  </pc:docChgLst>
  <pc:docChgLst>
    <pc:chgData name="Norbert Lachmayr" userId="aa6a8a2f-d8f9-4893-b896-af93dc830075" providerId="ADAL" clId="{AD648B7A-B5DF-47C2-88F9-0017E4F95832}"/>
    <pc:docChg chg="custSel modSld">
      <pc:chgData name="Norbert Lachmayr" userId="aa6a8a2f-d8f9-4893-b896-af93dc830075" providerId="ADAL" clId="{AD648B7A-B5DF-47C2-88F9-0017E4F95832}" dt="2020-11-23T08:39:32.609" v="25" actId="1592"/>
      <pc:docMkLst>
        <pc:docMk/>
      </pc:docMkLst>
      <pc:sldChg chg="modSp mod delCm">
        <pc:chgData name="Norbert Lachmayr" userId="aa6a8a2f-d8f9-4893-b896-af93dc830075" providerId="ADAL" clId="{AD648B7A-B5DF-47C2-88F9-0017E4F95832}" dt="2020-11-23T08:34:01.065" v="24" actId="1592"/>
        <pc:sldMkLst>
          <pc:docMk/>
          <pc:sldMk cId="3293283094" sldId="343"/>
        </pc:sldMkLst>
        <pc:spChg chg="mod">
          <ac:chgData name="Norbert Lachmayr" userId="aa6a8a2f-d8f9-4893-b896-af93dc830075" providerId="ADAL" clId="{AD648B7A-B5DF-47C2-88F9-0017E4F95832}" dt="2020-11-23T08:33:56.190" v="23" actId="20577"/>
          <ac:spMkLst>
            <pc:docMk/>
            <pc:sldMk cId="3293283094" sldId="343"/>
            <ac:spMk id="7" creationId="{00000000-0000-0000-0000-000000000000}"/>
          </ac:spMkLst>
        </pc:spChg>
      </pc:sldChg>
      <pc:sldChg chg="delCm">
        <pc:chgData name="Norbert Lachmayr" userId="aa6a8a2f-d8f9-4893-b896-af93dc830075" providerId="ADAL" clId="{AD648B7A-B5DF-47C2-88F9-0017E4F95832}" dt="2020-11-23T08:39:32.609" v="25" actId="1592"/>
        <pc:sldMkLst>
          <pc:docMk/>
          <pc:sldMk cId="2937863582" sldId="35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7137" cy="512304"/>
          </a:xfrm>
          <a:prstGeom prst="rect">
            <a:avLst/>
          </a:prstGeom>
        </p:spPr>
        <p:txBody>
          <a:bodyPr vert="horz" lIns="94752" tIns="47376" rIns="94752" bIns="47376" rtlCol="0"/>
          <a:lstStyle>
            <a:lvl1pPr algn="l">
              <a:defRPr sz="1200"/>
            </a:lvl1pPr>
          </a:lstStyle>
          <a:p>
            <a:endParaRPr lang="de-AT"/>
          </a:p>
        </p:txBody>
      </p:sp>
      <p:sp>
        <p:nvSpPr>
          <p:cNvPr id="3" name="Datumsplatzhalter 2"/>
          <p:cNvSpPr>
            <a:spLocks noGrp="1"/>
          </p:cNvSpPr>
          <p:nvPr>
            <p:ph type="dt" sz="quarter" idx="1"/>
          </p:nvPr>
        </p:nvSpPr>
        <p:spPr>
          <a:xfrm>
            <a:off x="4020508" y="0"/>
            <a:ext cx="3077137" cy="512304"/>
          </a:xfrm>
          <a:prstGeom prst="rect">
            <a:avLst/>
          </a:prstGeom>
        </p:spPr>
        <p:txBody>
          <a:bodyPr vert="horz" lIns="94752" tIns="47376" rIns="94752" bIns="47376" rtlCol="0"/>
          <a:lstStyle>
            <a:lvl1pPr algn="r">
              <a:defRPr sz="1200"/>
            </a:lvl1pPr>
          </a:lstStyle>
          <a:p>
            <a:fld id="{41D748C2-4978-4FEB-AC7E-2D0082A2BD87}" type="datetimeFigureOut">
              <a:rPr lang="de-AT" smtClean="0"/>
              <a:t>23.11.2020</a:t>
            </a:fld>
            <a:endParaRPr lang="de-AT"/>
          </a:p>
        </p:txBody>
      </p:sp>
      <p:sp>
        <p:nvSpPr>
          <p:cNvPr id="4" name="Fußzeilenplatzhalter 3"/>
          <p:cNvSpPr>
            <a:spLocks noGrp="1"/>
          </p:cNvSpPr>
          <p:nvPr>
            <p:ph type="ftr" sz="quarter" idx="2"/>
          </p:nvPr>
        </p:nvSpPr>
        <p:spPr>
          <a:xfrm>
            <a:off x="0" y="9720675"/>
            <a:ext cx="3077137" cy="512303"/>
          </a:xfrm>
          <a:prstGeom prst="rect">
            <a:avLst/>
          </a:prstGeom>
        </p:spPr>
        <p:txBody>
          <a:bodyPr vert="horz" lIns="94752" tIns="47376" rIns="94752" bIns="47376" rtlCol="0" anchor="b"/>
          <a:lstStyle>
            <a:lvl1pPr algn="l">
              <a:defRPr sz="1200"/>
            </a:lvl1pPr>
          </a:lstStyle>
          <a:p>
            <a:endParaRPr lang="de-AT"/>
          </a:p>
        </p:txBody>
      </p:sp>
      <p:sp>
        <p:nvSpPr>
          <p:cNvPr id="5" name="Foliennummernplatzhalter 4"/>
          <p:cNvSpPr>
            <a:spLocks noGrp="1"/>
          </p:cNvSpPr>
          <p:nvPr>
            <p:ph type="sldNum" sz="quarter" idx="3"/>
          </p:nvPr>
        </p:nvSpPr>
        <p:spPr>
          <a:xfrm>
            <a:off x="4020508" y="9720675"/>
            <a:ext cx="3077137" cy="512303"/>
          </a:xfrm>
          <a:prstGeom prst="rect">
            <a:avLst/>
          </a:prstGeom>
        </p:spPr>
        <p:txBody>
          <a:bodyPr vert="horz" lIns="94752" tIns="47376" rIns="94752" bIns="47376" rtlCol="0" anchor="b"/>
          <a:lstStyle>
            <a:lvl1pPr algn="r">
              <a:defRPr sz="1200"/>
            </a:lvl1pPr>
          </a:lstStyle>
          <a:p>
            <a:fld id="{A17EEB26-FA07-460F-B1DB-055360806855}" type="slidenum">
              <a:rPr lang="de-AT" smtClean="0"/>
              <a:t>‹Nr.›</a:t>
            </a:fld>
            <a:endParaRPr lang="de-AT"/>
          </a:p>
        </p:txBody>
      </p:sp>
    </p:spTree>
    <p:extLst>
      <p:ext uri="{BB962C8B-B14F-4D97-AF65-F5344CB8AC3E}">
        <p14:creationId xmlns:p14="http://schemas.microsoft.com/office/powerpoint/2010/main" val="3410464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76363" cy="513508"/>
          </a:xfrm>
          <a:prstGeom prst="rect">
            <a:avLst/>
          </a:prstGeom>
        </p:spPr>
        <p:txBody>
          <a:bodyPr vert="horz" lIns="94752" tIns="47376" rIns="94752" bIns="47376" rtlCol="0"/>
          <a:lstStyle>
            <a:lvl1pPr algn="l">
              <a:defRPr sz="1200"/>
            </a:lvl1pPr>
          </a:lstStyle>
          <a:p>
            <a:endParaRPr lang="en-US"/>
          </a:p>
        </p:txBody>
      </p:sp>
      <p:sp>
        <p:nvSpPr>
          <p:cNvPr id="3" name="Date Placeholder 2"/>
          <p:cNvSpPr>
            <a:spLocks noGrp="1"/>
          </p:cNvSpPr>
          <p:nvPr>
            <p:ph type="dt" idx="1"/>
          </p:nvPr>
        </p:nvSpPr>
        <p:spPr>
          <a:xfrm>
            <a:off x="4021297" y="0"/>
            <a:ext cx="3076363" cy="513508"/>
          </a:xfrm>
          <a:prstGeom prst="rect">
            <a:avLst/>
          </a:prstGeom>
        </p:spPr>
        <p:txBody>
          <a:bodyPr vert="horz" lIns="94752" tIns="47376" rIns="94752" bIns="47376" rtlCol="0"/>
          <a:lstStyle>
            <a:lvl1pPr algn="r">
              <a:defRPr sz="1200"/>
            </a:lvl1pPr>
          </a:lstStyle>
          <a:p>
            <a:fld id="{269EE362-5A48-4391-95CC-5D838D9A2F26}" type="datetimeFigureOut">
              <a:rPr lang="en-US" smtClean="0"/>
              <a:t>11/23/2020</a:t>
            </a:fld>
            <a:endParaRPr lang="en-US"/>
          </a:p>
        </p:txBody>
      </p:sp>
      <p:sp>
        <p:nvSpPr>
          <p:cNvPr id="4" name="Slide Image Placeholder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4752" tIns="47376" rIns="94752" bIns="47376" rtlCol="0" anchor="ctr"/>
          <a:lstStyle/>
          <a:p>
            <a:endParaRPr lang="en-US"/>
          </a:p>
        </p:txBody>
      </p:sp>
      <p:sp>
        <p:nvSpPr>
          <p:cNvPr id="5" name="Notes Placeholder 4"/>
          <p:cNvSpPr>
            <a:spLocks noGrp="1"/>
          </p:cNvSpPr>
          <p:nvPr>
            <p:ph type="body" sz="quarter" idx="3"/>
          </p:nvPr>
        </p:nvSpPr>
        <p:spPr>
          <a:xfrm>
            <a:off x="709931" y="4925407"/>
            <a:ext cx="5679440" cy="4029879"/>
          </a:xfrm>
          <a:prstGeom prst="rect">
            <a:avLst/>
          </a:prstGeom>
        </p:spPr>
        <p:txBody>
          <a:bodyPr vert="horz" lIns="94752" tIns="47376" rIns="94752" bIns="4737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9721110"/>
            <a:ext cx="3076363" cy="513507"/>
          </a:xfrm>
          <a:prstGeom prst="rect">
            <a:avLst/>
          </a:prstGeom>
        </p:spPr>
        <p:txBody>
          <a:bodyPr vert="horz" lIns="94752" tIns="47376" rIns="94752" bIns="47376" rtlCol="0" anchor="b"/>
          <a:lstStyle>
            <a:lvl1pPr algn="l">
              <a:defRPr sz="1200"/>
            </a:lvl1pPr>
          </a:lstStyle>
          <a:p>
            <a:endParaRPr lang="en-US"/>
          </a:p>
        </p:txBody>
      </p:sp>
      <p:sp>
        <p:nvSpPr>
          <p:cNvPr id="7" name="Slide Number Placeholder 6"/>
          <p:cNvSpPr>
            <a:spLocks noGrp="1"/>
          </p:cNvSpPr>
          <p:nvPr>
            <p:ph type="sldNum" sz="quarter" idx="5"/>
          </p:nvPr>
        </p:nvSpPr>
        <p:spPr>
          <a:xfrm>
            <a:off x="4021297" y="9721110"/>
            <a:ext cx="3076363" cy="513507"/>
          </a:xfrm>
          <a:prstGeom prst="rect">
            <a:avLst/>
          </a:prstGeom>
        </p:spPr>
        <p:txBody>
          <a:bodyPr vert="horz" lIns="94752" tIns="47376" rIns="94752" bIns="47376" rtlCol="0" anchor="b"/>
          <a:lstStyle>
            <a:lvl1pPr algn="r">
              <a:defRPr sz="1200"/>
            </a:lvl1pPr>
          </a:lstStyle>
          <a:p>
            <a:fld id="{7758592D-2A99-400A-8970-C94AF3A7B6DF}" type="slidenum">
              <a:rPr lang="en-US" smtClean="0"/>
              <a:t>‹Nr.›</a:t>
            </a:fld>
            <a:endParaRPr lang="en-US"/>
          </a:p>
        </p:txBody>
      </p:sp>
    </p:spTree>
    <p:extLst>
      <p:ext uri="{BB962C8B-B14F-4D97-AF65-F5344CB8AC3E}">
        <p14:creationId xmlns:p14="http://schemas.microsoft.com/office/powerpoint/2010/main" val="2732651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Though the focus of the developments and reforms in the recent years has particularly been on competences which are most familiar to assessment (i.e. language and mathematical as well as professional competences), transversal key competences have long been legally enshrined in the Austrian school system at various levels</a:t>
            </a:r>
            <a:endParaRPr lang="de-AT" dirty="0"/>
          </a:p>
        </p:txBody>
      </p:sp>
      <p:sp>
        <p:nvSpPr>
          <p:cNvPr id="4" name="Foliennummernplatzhalter 3"/>
          <p:cNvSpPr>
            <a:spLocks noGrp="1"/>
          </p:cNvSpPr>
          <p:nvPr>
            <p:ph type="sldNum" sz="quarter" idx="10"/>
          </p:nvPr>
        </p:nvSpPr>
        <p:spPr/>
        <p:txBody>
          <a:bodyPr/>
          <a:lstStyle/>
          <a:p>
            <a:fld id="{7758592D-2A99-400A-8970-C94AF3A7B6DF}" type="slidenum">
              <a:rPr lang="en-US" smtClean="0"/>
              <a:t>2</a:t>
            </a:fld>
            <a:endParaRPr lang="en-US"/>
          </a:p>
        </p:txBody>
      </p:sp>
    </p:spTree>
    <p:extLst>
      <p:ext uri="{BB962C8B-B14F-4D97-AF65-F5344CB8AC3E}">
        <p14:creationId xmlns:p14="http://schemas.microsoft.com/office/powerpoint/2010/main" val="2685870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7758592D-2A99-400A-8970-C94AF3A7B6DF}" type="slidenum">
              <a:rPr lang="en-US" smtClean="0"/>
              <a:t>3</a:t>
            </a:fld>
            <a:endParaRPr lang="en-US"/>
          </a:p>
        </p:txBody>
      </p:sp>
    </p:spTree>
    <p:extLst>
      <p:ext uri="{BB962C8B-B14F-4D97-AF65-F5344CB8AC3E}">
        <p14:creationId xmlns:p14="http://schemas.microsoft.com/office/powerpoint/2010/main" val="2685870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7758592D-2A99-400A-8970-C94AF3A7B6DF}" type="slidenum">
              <a:rPr lang="en-US" smtClean="0"/>
              <a:t>4</a:t>
            </a:fld>
            <a:endParaRPr lang="en-US"/>
          </a:p>
        </p:txBody>
      </p:sp>
    </p:spTree>
    <p:extLst>
      <p:ext uri="{BB962C8B-B14F-4D97-AF65-F5344CB8AC3E}">
        <p14:creationId xmlns:p14="http://schemas.microsoft.com/office/powerpoint/2010/main" val="268587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7758592D-2A99-400A-8970-C94AF3A7B6DF}" type="slidenum">
              <a:rPr lang="en-US" smtClean="0"/>
              <a:t>5</a:t>
            </a:fld>
            <a:endParaRPr lang="en-US"/>
          </a:p>
        </p:txBody>
      </p:sp>
    </p:spTree>
    <p:extLst>
      <p:ext uri="{BB962C8B-B14F-4D97-AF65-F5344CB8AC3E}">
        <p14:creationId xmlns:p14="http://schemas.microsoft.com/office/powerpoint/2010/main" val="985644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1712913" y="3141663"/>
            <a:ext cx="5761037" cy="574675"/>
          </a:xfrm>
          <a:prstGeom prst="rect">
            <a:avLst/>
          </a:prstGeom>
        </p:spPr>
        <p:txBody>
          <a:bodyPr lIns="0"/>
          <a:lstStyle>
            <a:lvl1pPr marL="0" indent="0">
              <a:buNone/>
              <a:defRPr sz="4000" spc="150" baseline="0">
                <a:solidFill>
                  <a:schemeClr val="bg1"/>
                </a:solidFill>
              </a:defRPr>
            </a:lvl1pPr>
          </a:lstStyle>
          <a:p>
            <a:pPr lvl="0"/>
            <a:r>
              <a:rPr lang="en-US" dirty="0"/>
              <a:t>PRESENTAITON TITLE</a:t>
            </a:r>
          </a:p>
        </p:txBody>
      </p:sp>
    </p:spTree>
    <p:extLst>
      <p:ext uri="{BB962C8B-B14F-4D97-AF65-F5344CB8AC3E}">
        <p14:creationId xmlns:p14="http://schemas.microsoft.com/office/powerpoint/2010/main" val="1647725471"/>
      </p:ext>
    </p:extLst>
  </p:cSld>
  <p:clrMapOvr>
    <a:masterClrMapping/>
  </p:clrMapOvr>
  <p:extLst>
    <p:ext uri="{DCECCB84-F9BA-43D5-87BE-67443E8EF086}">
      <p15:sldGuideLst xmlns:p15="http://schemas.microsoft.com/office/powerpoint/2012/main">
        <p15:guide id="1" orient="horz" pos="1979" userDrawn="1">
          <p15:clr>
            <a:srgbClr val="FBAE40"/>
          </p15:clr>
        </p15:guide>
        <p15:guide id="2" pos="1079" userDrawn="1">
          <p15:clr>
            <a:srgbClr val="FBAE40"/>
          </p15:clr>
        </p15:guide>
        <p15:guide id="3" orient="horz" pos="2341" userDrawn="1">
          <p15:clr>
            <a:srgbClr val="FBAE40"/>
          </p15:clr>
        </p15:guide>
        <p15:guide id="4" pos="4708" userDrawn="1">
          <p15:clr>
            <a:srgbClr val="FBAE40"/>
          </p15:clr>
        </p15:guide>
        <p15:guide id="5" orient="horz" pos="265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p:spTree>
      <p:nvGrpSpPr>
        <p:cNvPr id="1" name=""/>
        <p:cNvGrpSpPr/>
        <p:nvPr/>
      </p:nvGrpSpPr>
      <p:grpSpPr>
        <a:xfrm>
          <a:off x="0" y="0"/>
          <a:ext cx="0" cy="0"/>
          <a:chOff x="0" y="0"/>
          <a:chExt cx="0" cy="0"/>
        </a:xfrm>
      </p:grpSpPr>
      <p:sp>
        <p:nvSpPr>
          <p:cNvPr id="4" name="Text Placeholder 5"/>
          <p:cNvSpPr>
            <a:spLocks noGrp="1"/>
          </p:cNvSpPr>
          <p:nvPr>
            <p:ph type="body" sz="quarter" idx="10" hasCustomPrompt="1"/>
          </p:nvPr>
        </p:nvSpPr>
        <p:spPr>
          <a:xfrm>
            <a:off x="1712913" y="3141663"/>
            <a:ext cx="5761037" cy="574675"/>
          </a:xfrm>
          <a:prstGeom prst="rect">
            <a:avLst/>
          </a:prstGeom>
        </p:spPr>
        <p:txBody>
          <a:bodyPr lIns="0"/>
          <a:lstStyle>
            <a:lvl1pPr marL="0" indent="0">
              <a:buNone/>
              <a:defRPr sz="4000" spc="150" baseline="0">
                <a:solidFill>
                  <a:schemeClr val="bg1"/>
                </a:solidFill>
              </a:defRPr>
            </a:lvl1pPr>
          </a:lstStyle>
          <a:p>
            <a:pPr lvl="0"/>
            <a:r>
              <a:rPr lang="en-US" dirty="0"/>
              <a:t>PRESENTAITON TITLE</a:t>
            </a:r>
          </a:p>
        </p:txBody>
      </p:sp>
      <p:sp>
        <p:nvSpPr>
          <p:cNvPr id="5" name="Text Placeholder 4"/>
          <p:cNvSpPr>
            <a:spLocks noGrp="1"/>
          </p:cNvSpPr>
          <p:nvPr>
            <p:ph type="body" sz="quarter" idx="11" hasCustomPrompt="1"/>
          </p:nvPr>
        </p:nvSpPr>
        <p:spPr>
          <a:xfrm>
            <a:off x="1712913" y="3854178"/>
            <a:ext cx="5761037" cy="828675"/>
          </a:xfrm>
          <a:prstGeom prst="rect">
            <a:avLst/>
          </a:prstGeom>
        </p:spPr>
        <p:txBody>
          <a:bodyPr lIns="0"/>
          <a:lstStyle>
            <a:lvl1pPr marL="0" indent="0">
              <a:buNone/>
              <a:defRPr sz="3000" i="1" spc="200" baseline="0">
                <a:solidFill>
                  <a:schemeClr val="bg1"/>
                </a:solidFill>
              </a:defRPr>
            </a:lvl1pPr>
          </a:lstStyle>
          <a:p>
            <a:pPr lvl="0"/>
            <a:r>
              <a:rPr lang="en-US" dirty="0" err="1"/>
              <a:t>Einzeiliger</a:t>
            </a:r>
            <a:r>
              <a:rPr lang="en-US" dirty="0"/>
              <a:t> </a:t>
            </a:r>
            <a:r>
              <a:rPr lang="en-US" dirty="0" err="1"/>
              <a:t>Untertitel</a:t>
            </a:r>
            <a:endParaRPr lang="en-US" dirty="0"/>
          </a:p>
        </p:txBody>
      </p:sp>
    </p:spTree>
    <p:extLst>
      <p:ext uri="{BB962C8B-B14F-4D97-AF65-F5344CB8AC3E}">
        <p14:creationId xmlns:p14="http://schemas.microsoft.com/office/powerpoint/2010/main" val="4252028191"/>
      </p:ext>
    </p:extLst>
  </p:cSld>
  <p:clrMapOvr>
    <a:masterClrMapping/>
  </p:clrMapOvr>
  <p:extLst>
    <p:ext uri="{DCECCB84-F9BA-43D5-87BE-67443E8EF086}">
      <p15:sldGuideLst xmlns:p15="http://schemas.microsoft.com/office/powerpoint/2012/main">
        <p15:guide id="1" orient="horz" pos="2659" userDrawn="1">
          <p15:clr>
            <a:srgbClr val="FBAE40"/>
          </p15:clr>
        </p15:guide>
        <p15:guide id="2" pos="107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3">
    <p:spTree>
      <p:nvGrpSpPr>
        <p:cNvPr id="1" name=""/>
        <p:cNvGrpSpPr/>
        <p:nvPr/>
      </p:nvGrpSpPr>
      <p:grpSpPr>
        <a:xfrm>
          <a:off x="0" y="0"/>
          <a:ext cx="0" cy="0"/>
          <a:chOff x="0" y="0"/>
          <a:chExt cx="0" cy="0"/>
        </a:xfrm>
      </p:grpSpPr>
      <p:sp>
        <p:nvSpPr>
          <p:cNvPr id="5" name="Text Placeholder 5"/>
          <p:cNvSpPr>
            <a:spLocks noGrp="1"/>
          </p:cNvSpPr>
          <p:nvPr>
            <p:ph type="body" sz="quarter" idx="10" hasCustomPrompt="1"/>
          </p:nvPr>
        </p:nvSpPr>
        <p:spPr>
          <a:xfrm>
            <a:off x="1712913" y="3141663"/>
            <a:ext cx="5761037" cy="574675"/>
          </a:xfrm>
          <a:prstGeom prst="rect">
            <a:avLst/>
          </a:prstGeom>
        </p:spPr>
        <p:txBody>
          <a:bodyPr lIns="0"/>
          <a:lstStyle>
            <a:lvl1pPr marL="0" indent="0">
              <a:buNone/>
              <a:defRPr sz="4000" spc="150" baseline="0">
                <a:solidFill>
                  <a:schemeClr val="bg1"/>
                </a:solidFill>
              </a:defRPr>
            </a:lvl1pPr>
          </a:lstStyle>
          <a:p>
            <a:pPr lvl="0"/>
            <a:r>
              <a:rPr lang="en-US" dirty="0"/>
              <a:t>PRESENTAITON TITLE</a:t>
            </a:r>
          </a:p>
        </p:txBody>
      </p:sp>
      <p:sp>
        <p:nvSpPr>
          <p:cNvPr id="6" name="Text Placeholder 4"/>
          <p:cNvSpPr>
            <a:spLocks noGrp="1"/>
          </p:cNvSpPr>
          <p:nvPr>
            <p:ph type="body" sz="quarter" idx="11" hasCustomPrompt="1"/>
          </p:nvPr>
        </p:nvSpPr>
        <p:spPr>
          <a:xfrm>
            <a:off x="1712913" y="3854178"/>
            <a:ext cx="6983412" cy="828675"/>
          </a:xfrm>
          <a:prstGeom prst="rect">
            <a:avLst/>
          </a:prstGeom>
        </p:spPr>
        <p:txBody>
          <a:bodyPr lIns="0"/>
          <a:lstStyle>
            <a:lvl1pPr marL="0" indent="0">
              <a:buNone/>
              <a:defRPr sz="3000" i="1" spc="200" baseline="0">
                <a:solidFill>
                  <a:schemeClr val="bg1"/>
                </a:solidFill>
              </a:defRPr>
            </a:lvl1pPr>
          </a:lstStyle>
          <a:p>
            <a:pPr lvl="0"/>
            <a:r>
              <a:rPr lang="de-DE" dirty="0"/>
              <a:t>Auch ein Untertitel, der länger ist, und über mehrere Zeilen geht ist möglich.</a:t>
            </a:r>
            <a:endParaRPr lang="en-US" dirty="0"/>
          </a:p>
        </p:txBody>
      </p:sp>
    </p:spTree>
    <p:extLst>
      <p:ext uri="{BB962C8B-B14F-4D97-AF65-F5344CB8AC3E}">
        <p14:creationId xmlns:p14="http://schemas.microsoft.com/office/powerpoint/2010/main" val="734438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Text">
    <p:spTree>
      <p:nvGrpSpPr>
        <p:cNvPr id="1" name=""/>
        <p:cNvGrpSpPr/>
        <p:nvPr/>
      </p:nvGrpSpPr>
      <p:grpSpPr>
        <a:xfrm>
          <a:off x="0" y="0"/>
          <a:ext cx="0" cy="0"/>
          <a:chOff x="0" y="0"/>
          <a:chExt cx="0" cy="0"/>
        </a:xfrm>
      </p:grpSpPr>
      <p:sp>
        <p:nvSpPr>
          <p:cNvPr id="4" name="Text Placeholder 3"/>
          <p:cNvSpPr>
            <a:spLocks noGrp="1"/>
          </p:cNvSpPr>
          <p:nvPr>
            <p:ph type="body" sz="quarter" idx="11" hasCustomPrompt="1"/>
          </p:nvPr>
        </p:nvSpPr>
        <p:spPr>
          <a:xfrm>
            <a:off x="1612900" y="2420938"/>
            <a:ext cx="7081838" cy="3446462"/>
          </a:xfrm>
          <a:prstGeom prst="rect">
            <a:avLst/>
          </a:prstGeom>
        </p:spPr>
        <p:txBody>
          <a:bodyPr lIns="0"/>
          <a:lstStyle>
            <a:lvl1pPr marL="0" indent="0">
              <a:buNone/>
              <a:defRPr sz="2500">
                <a:latin typeface="ITC Officina Sans Std Book" panose="020B0506040203020204" pitchFamily="34" charset="0"/>
              </a:defRPr>
            </a:lvl1pPr>
          </a:lstStyle>
          <a:p>
            <a:pPr lvl="0"/>
            <a:r>
              <a:rPr lang="en-US" dirty="0"/>
              <a:t>EINE ZWISCHENÜBERSCHRIFT MIT KURZEM TEXT</a:t>
            </a:r>
          </a:p>
          <a:p>
            <a:pPr lvl="0"/>
            <a:endParaRPr lang="en-US" dirty="0"/>
          </a:p>
          <a:p>
            <a:pPr lvl="0"/>
            <a:r>
              <a:rPr lang="en-US" dirty="0"/>
              <a:t>The Austrian Institute for Research on Vocational Training (</a:t>
            </a:r>
            <a:r>
              <a:rPr lang="en-US" dirty="0" err="1"/>
              <a:t>öibf</a:t>
            </a:r>
            <a:r>
              <a:rPr lang="en-US" dirty="0"/>
              <a:t>) is a scientific, non-profit, independent research institute founded in 1970. </a:t>
            </a:r>
          </a:p>
          <a:p>
            <a:pPr lvl="0"/>
            <a:endParaRPr lang="en-US" dirty="0"/>
          </a:p>
        </p:txBody>
      </p:sp>
    </p:spTree>
    <p:extLst>
      <p:ext uri="{BB962C8B-B14F-4D97-AF65-F5344CB8AC3E}">
        <p14:creationId xmlns:p14="http://schemas.microsoft.com/office/powerpoint/2010/main" val="3169598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Text 2">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1604963" y="771525"/>
            <a:ext cx="7308850" cy="542925"/>
          </a:xfrm>
          <a:prstGeom prst="rect">
            <a:avLst/>
          </a:prstGeom>
        </p:spPr>
        <p:txBody>
          <a:bodyPr lIns="0"/>
          <a:lstStyle>
            <a:lvl1pPr marL="0" indent="0">
              <a:buNone/>
              <a:defRPr sz="1800" baseline="0">
                <a:solidFill>
                  <a:schemeClr val="tx1"/>
                </a:solidFill>
                <a:latin typeface="ITC Officina Sans Std Book" panose="020B05060402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Presentation Title</a:t>
            </a:r>
          </a:p>
        </p:txBody>
      </p:sp>
      <p:sp>
        <p:nvSpPr>
          <p:cNvPr id="5" name="Text Placeholder 4"/>
          <p:cNvSpPr>
            <a:spLocks noGrp="1"/>
          </p:cNvSpPr>
          <p:nvPr>
            <p:ph type="body" sz="quarter" idx="11" hasCustomPrompt="1"/>
          </p:nvPr>
        </p:nvSpPr>
        <p:spPr>
          <a:xfrm>
            <a:off x="1604963" y="1520825"/>
            <a:ext cx="7308850" cy="4787900"/>
          </a:xfrm>
          <a:prstGeom prst="rect">
            <a:avLst/>
          </a:prstGeom>
        </p:spPr>
        <p:txBody>
          <a:bodyPr lIns="0"/>
          <a:lstStyle>
            <a:lvl1pPr marL="0" indent="0">
              <a:buFont typeface="Arial" panose="020B0604020202020204" pitchFamily="34" charset="0"/>
              <a:buNone/>
              <a:defRPr sz="2500">
                <a:latin typeface="ITC Officina Sans Std Book" panose="020B0506040203020204" pitchFamily="34" charset="0"/>
              </a:defRPr>
            </a:lvl1pPr>
          </a:lstStyle>
          <a:p>
            <a:pPr lvl="0"/>
            <a:r>
              <a:rPr lang="de-DE" dirty="0"/>
              <a:t>DAS IST EINE HEADLINE</a:t>
            </a:r>
          </a:p>
          <a:p>
            <a:pPr lvl="0"/>
            <a:endParaRPr lang="de-DE" dirty="0"/>
          </a:p>
          <a:p>
            <a:pPr lvl="0"/>
            <a:r>
              <a:rPr lang="de-DE" dirty="0"/>
              <a:t>Bulletpoints, sind Satzzeichen, die einzelne Punkte </a:t>
            </a:r>
            <a:br>
              <a:rPr lang="de-DE" dirty="0"/>
            </a:br>
            <a:r>
              <a:rPr lang="de-DE" dirty="0"/>
              <a:t>einer Aufzählung in einem Text markieren.</a:t>
            </a:r>
          </a:p>
          <a:p>
            <a:pPr lvl="0"/>
            <a:r>
              <a:rPr lang="de-DE" dirty="0"/>
              <a:t>Sie stehen jeweils am Beginn jedes Eintrags in der Aufzählung.</a:t>
            </a:r>
          </a:p>
          <a:p>
            <a:pPr lvl="0"/>
            <a:r>
              <a:rPr lang="de-DE" dirty="0"/>
              <a:t>Die Aufzählung (auch Spiegelstrichliste genannt) wird in der Regel als ein Textblock formatiert, der mit einem Einzug versehen ist und dessen erste Zeile die Schriftgrundlinie mit dem Aufzählungszeichen gemeinsam hat.</a:t>
            </a:r>
          </a:p>
          <a:p>
            <a:pPr lvl="0"/>
            <a:endParaRPr lang="en-US" dirty="0"/>
          </a:p>
        </p:txBody>
      </p:sp>
    </p:spTree>
    <p:extLst>
      <p:ext uri="{BB962C8B-B14F-4D97-AF65-F5344CB8AC3E}">
        <p14:creationId xmlns:p14="http://schemas.microsoft.com/office/powerpoint/2010/main" val="2507824260"/>
      </p:ext>
    </p:extLst>
  </p:cSld>
  <p:clrMapOvr>
    <a:masterClrMapping/>
  </p:clrMapOvr>
  <p:extLst>
    <p:ext uri="{DCECCB84-F9BA-43D5-87BE-67443E8EF086}">
      <p15:sldGuideLst xmlns:p15="http://schemas.microsoft.com/office/powerpoint/2012/main">
        <p15:guide id="1" orient="horz" pos="640" userDrawn="1">
          <p15:clr>
            <a:srgbClr val="FBAE40"/>
          </p15:clr>
        </p15:guide>
        <p15:guide id="2" pos="1011" userDrawn="1">
          <p15:clr>
            <a:srgbClr val="FBAE40"/>
          </p15:clr>
        </p15:guide>
        <p15:guide id="3" pos="5615" userDrawn="1">
          <p15:clr>
            <a:srgbClr val="FBAE40"/>
          </p15:clr>
        </p15:guide>
        <p15:guide id="4" orient="horz" pos="3974" userDrawn="1">
          <p15:clr>
            <a:srgbClr val="FBAE40"/>
          </p15:clr>
        </p15:guide>
        <p15:guide id="5" orient="horz" pos="95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D9533"/>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5"/>
          <a:stretch>
            <a:fillRect/>
          </a:stretch>
        </p:blipFill>
        <p:spPr>
          <a:xfrm>
            <a:off x="1359750" y="2631960"/>
            <a:ext cx="330225" cy="1594080"/>
          </a:xfrm>
          <a:prstGeom prst="rect">
            <a:avLst/>
          </a:prstGeom>
        </p:spPr>
      </p:pic>
      <p:pic>
        <p:nvPicPr>
          <p:cNvPr id="8" name="Picture 7"/>
          <p:cNvPicPr>
            <a:picLocks noChangeAspect="1"/>
          </p:cNvPicPr>
          <p:nvPr/>
        </p:nvPicPr>
        <p:blipFill>
          <a:blip r:embed="rId6"/>
          <a:stretch>
            <a:fillRect/>
          </a:stretch>
        </p:blipFill>
        <p:spPr>
          <a:xfrm>
            <a:off x="720000" y="720000"/>
            <a:ext cx="1699688" cy="486000"/>
          </a:xfrm>
          <a:prstGeom prst="rect">
            <a:avLst/>
          </a:prstGeom>
        </p:spPr>
      </p:pic>
    </p:spTree>
    <p:extLst>
      <p:ext uri="{BB962C8B-B14F-4D97-AF65-F5344CB8AC3E}">
        <p14:creationId xmlns:p14="http://schemas.microsoft.com/office/powerpoint/2010/main" val="3669204624"/>
      </p:ext>
    </p:extLst>
  </p:cSld>
  <p:clrMap bg1="lt1" tx1="dk1" bg2="lt2" tx2="dk2" accent1="accent1" accent2="accent2" accent3="accent3" accent4="accent4" accent5="accent5" accent6="accent6" hlink="hlink" folHlink="folHlink"/>
  <p:sldLayoutIdLst>
    <p:sldLayoutId id="2147483667" r:id="rId1"/>
    <p:sldLayoutId id="2147483674" r:id="rId2"/>
    <p:sldLayoutId id="2147483675"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720000" y="720000"/>
            <a:ext cx="1699688" cy="495720"/>
          </a:xfrm>
          <a:prstGeom prst="rect">
            <a:avLst/>
          </a:prstGeom>
        </p:spPr>
      </p:pic>
      <p:pic>
        <p:nvPicPr>
          <p:cNvPr id="3" name="Grafik 2" descr="N:\Kompetenzstelle\Projekte\ERASMUS Projekte\ERASMUS Start APP\Leistungen\Öffentlichkeitsarbeit\Logos_EU\ERASMUS\EU flag-Erasmus+_vect_POS.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520" y="6213046"/>
            <a:ext cx="1872208" cy="504138"/>
          </a:xfrm>
          <a:prstGeom prst="rect">
            <a:avLst/>
          </a:prstGeom>
          <a:noFill/>
          <a:ln>
            <a:noFill/>
          </a:ln>
        </p:spPr>
      </p:pic>
    </p:spTree>
    <p:extLst>
      <p:ext uri="{BB962C8B-B14F-4D97-AF65-F5344CB8AC3E}">
        <p14:creationId xmlns:p14="http://schemas.microsoft.com/office/powerpoint/2010/main" val="3564019565"/>
      </p:ext>
    </p:extLst>
  </p:cSld>
  <p:clrMap bg1="lt1" tx1="dk1" bg2="lt2" tx2="dk2" accent1="accent1" accent2="accent2" accent3="accent3" accent4="accent4" accent5="accent5" accent6="accent6" hlink="hlink" folHlink="folHlink"/>
  <p:sldLayoutIdLst>
    <p:sldLayoutId id="2147483671"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720000" y="715241"/>
            <a:ext cx="835275" cy="495720"/>
          </a:xfrm>
          <a:prstGeom prst="rect">
            <a:avLst/>
          </a:prstGeom>
        </p:spPr>
      </p:pic>
    </p:spTree>
    <p:extLst>
      <p:ext uri="{BB962C8B-B14F-4D97-AF65-F5344CB8AC3E}">
        <p14:creationId xmlns:p14="http://schemas.microsoft.com/office/powerpoint/2010/main" val="3590327494"/>
      </p:ext>
    </p:extLst>
  </p:cSld>
  <p:clrMap bg1="lt1" tx1="dk1" bg2="lt2" tx2="dk2" accent1="accent1" accent2="accent2" accent3="accent3" accent4="accent4" accent5="accent5" accent6="accent6" hlink="hlink" folHlink="folHlink"/>
  <p:sldLayoutIdLst>
    <p:sldLayoutId id="2147483673"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http://www.track-vet.eu/" TargetMode="External"/><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4.jpeg"/><Relationship Id="rId5" Type="http://schemas.openxmlformats.org/officeDocument/2006/relationships/hyperlink" Target="https://www.bibb.de/en/101010.php" TargetMode="External"/><Relationship Id="rId4" Type="http://schemas.openxmlformats.org/officeDocument/2006/relationships/hyperlink" Target="http://www.oeibf.a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712913" y="3141663"/>
            <a:ext cx="7656339" cy="1116012"/>
          </a:xfrm>
        </p:spPr>
        <p:txBody>
          <a:bodyPr/>
          <a:lstStyle/>
          <a:p>
            <a:r>
              <a:rPr lang="en-US" dirty="0"/>
              <a:t>Final reflections from Austria</a:t>
            </a:r>
          </a:p>
        </p:txBody>
      </p:sp>
      <p:sp>
        <p:nvSpPr>
          <p:cNvPr id="7" name="Text Placeholder 6"/>
          <p:cNvSpPr>
            <a:spLocks noGrp="1"/>
          </p:cNvSpPr>
          <p:nvPr>
            <p:ph type="body" sz="quarter" idx="11"/>
          </p:nvPr>
        </p:nvSpPr>
        <p:spPr>
          <a:xfrm>
            <a:off x="1712912" y="4097892"/>
            <a:ext cx="7516812" cy="828675"/>
          </a:xfrm>
        </p:spPr>
        <p:txBody>
          <a:bodyPr/>
          <a:lstStyle/>
          <a:p>
            <a:pPr algn="r"/>
            <a:endParaRPr lang="en-US" sz="2800" dirty="0"/>
          </a:p>
          <a:p>
            <a:pPr algn="r"/>
            <a:r>
              <a:rPr lang="en-US" sz="2800" dirty="0"/>
              <a:t>	 	Vienna, 24.11.2020</a:t>
            </a:r>
          </a:p>
          <a:p>
            <a:pPr algn="r"/>
            <a:r>
              <a:rPr lang="en-US" sz="2800" dirty="0"/>
              <a:t>Norbert Lachmayr, Judith Proinger</a:t>
            </a:r>
          </a:p>
          <a:p>
            <a:pPr algn="r"/>
            <a:endParaRPr lang="en-US" sz="2800" dirty="0"/>
          </a:p>
        </p:txBody>
      </p:sp>
      <p:pic>
        <p:nvPicPr>
          <p:cNvPr id="4" name="Grafik 3" descr="N:\Kompetenzstelle\Projekte\ERASMUS Projekte\ERASMUS Start APP\Leistungen\Öffentlichkeitsarbeit\Logos_EU\ERASMUS\EU flag-Erasmus+_vect_PO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97044" y="669496"/>
            <a:ext cx="1872208" cy="504138"/>
          </a:xfrm>
          <a:prstGeom prst="rect">
            <a:avLst/>
          </a:prstGeom>
          <a:noFill/>
          <a:ln>
            <a:noFill/>
          </a:ln>
        </p:spPr>
      </p:pic>
      <p:sp>
        <p:nvSpPr>
          <p:cNvPr id="2" name="Rechteck 1"/>
          <p:cNvSpPr/>
          <p:nvPr/>
        </p:nvSpPr>
        <p:spPr>
          <a:xfrm>
            <a:off x="1028699" y="5595461"/>
            <a:ext cx="8201025" cy="646331"/>
          </a:xfrm>
          <a:prstGeom prst="rect">
            <a:avLst/>
          </a:prstGeom>
        </p:spPr>
        <p:txBody>
          <a:bodyPr wrap="square">
            <a:spAutoFit/>
          </a:bodyPr>
          <a:lstStyle/>
          <a:p>
            <a:r>
              <a:rPr lang="en-US" dirty="0"/>
              <a:t>TRACK-VET: Developing, assessing and validating transversal key competences in the formal initial and continuing VET </a:t>
            </a:r>
            <a:endParaRPr lang="de-AT" dirty="0"/>
          </a:p>
        </p:txBody>
      </p:sp>
      <p:pic>
        <p:nvPicPr>
          <p:cNvPr id="8" name="Obraz 1"/>
          <p:cNvPicPr/>
          <p:nvPr/>
        </p:nvPicPr>
        <p:blipFill>
          <a:blip r:embed="rId3"/>
          <a:srcRect/>
          <a:stretch>
            <a:fillRect/>
          </a:stretch>
        </p:blipFill>
        <p:spPr bwMode="auto">
          <a:xfrm>
            <a:off x="3584159" y="714237"/>
            <a:ext cx="2574925" cy="414655"/>
          </a:xfrm>
          <a:prstGeom prst="rect">
            <a:avLst/>
          </a:prstGeom>
          <a:noFill/>
          <a:ln w="9525">
            <a:noFill/>
            <a:miter lim="800000"/>
            <a:headEnd/>
            <a:tailEnd/>
          </a:ln>
        </p:spPr>
      </p:pic>
    </p:spTree>
    <p:extLst>
      <p:ext uri="{BB962C8B-B14F-4D97-AF65-F5344CB8AC3E}">
        <p14:creationId xmlns:p14="http://schemas.microsoft.com/office/powerpoint/2010/main" val="399553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4294967295"/>
          </p:nvPr>
        </p:nvSpPr>
        <p:spPr>
          <a:xfrm>
            <a:off x="637828" y="1794296"/>
            <a:ext cx="8667750" cy="4768610"/>
          </a:xfrm>
          <a:prstGeom prst="rect">
            <a:avLst/>
          </a:prstGeom>
        </p:spPr>
        <p:txBody>
          <a:bodyPr/>
          <a:lstStyle/>
          <a:p>
            <a:r>
              <a:rPr lang="en-US" sz="2400" dirty="0"/>
              <a:t>Situation in Austria: Experts of VET-curricula-designing are same persons like the decisionmaker (</a:t>
            </a:r>
            <a:r>
              <a:rPr lang="en-US" sz="2400" dirty="0" err="1"/>
              <a:t>ministery</a:t>
            </a:r>
            <a:r>
              <a:rPr lang="en-US" sz="2400" dirty="0"/>
              <a:t>)</a:t>
            </a:r>
          </a:p>
          <a:p>
            <a:r>
              <a:rPr lang="en-GB" sz="2400" dirty="0"/>
              <a:t>To strengthen competence-orientation, a series of key policy measures have been introduced in Austrian VET</a:t>
            </a:r>
          </a:p>
          <a:p>
            <a:pPr marL="742950" lvl="1" indent="-285750">
              <a:buFont typeface="Wingdings" panose="05000000000000000000" pitchFamily="2" charset="2"/>
              <a:buChar char="ü"/>
            </a:pPr>
            <a:r>
              <a:rPr lang="en-GB" sz="1800" dirty="0"/>
              <a:t>development of </a:t>
            </a:r>
            <a:r>
              <a:rPr lang="en-GB" sz="1800" u="sng" dirty="0"/>
              <a:t>educational standards </a:t>
            </a:r>
            <a:r>
              <a:rPr lang="en-GB" sz="1800" dirty="0"/>
              <a:t>starting in 2004</a:t>
            </a:r>
          </a:p>
          <a:p>
            <a:pPr marL="742950" lvl="1" indent="-285750">
              <a:buFont typeface="Wingdings" panose="05000000000000000000" pitchFamily="2" charset="2"/>
              <a:buChar char="ü"/>
            </a:pPr>
            <a:r>
              <a:rPr lang="en-GB" sz="1800" u="sng" dirty="0"/>
              <a:t>revision of curricula </a:t>
            </a:r>
            <a:r>
              <a:rPr lang="en-GB" sz="1800" dirty="0"/>
              <a:t>of upper secondary level programmes  starting in 2008</a:t>
            </a:r>
            <a:endParaRPr lang="de-AT" sz="1800" dirty="0"/>
          </a:p>
          <a:p>
            <a:pPr marL="742950" lvl="1" indent="-285750">
              <a:buFont typeface="Wingdings" panose="05000000000000000000" pitchFamily="2" charset="2"/>
              <a:buChar char="ü"/>
            </a:pPr>
            <a:r>
              <a:rPr lang="en-GB" sz="1800" u="sng" dirty="0"/>
              <a:t>School Development Concept </a:t>
            </a:r>
            <a:r>
              <a:rPr lang="en-GB" sz="1800" dirty="0"/>
              <a:t>for Entrepreneurship Schools since 2013</a:t>
            </a:r>
          </a:p>
          <a:p>
            <a:pPr marL="742950" lvl="1" indent="-285750">
              <a:buFont typeface="Wingdings" panose="05000000000000000000" pitchFamily="2" charset="2"/>
              <a:buChar char="ü"/>
            </a:pPr>
            <a:r>
              <a:rPr lang="en-GB" sz="1800" u="sng" dirty="0"/>
              <a:t>mandatory internships </a:t>
            </a:r>
            <a:r>
              <a:rPr lang="en-GB" sz="1800" dirty="0"/>
              <a:t>also in the VET school from 2014/2015</a:t>
            </a:r>
            <a:endParaRPr lang="de-AT" sz="1800" dirty="0"/>
          </a:p>
          <a:p>
            <a:pPr marL="742950" lvl="1" indent="-285750">
              <a:buFont typeface="Wingdings" panose="05000000000000000000" pitchFamily="2" charset="2"/>
              <a:buChar char="ü"/>
            </a:pPr>
            <a:r>
              <a:rPr lang="en-GB" sz="1800" u="sng" dirty="0"/>
              <a:t>competence-based assessment of the diploma project </a:t>
            </a:r>
            <a:r>
              <a:rPr lang="en-GB" sz="1800" dirty="0"/>
              <a:t>of VET-colleges since 2015</a:t>
            </a:r>
            <a:endParaRPr lang="de-AT" sz="1800" dirty="0"/>
          </a:p>
          <a:p>
            <a:pPr marL="742950" lvl="1" indent="-285750">
              <a:buFont typeface="Wingdings" panose="05000000000000000000" pitchFamily="2" charset="2"/>
              <a:buChar char="ü"/>
            </a:pPr>
            <a:r>
              <a:rPr lang="en-GB" sz="1800" dirty="0"/>
              <a:t>centralised </a:t>
            </a:r>
            <a:r>
              <a:rPr lang="en-GB" sz="1800" u="sng" dirty="0"/>
              <a:t>competence-oriented final examination </a:t>
            </a:r>
            <a:r>
              <a:rPr lang="en-GB" sz="1800" dirty="0"/>
              <a:t>in all schools since 2015/16</a:t>
            </a:r>
            <a:endParaRPr lang="en-US" sz="1800" dirty="0"/>
          </a:p>
          <a:p>
            <a:pPr marL="742950" lvl="1" indent="-285750">
              <a:buFont typeface="Wingdings" panose="05000000000000000000" pitchFamily="2" charset="2"/>
              <a:buChar char="ü"/>
            </a:pPr>
            <a:r>
              <a:rPr lang="en-GB" sz="1800" u="sng" dirty="0"/>
              <a:t>new curricula for training of secondary level teachers </a:t>
            </a:r>
            <a:r>
              <a:rPr lang="en-GB" sz="1800" dirty="0"/>
              <a:t>entered into force in 2016/17</a:t>
            </a:r>
          </a:p>
          <a:p>
            <a:pPr marL="742950" lvl="1" indent="-285750">
              <a:buFont typeface="Wingdings" panose="05000000000000000000" pitchFamily="2" charset="2"/>
              <a:buChar char="ü"/>
            </a:pPr>
            <a:r>
              <a:rPr lang="en-GB" sz="1800" dirty="0"/>
              <a:t>comprehensive </a:t>
            </a:r>
            <a:r>
              <a:rPr lang="en-GB" sz="1800" u="sng" dirty="0"/>
              <a:t>pedagogical reform </a:t>
            </a:r>
            <a:r>
              <a:rPr lang="en-GB" sz="1800" dirty="0"/>
              <a:t>adopted in 2018 to intensify competence-oriented teaching throughout Austria in the overall school system</a:t>
            </a:r>
            <a:endParaRPr lang="en-US" sz="2000" dirty="0"/>
          </a:p>
          <a:p>
            <a:pPr marL="914400" lvl="1" indent="-457200">
              <a:buFont typeface="+mj-lt"/>
              <a:buAutoNum type="arabicPeriod"/>
            </a:pPr>
            <a:endParaRPr lang="en-US" sz="2000" dirty="0"/>
          </a:p>
          <a:p>
            <a:pPr marL="914400" lvl="1" indent="-457200">
              <a:buFont typeface="+mj-lt"/>
              <a:buAutoNum type="arabicPeriod"/>
            </a:pPr>
            <a:endParaRPr lang="en-US" sz="2000" dirty="0"/>
          </a:p>
          <a:p>
            <a:endParaRPr lang="en-US" sz="2400" dirty="0"/>
          </a:p>
          <a:p>
            <a:endParaRPr lang="en-US" sz="2400" dirty="0"/>
          </a:p>
          <a:p>
            <a:pPr marL="0" indent="0">
              <a:buNone/>
            </a:pPr>
            <a:endParaRPr lang="en-US" sz="2400" dirty="0"/>
          </a:p>
          <a:p>
            <a:endParaRPr lang="en-US" sz="2400" dirty="0"/>
          </a:p>
          <a:p>
            <a:pPr lvl="1"/>
            <a:endParaRPr lang="en-US" sz="2000" dirty="0"/>
          </a:p>
          <a:p>
            <a:pPr lvl="1"/>
            <a:endParaRPr lang="en-US" dirty="0"/>
          </a:p>
          <a:p>
            <a:endParaRPr lang="en-US" sz="2400" dirty="0"/>
          </a:p>
          <a:p>
            <a:endParaRPr lang="en-US" sz="2400" dirty="0"/>
          </a:p>
        </p:txBody>
      </p:sp>
      <p:sp>
        <p:nvSpPr>
          <p:cNvPr id="8" name="Text Placeholder 7"/>
          <p:cNvSpPr>
            <a:spLocks noGrp="1"/>
          </p:cNvSpPr>
          <p:nvPr>
            <p:ph type="body" sz="quarter" idx="4294967295"/>
          </p:nvPr>
        </p:nvSpPr>
        <p:spPr>
          <a:xfrm>
            <a:off x="1612901" y="772949"/>
            <a:ext cx="5933118" cy="836776"/>
          </a:xfrm>
          <a:prstGeom prst="rect">
            <a:avLst/>
          </a:prstGeom>
        </p:spPr>
        <p:txBody>
          <a:bodyPr/>
          <a:lstStyle/>
          <a:p>
            <a:pPr marL="0" indent="0">
              <a:spcBef>
                <a:spcPts val="800"/>
              </a:spcBef>
              <a:buNone/>
            </a:pPr>
            <a:r>
              <a:rPr lang="en-US" dirty="0"/>
              <a:t>Transversal Key Competences in Austria</a:t>
            </a:r>
          </a:p>
        </p:txBody>
      </p:sp>
      <p:pic>
        <p:nvPicPr>
          <p:cNvPr id="4" name="Grafik 3" descr="N:\Kompetenzstelle\Projekte\ERASMUS Projekte\ERASMUS Start APP\Leistungen\Öffentlichkeitsarbeit\Logos_EU\ERASMUS\EU flag-Erasmus+_vect_POS.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33370" y="650446"/>
            <a:ext cx="1872208" cy="504138"/>
          </a:xfrm>
          <a:prstGeom prst="rect">
            <a:avLst/>
          </a:prstGeom>
          <a:noFill/>
          <a:ln>
            <a:noFill/>
          </a:ln>
        </p:spPr>
      </p:pic>
      <p:pic>
        <p:nvPicPr>
          <p:cNvPr id="5" name="Obraz 1">
            <a:extLst>
              <a:ext uri="{FF2B5EF4-FFF2-40B4-BE49-F238E27FC236}">
                <a16:creationId xmlns:a16="http://schemas.microsoft.com/office/drawing/2014/main" id="{35EEB04E-F304-40CC-BFAA-81B7FA6F4812}"/>
              </a:ext>
            </a:extLst>
          </p:cNvPr>
          <p:cNvPicPr/>
          <p:nvPr/>
        </p:nvPicPr>
        <p:blipFill>
          <a:blip r:embed="rId4"/>
          <a:srcRect/>
          <a:stretch>
            <a:fillRect/>
          </a:stretch>
        </p:blipFill>
        <p:spPr bwMode="auto">
          <a:xfrm>
            <a:off x="7082011" y="245766"/>
            <a:ext cx="2574925" cy="414655"/>
          </a:xfrm>
          <a:prstGeom prst="rect">
            <a:avLst/>
          </a:prstGeom>
          <a:noFill/>
          <a:ln w="9525">
            <a:noFill/>
            <a:miter lim="800000"/>
            <a:headEnd/>
            <a:tailEnd/>
          </a:ln>
        </p:spPr>
      </p:pic>
    </p:spTree>
    <p:extLst>
      <p:ext uri="{BB962C8B-B14F-4D97-AF65-F5344CB8AC3E}">
        <p14:creationId xmlns:p14="http://schemas.microsoft.com/office/powerpoint/2010/main" val="3293283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4294967295"/>
          </p:nvPr>
        </p:nvSpPr>
        <p:spPr>
          <a:xfrm>
            <a:off x="687762" y="1412619"/>
            <a:ext cx="8735980" cy="5333238"/>
          </a:xfrm>
          <a:prstGeom prst="rect">
            <a:avLst/>
          </a:prstGeom>
        </p:spPr>
        <p:txBody>
          <a:bodyPr/>
          <a:lstStyle/>
          <a:p>
            <a:r>
              <a:rPr lang="en-GB" sz="2400" dirty="0"/>
              <a:t>The implementation of competence-orientation should be understood as a </a:t>
            </a:r>
            <a:r>
              <a:rPr lang="en-GB" sz="2400" u="sng" dirty="0"/>
              <a:t>long-term project with a </a:t>
            </a:r>
            <a:r>
              <a:rPr lang="en-US" sz="2400" u="sng" dirty="0"/>
              <a:t>step-by-step implementation</a:t>
            </a:r>
            <a:r>
              <a:rPr lang="en-US" sz="2400" dirty="0"/>
              <a:t> with a coordinating structure with stakeholders (steering group)</a:t>
            </a:r>
            <a:r>
              <a:rPr lang="en-GB" sz="2400" dirty="0"/>
              <a:t>.</a:t>
            </a:r>
          </a:p>
          <a:p>
            <a:endParaRPr lang="en-GB" sz="2400" dirty="0"/>
          </a:p>
          <a:p>
            <a:r>
              <a:rPr lang="en-GB" sz="2400" dirty="0"/>
              <a:t>T</a:t>
            </a:r>
            <a:r>
              <a:rPr lang="en-US" sz="2400" dirty="0"/>
              <a:t>he incorporation of key competences in teaching and training plans lead to new ways of learning and teaching which is supported by a </a:t>
            </a:r>
            <a:r>
              <a:rPr lang="en-US" sz="2400" u="sng" dirty="0"/>
              <a:t>new teacher education and learning coaches</a:t>
            </a:r>
            <a:r>
              <a:rPr lang="en-US" sz="2400" dirty="0"/>
              <a:t>.</a:t>
            </a:r>
          </a:p>
          <a:p>
            <a:endParaRPr lang="en-US" sz="2400" dirty="0"/>
          </a:p>
          <a:p>
            <a:r>
              <a:rPr lang="en-US" sz="2400" u="sng" dirty="0"/>
              <a:t>Additional support </a:t>
            </a:r>
            <a:r>
              <a:rPr lang="en-US" sz="2400" dirty="0"/>
              <a:t>(such as newsletters, workshops, information on the Ministry's website) further raises awareness of TKC. </a:t>
            </a:r>
          </a:p>
          <a:p>
            <a:pPr lvl="1">
              <a:buFont typeface="Wingdings" panose="05000000000000000000" pitchFamily="2" charset="2"/>
              <a:buChar char="ü"/>
            </a:pPr>
            <a:r>
              <a:rPr lang="en-US" dirty="0"/>
              <a:t>But - not too extensive for all TKC areas at the same time (overstimulation and defensive attitude). </a:t>
            </a:r>
          </a:p>
          <a:p>
            <a:endParaRPr lang="en-US" sz="2400" dirty="0"/>
          </a:p>
          <a:p>
            <a:endParaRPr lang="en-US" sz="2400" dirty="0"/>
          </a:p>
        </p:txBody>
      </p:sp>
      <p:sp>
        <p:nvSpPr>
          <p:cNvPr id="8" name="Text Placeholder 7"/>
          <p:cNvSpPr>
            <a:spLocks noGrp="1"/>
          </p:cNvSpPr>
          <p:nvPr>
            <p:ph type="body" sz="quarter" idx="4294967295"/>
          </p:nvPr>
        </p:nvSpPr>
        <p:spPr>
          <a:xfrm>
            <a:off x="1612901" y="772949"/>
            <a:ext cx="5911850" cy="836776"/>
          </a:xfrm>
          <a:prstGeom prst="rect">
            <a:avLst/>
          </a:prstGeom>
        </p:spPr>
        <p:txBody>
          <a:bodyPr/>
          <a:lstStyle/>
          <a:p>
            <a:pPr marL="0" indent="0">
              <a:buNone/>
            </a:pPr>
            <a:r>
              <a:rPr lang="en-US" sz="2400" dirty="0"/>
              <a:t>Recommendations &amp; key findings</a:t>
            </a:r>
          </a:p>
        </p:txBody>
      </p:sp>
      <p:pic>
        <p:nvPicPr>
          <p:cNvPr id="4" name="Grafik 3" descr="N:\Kompetenzstelle\Projekte\ERASMUS Projekte\ERASMUS Start APP\Leistungen\Öffentlichkeitsarbeit\Logos_EU\ERASMUS\EU flag-Erasmus+_vect_POS.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3786" y="687199"/>
            <a:ext cx="1872208" cy="504138"/>
          </a:xfrm>
          <a:prstGeom prst="rect">
            <a:avLst/>
          </a:prstGeom>
          <a:noFill/>
          <a:ln>
            <a:noFill/>
          </a:ln>
        </p:spPr>
      </p:pic>
      <p:pic>
        <p:nvPicPr>
          <p:cNvPr id="5" name="Obraz 1">
            <a:extLst>
              <a:ext uri="{FF2B5EF4-FFF2-40B4-BE49-F238E27FC236}">
                <a16:creationId xmlns:a16="http://schemas.microsoft.com/office/drawing/2014/main" id="{420CB628-549D-446F-823E-94987C4F8CBD}"/>
              </a:ext>
            </a:extLst>
          </p:cNvPr>
          <p:cNvPicPr/>
          <p:nvPr/>
        </p:nvPicPr>
        <p:blipFill>
          <a:blip r:embed="rId4"/>
          <a:srcRect/>
          <a:stretch>
            <a:fillRect/>
          </a:stretch>
        </p:blipFill>
        <p:spPr bwMode="auto">
          <a:xfrm>
            <a:off x="7082011" y="245766"/>
            <a:ext cx="2574925" cy="414655"/>
          </a:xfrm>
          <a:prstGeom prst="rect">
            <a:avLst/>
          </a:prstGeom>
          <a:noFill/>
          <a:ln w="9525">
            <a:noFill/>
            <a:miter lim="800000"/>
            <a:headEnd/>
            <a:tailEnd/>
          </a:ln>
        </p:spPr>
      </p:pic>
    </p:spTree>
    <p:extLst>
      <p:ext uri="{BB962C8B-B14F-4D97-AF65-F5344CB8AC3E}">
        <p14:creationId xmlns:p14="http://schemas.microsoft.com/office/powerpoint/2010/main" val="293786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4294967295"/>
          </p:nvPr>
        </p:nvSpPr>
        <p:spPr>
          <a:xfrm>
            <a:off x="687762" y="1267112"/>
            <a:ext cx="8735980" cy="5478745"/>
          </a:xfrm>
          <a:prstGeom prst="rect">
            <a:avLst/>
          </a:prstGeom>
        </p:spPr>
        <p:txBody>
          <a:bodyPr/>
          <a:lstStyle/>
          <a:p>
            <a:r>
              <a:rPr lang="en-GB" sz="2400" u="sng" dirty="0"/>
              <a:t>Educational standards </a:t>
            </a:r>
            <a:r>
              <a:rPr lang="en-GB" sz="2400" dirty="0"/>
              <a:t>are a good model, also because of the </a:t>
            </a:r>
            <a:r>
              <a:rPr lang="en-GB" sz="2400" u="sng" dirty="0"/>
              <a:t>lesson examples</a:t>
            </a:r>
            <a:r>
              <a:rPr lang="en-GB" sz="2400" dirty="0"/>
              <a:t> for the development of competence. </a:t>
            </a:r>
            <a:endParaRPr lang="de-AT" sz="2400" dirty="0"/>
          </a:p>
          <a:p>
            <a:pPr marL="0" indent="0">
              <a:buNone/>
            </a:pPr>
            <a:r>
              <a:rPr lang="en-GB" sz="2400" dirty="0"/>
              <a:t>	But to take into consideration: </a:t>
            </a:r>
          </a:p>
          <a:p>
            <a:pPr lvl="2">
              <a:spcAft>
                <a:spcPts val="1000"/>
              </a:spcAft>
              <a:buFont typeface="Wingdings" panose="05000000000000000000" pitchFamily="2" charset="2"/>
              <a:buChar char="ü"/>
            </a:pPr>
            <a:r>
              <a:rPr lang="en-GB" dirty="0"/>
              <a:t>coordinated and harmonized approach across all types of schools to be set up </a:t>
            </a:r>
            <a:r>
              <a:rPr lang="en-GB" i="1" dirty="0"/>
              <a:t>in the beginning</a:t>
            </a:r>
            <a:r>
              <a:rPr lang="en-GB" dirty="0"/>
              <a:t>, as well as with a scientific review. </a:t>
            </a:r>
            <a:endParaRPr lang="de-AT" dirty="0"/>
          </a:p>
          <a:p>
            <a:pPr lvl="2">
              <a:spcAft>
                <a:spcPts val="1000"/>
              </a:spcAft>
              <a:buFont typeface="Wingdings" panose="05000000000000000000" pitchFamily="2" charset="2"/>
              <a:buChar char="ü"/>
            </a:pPr>
            <a:r>
              <a:rPr lang="en-GB" dirty="0"/>
              <a:t>basic "instructions", tools or agreements are needed to translate the individual subject-specific elements of different school types and schools according to common "game rules" as well as the intensive maintenance of lesson examples </a:t>
            </a:r>
            <a:r>
              <a:rPr lang="en-GB" dirty="0" err="1"/>
              <a:t>decentrally</a:t>
            </a:r>
            <a:r>
              <a:rPr lang="en-GB" dirty="0"/>
              <a:t> to support. </a:t>
            </a:r>
            <a:endParaRPr lang="en-US" sz="2400" dirty="0"/>
          </a:p>
          <a:p>
            <a:r>
              <a:rPr lang="en-US" sz="2400" dirty="0"/>
              <a:t>Use of a </a:t>
            </a:r>
            <a:r>
              <a:rPr lang="en-US" sz="2400" u="sng" dirty="0"/>
              <a:t>uniform assessment grid</a:t>
            </a:r>
            <a:r>
              <a:rPr lang="en-US" sz="2400" dirty="0"/>
              <a:t>: easy handling, automatic result calculation, identical use for as many types of schools as possible, avoidance of gender-based biases in the assessment criteria</a:t>
            </a:r>
          </a:p>
          <a:p>
            <a:pPr lvl="2">
              <a:spcAft>
                <a:spcPts val="1000"/>
              </a:spcAft>
              <a:buFont typeface="Wingdings" panose="05000000000000000000" pitchFamily="2" charset="2"/>
              <a:buChar char="ü"/>
            </a:pPr>
            <a:r>
              <a:rPr lang="en-US" dirty="0"/>
              <a:t>“Rubrics”: </a:t>
            </a:r>
            <a:r>
              <a:rPr lang="en-GB" dirty="0"/>
              <a:t>diploma-project is assessed by the teachers: professional knowledge, subject-specific problem solving, project management, working technique / language, representing work results</a:t>
            </a:r>
          </a:p>
          <a:p>
            <a:endParaRPr lang="en-US" sz="2400" dirty="0"/>
          </a:p>
          <a:p>
            <a:pPr>
              <a:buFont typeface="Wingdings" panose="05000000000000000000" pitchFamily="2" charset="2"/>
              <a:buChar char="ü"/>
            </a:pPr>
            <a:endParaRPr lang="en-US" sz="2000" dirty="0"/>
          </a:p>
          <a:p>
            <a:pPr lvl="1"/>
            <a:endParaRPr lang="en-US" dirty="0"/>
          </a:p>
          <a:p>
            <a:endParaRPr lang="en-US" sz="2400" dirty="0"/>
          </a:p>
          <a:p>
            <a:endParaRPr lang="en-US" sz="2400" dirty="0"/>
          </a:p>
        </p:txBody>
      </p:sp>
      <p:sp>
        <p:nvSpPr>
          <p:cNvPr id="8" name="Text Placeholder 7"/>
          <p:cNvSpPr>
            <a:spLocks noGrp="1"/>
          </p:cNvSpPr>
          <p:nvPr>
            <p:ph type="body" sz="quarter" idx="4294967295"/>
          </p:nvPr>
        </p:nvSpPr>
        <p:spPr>
          <a:xfrm>
            <a:off x="1612901" y="772949"/>
            <a:ext cx="5911850" cy="836776"/>
          </a:xfrm>
          <a:prstGeom prst="rect">
            <a:avLst/>
          </a:prstGeom>
        </p:spPr>
        <p:txBody>
          <a:bodyPr/>
          <a:lstStyle/>
          <a:p>
            <a:pPr marL="0" indent="0">
              <a:buNone/>
            </a:pPr>
            <a:r>
              <a:rPr lang="en-US" sz="2400" dirty="0"/>
              <a:t>Recommendations &amp; key findings</a:t>
            </a:r>
          </a:p>
        </p:txBody>
      </p:sp>
      <p:pic>
        <p:nvPicPr>
          <p:cNvPr id="4" name="Grafik 3" descr="N:\Kompetenzstelle\Projekte\ERASMUS Projekte\ERASMUS Start APP\Leistungen\Öffentlichkeitsarbeit\Logos_EU\ERASMUS\EU flag-Erasmus+_vect_POS.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33370" y="650446"/>
            <a:ext cx="1872208" cy="504138"/>
          </a:xfrm>
          <a:prstGeom prst="rect">
            <a:avLst/>
          </a:prstGeom>
          <a:noFill/>
          <a:ln>
            <a:noFill/>
          </a:ln>
        </p:spPr>
      </p:pic>
      <p:pic>
        <p:nvPicPr>
          <p:cNvPr id="5" name="Obraz 1">
            <a:extLst>
              <a:ext uri="{FF2B5EF4-FFF2-40B4-BE49-F238E27FC236}">
                <a16:creationId xmlns:a16="http://schemas.microsoft.com/office/drawing/2014/main" id="{A8DD1F62-CE30-4115-9147-B488CE39A619}"/>
              </a:ext>
            </a:extLst>
          </p:cNvPr>
          <p:cNvPicPr/>
          <p:nvPr/>
        </p:nvPicPr>
        <p:blipFill>
          <a:blip r:embed="rId4"/>
          <a:srcRect/>
          <a:stretch>
            <a:fillRect/>
          </a:stretch>
        </p:blipFill>
        <p:spPr bwMode="auto">
          <a:xfrm>
            <a:off x="7082011" y="245766"/>
            <a:ext cx="2574925" cy="414655"/>
          </a:xfrm>
          <a:prstGeom prst="rect">
            <a:avLst/>
          </a:prstGeom>
          <a:noFill/>
          <a:ln w="9525">
            <a:noFill/>
            <a:miter lim="800000"/>
            <a:headEnd/>
            <a:tailEnd/>
          </a:ln>
        </p:spPr>
      </p:pic>
    </p:spTree>
    <p:extLst>
      <p:ext uri="{BB962C8B-B14F-4D97-AF65-F5344CB8AC3E}">
        <p14:creationId xmlns:p14="http://schemas.microsoft.com/office/powerpoint/2010/main" val="56551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4294967295"/>
          </p:nvPr>
        </p:nvSpPr>
        <p:spPr>
          <a:xfrm>
            <a:off x="687762" y="1412619"/>
            <a:ext cx="8735980" cy="5333238"/>
          </a:xfrm>
          <a:prstGeom prst="rect">
            <a:avLst/>
          </a:prstGeom>
        </p:spPr>
        <p:txBody>
          <a:bodyPr/>
          <a:lstStyle/>
          <a:p>
            <a:r>
              <a:rPr lang="en-US" sz="2400" dirty="0"/>
              <a:t>Involvement of relevant actors and </a:t>
            </a:r>
            <a:r>
              <a:rPr lang="en-US" sz="2400" dirty="0" err="1"/>
              <a:t>ensureance</a:t>
            </a:r>
            <a:r>
              <a:rPr lang="en-US" sz="2400" dirty="0"/>
              <a:t> that TKC and </a:t>
            </a:r>
            <a:r>
              <a:rPr lang="en-US" sz="2400"/>
              <a:t>their assessment are </a:t>
            </a:r>
            <a:r>
              <a:rPr lang="en-US" sz="2400" dirty="0"/>
              <a:t>an </a:t>
            </a:r>
            <a:r>
              <a:rPr lang="en-US" sz="2400" u="sng" dirty="0"/>
              <a:t>integral part of everyday school life</a:t>
            </a:r>
            <a:r>
              <a:rPr lang="en-US" sz="2400" dirty="0"/>
              <a:t>.</a:t>
            </a:r>
          </a:p>
          <a:p>
            <a:pPr lvl="1">
              <a:buFont typeface="Wingdings" panose="05000000000000000000" pitchFamily="2" charset="2"/>
              <a:buChar char="ü"/>
            </a:pPr>
            <a:r>
              <a:rPr lang="en-US" sz="2000" dirty="0"/>
              <a:t>action-oriented, project-oriented and interdisciplinary teaching, participating in competitions, the planning of school activities by the young people themselves, practice companies, the preparation of a diploma thesis and the compulsory internship with documentation on the e-portfolio,… </a:t>
            </a:r>
          </a:p>
          <a:p>
            <a:pPr lvl="1">
              <a:buFont typeface="Wingdings" panose="05000000000000000000" pitchFamily="2" charset="2"/>
              <a:buChar char="ü"/>
            </a:pPr>
            <a:endParaRPr lang="en-US" sz="2000" dirty="0"/>
          </a:p>
          <a:p>
            <a:pPr>
              <a:buFont typeface="Wingdings" panose="05000000000000000000" pitchFamily="2" charset="2"/>
              <a:buChar char="Ø"/>
            </a:pPr>
            <a:r>
              <a:rPr lang="en-US" sz="2400" b="1" u="sng" dirty="0">
                <a:solidFill>
                  <a:srgbClr val="ED9533"/>
                </a:solidFill>
              </a:rPr>
              <a:t>Further information</a:t>
            </a:r>
          </a:p>
          <a:p>
            <a:pPr lvl="1">
              <a:buFont typeface="Wingdings" panose="05000000000000000000" pitchFamily="2" charset="2"/>
              <a:buChar char="ü"/>
            </a:pPr>
            <a:r>
              <a:rPr lang="en-GB" sz="2000" b="1" dirty="0"/>
              <a:t>Country Report Austria </a:t>
            </a:r>
            <a:r>
              <a:rPr lang="en-GB" sz="2000" dirty="0"/>
              <a:t>(</a:t>
            </a:r>
            <a:r>
              <a:rPr lang="en-GB" sz="2000" dirty="0">
                <a:hlinkClick r:id="rId3"/>
              </a:rPr>
              <a:t>www.track-vet.eu</a:t>
            </a:r>
            <a:r>
              <a:rPr lang="en-GB" sz="2000" dirty="0"/>
              <a:t> and </a:t>
            </a:r>
            <a:r>
              <a:rPr lang="en-GB" sz="2000" dirty="0">
                <a:hlinkClick r:id="rId4"/>
              </a:rPr>
              <a:t>www.oeibf.at</a:t>
            </a:r>
            <a:r>
              <a:rPr lang="en-GB" sz="2000" dirty="0"/>
              <a:t>) </a:t>
            </a:r>
          </a:p>
          <a:p>
            <a:pPr lvl="1">
              <a:buFont typeface="Wingdings" panose="05000000000000000000" pitchFamily="2" charset="2"/>
              <a:buChar char="ü"/>
            </a:pPr>
            <a:endParaRPr lang="en-GB" sz="2000" dirty="0"/>
          </a:p>
          <a:p>
            <a:pPr lvl="1">
              <a:buFont typeface="Wingdings" panose="05000000000000000000" pitchFamily="2" charset="2"/>
              <a:buChar char="ü"/>
            </a:pPr>
            <a:r>
              <a:rPr lang="en-GB" sz="2000" dirty="0"/>
              <a:t>“</a:t>
            </a:r>
            <a:r>
              <a:rPr lang="en-US" sz="2000" i="1" dirty="0"/>
              <a:t>Transversal key competences in school-based VET in Austria</a:t>
            </a:r>
            <a:r>
              <a:rPr lang="en-US" sz="2000" dirty="0"/>
              <a:t>” </a:t>
            </a:r>
            <a:r>
              <a:rPr lang="de-DE" sz="2000" u="sng" dirty="0">
                <a:hlinkClick r:id="rId5"/>
              </a:rPr>
              <a:t>https://www.bibb.de/en/101010.php</a:t>
            </a:r>
            <a:endParaRPr lang="de-DE" sz="2000" u="sng" dirty="0"/>
          </a:p>
          <a:p>
            <a:pPr lvl="1">
              <a:buFont typeface="Wingdings" panose="05000000000000000000" pitchFamily="2" charset="2"/>
              <a:buChar char="ü"/>
            </a:pPr>
            <a:endParaRPr lang="de-DE" sz="2000" u="sng" dirty="0"/>
          </a:p>
          <a:p>
            <a:pPr lvl="1">
              <a:buFont typeface="Wingdings" panose="05000000000000000000" pitchFamily="2" charset="2"/>
              <a:buChar char="ü"/>
            </a:pPr>
            <a:r>
              <a:rPr lang="en-GB" sz="2000" dirty="0"/>
              <a:t>“</a:t>
            </a:r>
            <a:r>
              <a:rPr lang="de-AT" sz="2000" i="1" dirty="0"/>
              <a:t>Transversale Schlüsselkompetenzen in der schulischen Berufsbildung in Österreich. Aktueller Stand und Entwicklungsfelder</a:t>
            </a:r>
            <a:r>
              <a:rPr lang="de-AT" sz="2000" dirty="0"/>
              <a:t>“, in: BWP Berufsbildung in Wissenschaft und Praxis, 4/2019 </a:t>
            </a:r>
          </a:p>
          <a:p>
            <a:pPr marL="0" indent="0">
              <a:buNone/>
            </a:pPr>
            <a:endParaRPr lang="en-US" sz="2000" dirty="0"/>
          </a:p>
          <a:p>
            <a:pPr lvl="1"/>
            <a:endParaRPr lang="en-US" dirty="0"/>
          </a:p>
          <a:p>
            <a:endParaRPr lang="en-US" sz="2400" dirty="0"/>
          </a:p>
          <a:p>
            <a:endParaRPr lang="en-US" sz="2400" dirty="0"/>
          </a:p>
        </p:txBody>
      </p:sp>
      <p:sp>
        <p:nvSpPr>
          <p:cNvPr id="8" name="Text Placeholder 7"/>
          <p:cNvSpPr>
            <a:spLocks noGrp="1"/>
          </p:cNvSpPr>
          <p:nvPr>
            <p:ph type="body" sz="quarter" idx="4294967295"/>
          </p:nvPr>
        </p:nvSpPr>
        <p:spPr>
          <a:xfrm>
            <a:off x="1612901" y="772949"/>
            <a:ext cx="5911850" cy="836776"/>
          </a:xfrm>
          <a:prstGeom prst="rect">
            <a:avLst/>
          </a:prstGeom>
        </p:spPr>
        <p:txBody>
          <a:bodyPr/>
          <a:lstStyle/>
          <a:p>
            <a:pPr marL="0" indent="0">
              <a:buNone/>
            </a:pPr>
            <a:r>
              <a:rPr lang="en-US" sz="2400" dirty="0"/>
              <a:t>Recommendations &amp; key findings</a:t>
            </a:r>
          </a:p>
        </p:txBody>
      </p:sp>
      <p:pic>
        <p:nvPicPr>
          <p:cNvPr id="4" name="Grafik 3" descr="N:\Kompetenzstelle\Projekte\ERASMUS Projekte\ERASMUS Start APP\Leistungen\Öffentlichkeitsarbeit\Logos_EU\ERASMUS\EU flag-Erasmus+_vect_POS.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33370" y="650446"/>
            <a:ext cx="1872208" cy="504138"/>
          </a:xfrm>
          <a:prstGeom prst="rect">
            <a:avLst/>
          </a:prstGeom>
          <a:noFill/>
          <a:ln>
            <a:noFill/>
          </a:ln>
        </p:spPr>
      </p:pic>
      <p:pic>
        <p:nvPicPr>
          <p:cNvPr id="5" name="Obraz 1">
            <a:extLst>
              <a:ext uri="{FF2B5EF4-FFF2-40B4-BE49-F238E27FC236}">
                <a16:creationId xmlns:a16="http://schemas.microsoft.com/office/drawing/2014/main" id="{B062B88C-4F28-449A-82A6-C6259D31192E}"/>
              </a:ext>
            </a:extLst>
          </p:cNvPr>
          <p:cNvPicPr/>
          <p:nvPr/>
        </p:nvPicPr>
        <p:blipFill>
          <a:blip r:embed="rId7"/>
          <a:srcRect/>
          <a:stretch>
            <a:fillRect/>
          </a:stretch>
        </p:blipFill>
        <p:spPr bwMode="auto">
          <a:xfrm>
            <a:off x="7082011" y="245766"/>
            <a:ext cx="2574925" cy="414655"/>
          </a:xfrm>
          <a:prstGeom prst="rect">
            <a:avLst/>
          </a:prstGeom>
          <a:noFill/>
          <a:ln w="9525">
            <a:noFill/>
            <a:miter lim="800000"/>
            <a:headEnd/>
            <a:tailEnd/>
          </a:ln>
        </p:spPr>
      </p:pic>
    </p:spTree>
    <p:extLst>
      <p:ext uri="{BB962C8B-B14F-4D97-AF65-F5344CB8AC3E}">
        <p14:creationId xmlns:p14="http://schemas.microsoft.com/office/powerpoint/2010/main" val="908135746"/>
      </p:ext>
    </p:extLst>
  </p:cSld>
  <p:clrMapOvr>
    <a:masterClrMapping/>
  </p:clrMapOvr>
</p:sld>
</file>

<file path=ppt/theme/theme1.xml><?xml version="1.0" encoding="utf-8"?>
<a:theme xmlns:a="http://schemas.openxmlformats.org/drawingml/2006/main" name="OEIBF_Presentation_Template (06-2016)">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EIBF">
      <a:majorFont>
        <a:latin typeface="ITC Officina Sans Std Book"/>
        <a:ea typeface=""/>
        <a:cs typeface=""/>
      </a:majorFont>
      <a:minorFont>
        <a:latin typeface="ITC Officina Sans Std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Slide_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OEIBF_Presentation_Template (06-2016)</Template>
  <TotalTime>0</TotalTime>
  <Words>599</Words>
  <Application>Microsoft Office PowerPoint</Application>
  <PresentationFormat>A4-Papier (210 x 297 mm)</PresentationFormat>
  <Paragraphs>58</Paragraphs>
  <Slides>5</Slides>
  <Notes>4</Notes>
  <HiddenSlides>0</HiddenSlides>
  <MMClips>0</MMClips>
  <ScaleCrop>false</ScaleCrop>
  <HeadingPairs>
    <vt:vector size="6" baseType="variant">
      <vt:variant>
        <vt:lpstr>Verwendete Schriftarten</vt:lpstr>
      </vt:variant>
      <vt:variant>
        <vt:i4>4</vt:i4>
      </vt:variant>
      <vt:variant>
        <vt:lpstr>Design</vt:lpstr>
      </vt:variant>
      <vt:variant>
        <vt:i4>3</vt:i4>
      </vt:variant>
      <vt:variant>
        <vt:lpstr>Folientitel</vt:lpstr>
      </vt:variant>
      <vt:variant>
        <vt:i4>5</vt:i4>
      </vt:variant>
    </vt:vector>
  </HeadingPairs>
  <TitlesOfParts>
    <vt:vector size="12" baseType="lpstr">
      <vt:lpstr>Arial</vt:lpstr>
      <vt:lpstr>Calibri</vt:lpstr>
      <vt:lpstr>ITC Officina Sans Std Book</vt:lpstr>
      <vt:lpstr>Wingdings</vt:lpstr>
      <vt:lpstr>OEIBF_Presentation_Template (06-2016)</vt:lpstr>
      <vt:lpstr>Custom Slide</vt:lpstr>
      <vt:lpstr>Custom Slide_Title</vt:lpstr>
      <vt:lpstr>PowerPoint-Präsentation</vt:lpstr>
      <vt:lpstr>PowerPoint-Präsentation</vt:lpstr>
      <vt:lpstr>PowerPoint-Präsentation</vt:lpstr>
      <vt:lpstr>PowerPoint-Präsentation</vt:lpstr>
      <vt:lpstr>PowerPoint-Präsentation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Roland Löffler</dc:creator>
  <cp:lastModifiedBy>Norbert Lachmayr</cp:lastModifiedBy>
  <cp:revision>225</cp:revision>
  <cp:lastPrinted>2019-10-17T08:40:34Z</cp:lastPrinted>
  <dcterms:created xsi:type="dcterms:W3CDTF">2016-08-18T10:06:41Z</dcterms:created>
  <dcterms:modified xsi:type="dcterms:W3CDTF">2020-11-23T08:39:37Z</dcterms:modified>
</cp:coreProperties>
</file>