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93455" r:id="rId4"/>
  </p:sldMasterIdLst>
  <p:notesMasterIdLst>
    <p:notesMasterId r:id="rId21"/>
  </p:notesMasterIdLst>
  <p:sldIdLst>
    <p:sldId id="256" r:id="rId5"/>
    <p:sldId id="1047" r:id="rId6"/>
    <p:sldId id="294" r:id="rId7"/>
    <p:sldId id="296" r:id="rId8"/>
    <p:sldId id="1044" r:id="rId9"/>
    <p:sldId id="293" r:id="rId10"/>
    <p:sldId id="268" r:id="rId11"/>
    <p:sldId id="259" r:id="rId12"/>
    <p:sldId id="266" r:id="rId13"/>
    <p:sldId id="272" r:id="rId14"/>
    <p:sldId id="297" r:id="rId15"/>
    <p:sldId id="291" r:id="rId16"/>
    <p:sldId id="290" r:id="rId17"/>
    <p:sldId id="289" r:id="rId18"/>
    <p:sldId id="1049" r:id="rId19"/>
    <p:sldId id="286"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wa Chmielecka" initials="EC" lastIdx="1" clrIdx="0">
    <p:extLst>
      <p:ext uri="{19B8F6BF-5375-455C-9EA6-DF929625EA0E}">
        <p15:presenceInfo xmlns:p15="http://schemas.microsoft.com/office/powerpoint/2012/main" userId="Ewa Chmielec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949"/>
    <a:srgbClr val="F63E04"/>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snapToGrid="0" snapToObjects="1">
      <p:cViewPr varScale="1">
        <p:scale>
          <a:sx n="88" d="100"/>
          <a:sy n="88" d="100"/>
        </p:scale>
        <p:origin x="612" y="64"/>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Zeszyt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mj-lt"/>
                <a:ea typeface="+mn-ea"/>
                <a:cs typeface="Arial" panose="020B0604020202020204" pitchFamily="34" charset="0"/>
              </a:defRPr>
            </a:pPr>
            <a:r>
              <a:rPr lang="pl-PL" sz="1100">
                <a:solidFill>
                  <a:schemeClr val="tx1"/>
                </a:solidFill>
                <a:latin typeface="+mj-lt"/>
                <a:cs typeface="Arial" panose="020B0604020202020204" pitchFamily="34" charset="0"/>
              </a:rPr>
              <a:t>At</a:t>
            </a:r>
            <a:r>
              <a:rPr lang="pl-PL" sz="1100" baseline="0">
                <a:solidFill>
                  <a:schemeClr val="tx1"/>
                </a:solidFill>
                <a:latin typeface="+mj-lt"/>
                <a:cs typeface="Arial" panose="020B0604020202020204" pitchFamily="34" charset="0"/>
              </a:rPr>
              <a:t> your "institution", does inclusiveness and social engagement have any impact on learning and teaching? (Q. 28; N=288)</a:t>
            </a:r>
            <a:endParaRPr lang="en-US" sz="1100">
              <a:solidFill>
                <a:schemeClr val="tx1"/>
              </a:solidFill>
              <a:latin typeface="+mj-lt"/>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mj-lt"/>
              <a:ea typeface="+mn-ea"/>
              <a:cs typeface="Arial" panose="020B0604020202020204" pitchFamily="34" charset="0"/>
            </a:defRPr>
          </a:pPr>
          <a:endParaRPr lang="pl-PL"/>
        </a:p>
      </c:txPr>
    </c:title>
    <c:autoTitleDeleted val="0"/>
    <c:plotArea>
      <c:layout/>
      <c:barChart>
        <c:barDir val="bar"/>
        <c:grouping val="percentStacked"/>
        <c:varyColors val="0"/>
        <c:ser>
          <c:idx val="0"/>
          <c:order val="0"/>
          <c:tx>
            <c:strRef>
              <c:f>Arkusz1!$J$27</c:f>
              <c:strCache>
                <c:ptCount val="1"/>
                <c:pt idx="0">
                  <c:v>YES</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Arkusz1!$I$28:$I$33</c:f>
              <c:strCache>
                <c:ptCount val="6"/>
                <c:pt idx="0">
                  <c:v>The institution encourages student initatives on civic/social engagement</c:v>
                </c:pt>
                <c:pt idx="1">
                  <c:v>Social inclusion is key priority of our institutional strategy</c:v>
                </c:pt>
                <c:pt idx="2">
                  <c:v>Social inclusion is considered in the learning and teaching practice (diverse classroom)</c:v>
                </c:pt>
                <c:pt idx="3">
                  <c:v>Social engagement is integrated into the study programmes (internships with NGOs, community engagement, etc.)</c:v>
                </c:pt>
                <c:pt idx="4">
                  <c:v>Students can earn credits through participation in civic/social engagement initiatives</c:v>
                </c:pt>
                <c:pt idx="5">
                  <c:v>There are special courses in social engagement</c:v>
                </c:pt>
              </c:strCache>
            </c:strRef>
          </c:cat>
          <c:val>
            <c:numRef>
              <c:f>Arkusz1!$J$28:$J$33</c:f>
              <c:numCache>
                <c:formatCode>General</c:formatCode>
                <c:ptCount val="6"/>
                <c:pt idx="0">
                  <c:v>46</c:v>
                </c:pt>
                <c:pt idx="1">
                  <c:v>39</c:v>
                </c:pt>
                <c:pt idx="2">
                  <c:v>28</c:v>
                </c:pt>
                <c:pt idx="3">
                  <c:v>19</c:v>
                </c:pt>
                <c:pt idx="4">
                  <c:v>17</c:v>
                </c:pt>
                <c:pt idx="5">
                  <c:v>17</c:v>
                </c:pt>
              </c:numCache>
            </c:numRef>
          </c:val>
          <c:extLst>
            <c:ext xmlns:c16="http://schemas.microsoft.com/office/drawing/2014/chart" uri="{C3380CC4-5D6E-409C-BE32-E72D297353CC}">
              <c16:uniqueId val="{00000000-02FB-4921-942F-BAFB7FC4D7E9}"/>
            </c:ext>
          </c:extLst>
        </c:ser>
        <c:ser>
          <c:idx val="1"/>
          <c:order val="1"/>
          <c:tx>
            <c:strRef>
              <c:f>Arkusz1!$K$27</c:f>
              <c:strCache>
                <c:ptCount val="1"/>
                <c:pt idx="0">
                  <c:v>TO SOME EXTENT/IN PARTS OF THE INSTITUTIO</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Arkusz1!$I$28:$I$33</c:f>
              <c:strCache>
                <c:ptCount val="6"/>
                <c:pt idx="0">
                  <c:v>The institution encourages student initatives on civic/social engagement</c:v>
                </c:pt>
                <c:pt idx="1">
                  <c:v>Social inclusion is key priority of our institutional strategy</c:v>
                </c:pt>
                <c:pt idx="2">
                  <c:v>Social inclusion is considered in the learning and teaching practice (diverse classroom)</c:v>
                </c:pt>
                <c:pt idx="3">
                  <c:v>Social engagement is integrated into the study programmes (internships with NGOs, community engagement, etc.)</c:v>
                </c:pt>
                <c:pt idx="4">
                  <c:v>Students can earn credits through participation in civic/social engagement initiatives</c:v>
                </c:pt>
                <c:pt idx="5">
                  <c:v>There are special courses in social engagement</c:v>
                </c:pt>
              </c:strCache>
            </c:strRef>
          </c:cat>
          <c:val>
            <c:numRef>
              <c:f>Arkusz1!$K$28:$K$33</c:f>
              <c:numCache>
                <c:formatCode>General</c:formatCode>
                <c:ptCount val="6"/>
                <c:pt idx="0">
                  <c:v>42</c:v>
                </c:pt>
                <c:pt idx="1">
                  <c:v>45</c:v>
                </c:pt>
                <c:pt idx="2">
                  <c:v>53</c:v>
                </c:pt>
                <c:pt idx="3">
                  <c:v>60</c:v>
                </c:pt>
                <c:pt idx="4">
                  <c:v>37</c:v>
                </c:pt>
                <c:pt idx="5">
                  <c:v>41</c:v>
                </c:pt>
              </c:numCache>
            </c:numRef>
          </c:val>
          <c:extLst>
            <c:ext xmlns:c16="http://schemas.microsoft.com/office/drawing/2014/chart" uri="{C3380CC4-5D6E-409C-BE32-E72D297353CC}">
              <c16:uniqueId val="{00000001-02FB-4921-942F-BAFB7FC4D7E9}"/>
            </c:ext>
          </c:extLst>
        </c:ser>
        <c:ser>
          <c:idx val="2"/>
          <c:order val="2"/>
          <c:tx>
            <c:strRef>
              <c:f>Arkusz1!$L$27</c:f>
              <c:strCache>
                <c:ptCount val="1"/>
                <c:pt idx="0">
                  <c:v>NO</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Arkusz1!$I$28:$I$33</c:f>
              <c:strCache>
                <c:ptCount val="6"/>
                <c:pt idx="0">
                  <c:v>The institution encourages student initatives on civic/social engagement</c:v>
                </c:pt>
                <c:pt idx="1">
                  <c:v>Social inclusion is key priority of our institutional strategy</c:v>
                </c:pt>
                <c:pt idx="2">
                  <c:v>Social inclusion is considered in the learning and teaching practice (diverse classroom)</c:v>
                </c:pt>
                <c:pt idx="3">
                  <c:v>Social engagement is integrated into the study programmes (internships with NGOs, community engagement, etc.)</c:v>
                </c:pt>
                <c:pt idx="4">
                  <c:v>Students can earn credits through participation in civic/social engagement initiatives</c:v>
                </c:pt>
                <c:pt idx="5">
                  <c:v>There are special courses in social engagement</c:v>
                </c:pt>
              </c:strCache>
            </c:strRef>
          </c:cat>
          <c:val>
            <c:numRef>
              <c:f>Arkusz1!$L$28:$L$33</c:f>
              <c:numCache>
                <c:formatCode>General</c:formatCode>
                <c:ptCount val="6"/>
                <c:pt idx="0">
                  <c:v>8</c:v>
                </c:pt>
                <c:pt idx="1">
                  <c:v>11</c:v>
                </c:pt>
                <c:pt idx="2">
                  <c:v>13</c:v>
                </c:pt>
                <c:pt idx="3">
                  <c:v>15</c:v>
                </c:pt>
                <c:pt idx="4">
                  <c:v>35</c:v>
                </c:pt>
                <c:pt idx="5">
                  <c:v>30</c:v>
                </c:pt>
              </c:numCache>
            </c:numRef>
          </c:val>
          <c:extLst>
            <c:ext xmlns:c16="http://schemas.microsoft.com/office/drawing/2014/chart" uri="{C3380CC4-5D6E-409C-BE32-E72D297353CC}">
              <c16:uniqueId val="{00000002-02FB-4921-942F-BAFB7FC4D7E9}"/>
            </c:ext>
          </c:extLst>
        </c:ser>
        <c:ser>
          <c:idx val="3"/>
          <c:order val="3"/>
          <c:tx>
            <c:strRef>
              <c:f>Arkusz1!$M$27</c:f>
              <c:strCache>
                <c:ptCount val="1"/>
                <c:pt idx="0">
                  <c:v>NO INFORMATION/NOT APPLICABLE</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Arkusz1!$I$28:$I$33</c:f>
              <c:strCache>
                <c:ptCount val="6"/>
                <c:pt idx="0">
                  <c:v>The institution encourages student initatives on civic/social engagement</c:v>
                </c:pt>
                <c:pt idx="1">
                  <c:v>Social inclusion is key priority of our institutional strategy</c:v>
                </c:pt>
                <c:pt idx="2">
                  <c:v>Social inclusion is considered in the learning and teaching practice (diverse classroom)</c:v>
                </c:pt>
                <c:pt idx="3">
                  <c:v>Social engagement is integrated into the study programmes (internships with NGOs, community engagement, etc.)</c:v>
                </c:pt>
                <c:pt idx="4">
                  <c:v>Students can earn credits through participation in civic/social engagement initiatives</c:v>
                </c:pt>
                <c:pt idx="5">
                  <c:v>There are special courses in social engagement</c:v>
                </c:pt>
              </c:strCache>
            </c:strRef>
          </c:cat>
          <c:val>
            <c:numRef>
              <c:f>Arkusz1!$M$28:$M$33</c:f>
              <c:numCache>
                <c:formatCode>General</c:formatCode>
                <c:ptCount val="6"/>
                <c:pt idx="0">
                  <c:v>4</c:v>
                </c:pt>
                <c:pt idx="1">
                  <c:v>5</c:v>
                </c:pt>
                <c:pt idx="2">
                  <c:v>7</c:v>
                </c:pt>
                <c:pt idx="3">
                  <c:v>7</c:v>
                </c:pt>
                <c:pt idx="4">
                  <c:v>11</c:v>
                </c:pt>
                <c:pt idx="5">
                  <c:v>12</c:v>
                </c:pt>
              </c:numCache>
            </c:numRef>
          </c:val>
          <c:extLst>
            <c:ext xmlns:c16="http://schemas.microsoft.com/office/drawing/2014/chart" uri="{C3380CC4-5D6E-409C-BE32-E72D297353CC}">
              <c16:uniqueId val="{00000003-02FB-4921-942F-BAFB7FC4D7E9}"/>
            </c:ext>
          </c:extLst>
        </c:ser>
        <c:dLbls>
          <c:showLegendKey val="0"/>
          <c:showVal val="0"/>
          <c:showCatName val="0"/>
          <c:showSerName val="0"/>
          <c:showPercent val="0"/>
          <c:showBubbleSize val="0"/>
        </c:dLbls>
        <c:gapWidth val="50"/>
        <c:overlap val="100"/>
        <c:axId val="7015056"/>
        <c:axId val="11472256"/>
      </c:barChart>
      <c:catAx>
        <c:axId val="7015056"/>
        <c:scaling>
          <c:orientation val="maxMin"/>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Arial" panose="020B0604020202020204" pitchFamily="34" charset="0"/>
              </a:defRPr>
            </a:pPr>
            <a:endParaRPr lang="pl-PL"/>
          </a:p>
        </c:txPr>
        <c:crossAx val="11472256"/>
        <c:crosses val="autoZero"/>
        <c:auto val="1"/>
        <c:lblAlgn val="ctr"/>
        <c:lblOffset val="100"/>
        <c:noMultiLvlLbl val="0"/>
      </c:catAx>
      <c:valAx>
        <c:axId val="1147225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Arial" panose="020B0604020202020204" pitchFamily="34" charset="0"/>
              </a:defRPr>
            </a:pPr>
            <a:endParaRPr lang="pl-PL"/>
          </a:p>
        </c:txPr>
        <c:crossAx val="7015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Arial" panose="020B0604020202020204" pitchFamily="34" charset="0"/>
            </a:defRPr>
          </a:pPr>
          <a:endParaRPr lang="pl-P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F6054B-B21E-4CFA-B26E-8DE23973F2EF}" type="datetimeFigureOut">
              <a:rPr lang="pl-PL" smtClean="0"/>
              <a:t>19.11.2020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5E6C34-2BA5-4FD6-9548-E936CFF18100}" type="slidenum">
              <a:rPr lang="pl-PL" smtClean="0"/>
              <a:t>‹#›</a:t>
            </a:fld>
            <a:endParaRPr lang="pl-PL"/>
          </a:p>
        </p:txBody>
      </p:sp>
    </p:spTree>
    <p:extLst>
      <p:ext uri="{BB962C8B-B14F-4D97-AF65-F5344CB8AC3E}">
        <p14:creationId xmlns:p14="http://schemas.microsoft.com/office/powerpoint/2010/main" val="4965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lvl1pPr defTabSz="990600" eaLnBrk="0" hangingPunct="0">
              <a:spcBef>
                <a:spcPct val="30000"/>
              </a:spcBef>
              <a:defRPr sz="1200">
                <a:solidFill>
                  <a:schemeClr val="tx1"/>
                </a:solidFill>
                <a:latin typeface="Calibri" pitchFamily="34" charset="0"/>
              </a:defRPr>
            </a:lvl1pPr>
            <a:lvl2pPr marL="742950" indent="-285750" defTabSz="990600" eaLnBrk="0" hangingPunct="0">
              <a:spcBef>
                <a:spcPct val="30000"/>
              </a:spcBef>
              <a:defRPr sz="1200">
                <a:solidFill>
                  <a:schemeClr val="tx1"/>
                </a:solidFill>
                <a:latin typeface="Calibri" pitchFamily="34" charset="0"/>
              </a:defRPr>
            </a:lvl2pPr>
            <a:lvl3pPr marL="1143000" indent="-228600" defTabSz="990600" eaLnBrk="0" hangingPunct="0">
              <a:spcBef>
                <a:spcPct val="30000"/>
              </a:spcBef>
              <a:defRPr sz="1200">
                <a:solidFill>
                  <a:schemeClr val="tx1"/>
                </a:solidFill>
                <a:latin typeface="Calibri" pitchFamily="34" charset="0"/>
              </a:defRPr>
            </a:lvl3pPr>
            <a:lvl4pPr marL="1600200" indent="-228600" defTabSz="990600" eaLnBrk="0" hangingPunct="0">
              <a:spcBef>
                <a:spcPct val="30000"/>
              </a:spcBef>
              <a:defRPr sz="1200">
                <a:solidFill>
                  <a:schemeClr val="tx1"/>
                </a:solidFill>
                <a:latin typeface="Calibri" pitchFamily="34" charset="0"/>
              </a:defRPr>
            </a:lvl4pPr>
            <a:lvl5pPr marL="2057400" indent="-228600" defTabSz="990600" eaLnBrk="0" hangingPunct="0">
              <a:spcBef>
                <a:spcPct val="30000"/>
              </a:spcBef>
              <a:defRPr sz="1200">
                <a:solidFill>
                  <a:schemeClr val="tx1"/>
                </a:solidFill>
                <a:latin typeface="Calibri" pitchFamily="34" charset="0"/>
              </a:defRPr>
            </a:lvl5pPr>
            <a:lvl6pPr marL="2514600" indent="-228600" defTabSz="990600" eaLnBrk="0" fontAlgn="base" hangingPunct="0">
              <a:spcBef>
                <a:spcPct val="30000"/>
              </a:spcBef>
              <a:spcAft>
                <a:spcPct val="0"/>
              </a:spcAft>
              <a:defRPr sz="1200">
                <a:solidFill>
                  <a:schemeClr val="tx1"/>
                </a:solidFill>
                <a:latin typeface="Calibri" pitchFamily="34" charset="0"/>
              </a:defRPr>
            </a:lvl6pPr>
            <a:lvl7pPr marL="2971800" indent="-228600" defTabSz="990600" eaLnBrk="0" fontAlgn="base" hangingPunct="0">
              <a:spcBef>
                <a:spcPct val="30000"/>
              </a:spcBef>
              <a:spcAft>
                <a:spcPct val="0"/>
              </a:spcAft>
              <a:defRPr sz="1200">
                <a:solidFill>
                  <a:schemeClr val="tx1"/>
                </a:solidFill>
                <a:latin typeface="Calibri" pitchFamily="34" charset="0"/>
              </a:defRPr>
            </a:lvl7pPr>
            <a:lvl8pPr marL="3429000" indent="-228600" defTabSz="990600" eaLnBrk="0" fontAlgn="base" hangingPunct="0">
              <a:spcBef>
                <a:spcPct val="30000"/>
              </a:spcBef>
              <a:spcAft>
                <a:spcPct val="0"/>
              </a:spcAft>
              <a:defRPr sz="1200">
                <a:solidFill>
                  <a:schemeClr val="tx1"/>
                </a:solidFill>
                <a:latin typeface="Calibri" pitchFamily="34" charset="0"/>
              </a:defRPr>
            </a:lvl8pPr>
            <a:lvl9pPr marL="3886200" indent="-228600" defTabSz="990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53F67F3-B4EA-4AD1-9EB0-7AD04F8D9FAC}" type="slidenum">
              <a:rPr lang="en-GB" altLang="pl-PL" sz="1300" smtClean="0"/>
              <a:pPr eaLnBrk="1" hangingPunct="1">
                <a:spcBef>
                  <a:spcPct val="0"/>
                </a:spcBef>
              </a:pPr>
              <a:t>5</a:t>
            </a:fld>
            <a:endParaRPr lang="en-GB" altLang="pl-PL" sz="1300" dirty="0"/>
          </a:p>
        </p:txBody>
      </p:sp>
      <p:sp>
        <p:nvSpPr>
          <p:cNvPr id="132099" name="Rectangle 2"/>
          <p:cNvSpPr>
            <a:spLocks noGrp="1" noRot="1" noChangeAspect="1" noChangeArrowheads="1" noTextEdit="1"/>
          </p:cNvSpPr>
          <p:nvPr>
            <p:ph type="sldImg"/>
          </p:nvPr>
        </p:nvSpPr>
        <p:spPr>
          <a:xfrm>
            <a:off x="-149225" y="603250"/>
            <a:ext cx="7396163" cy="4160838"/>
          </a:xfrm>
          <a:ln w="12700" cap="flat">
            <a:solidFill>
              <a:schemeClr val="tx1"/>
            </a:solidFill>
          </a:ln>
        </p:spPr>
      </p:sp>
      <p:sp>
        <p:nvSpPr>
          <p:cNvPr id="132100" name="Rectangle 3"/>
          <p:cNvSpPr>
            <a:spLocks noGrp="1" noChangeArrowheads="1"/>
          </p:cNvSpPr>
          <p:nvPr>
            <p:ph type="body" idx="1"/>
          </p:nvPr>
        </p:nvSpPr>
        <p:spPr>
          <a:xfrm>
            <a:off x="520700" y="5113338"/>
            <a:ext cx="5972175" cy="4464050"/>
          </a:xfrm>
          <a:noFill/>
        </p:spPr>
        <p:txBody>
          <a:bodyPr lIns="98420" tIns="48347" rIns="98420" bIns="48347"/>
          <a:lstStyle/>
          <a:p>
            <a:endParaRPr lang="en-GB" altLang="pl-PL" dirty="0"/>
          </a:p>
        </p:txBody>
      </p:sp>
    </p:spTree>
    <p:extLst>
      <p:ext uri="{BB962C8B-B14F-4D97-AF65-F5344CB8AC3E}">
        <p14:creationId xmlns:p14="http://schemas.microsoft.com/office/powerpoint/2010/main" val="836393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Obraz 8" descr="DASCHE_komplet-gree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827410"/>
          </a:xfrm>
          <a:prstGeom prst="rect">
            <a:avLst/>
          </a:prstGeom>
        </p:spPr>
      </p:pic>
    </p:spTree>
    <p:extLst>
      <p:ext uri="{BB962C8B-B14F-4D97-AF65-F5344CB8AC3E}">
        <p14:creationId xmlns:p14="http://schemas.microsoft.com/office/powerpoint/2010/main" val="1728351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9000">
        <p159:morph option="byObject"/>
      </p:transition>
    </mc:Choice>
    <mc:Fallback xmlns="">
      <p:transition spd="slow" advClick="0" advTm="59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3172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9000">
        <p159:morph option="byObject"/>
      </p:transition>
    </mc:Choice>
    <mc:Fallback xmlns="">
      <p:transition spd="slow" advClick="0" advTm="59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996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9000">
        <p159:morph option="byObject"/>
      </p:transition>
    </mc:Choice>
    <mc:Fallback xmlns="">
      <p:transition spd="slow" advClick="0" advTm="59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243ACB0-BF78-4F4F-9AB3-7CF31512E26B}"/>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9B9F58AC-88D6-410A-9B01-C7FDD54A6F2F}"/>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D33BA20-F275-4E11-95C5-CA5EB8487A55}"/>
              </a:ext>
            </a:extLst>
          </p:cNvPr>
          <p:cNvSpPr>
            <a:spLocks noGrp="1"/>
          </p:cNvSpPr>
          <p:nvPr>
            <p:ph type="dt" sz="half" idx="10"/>
          </p:nvPr>
        </p:nvSpPr>
        <p:spPr/>
        <p:txBody>
          <a:bodyPr/>
          <a:lstStyle/>
          <a:p>
            <a:fld id="{CB9ADB4E-9E4F-4BAB-AE62-8292100CC844}" type="datetimeFigureOut">
              <a:rPr lang="pl-PL" smtClean="0"/>
              <a:t>19.11.2020</a:t>
            </a:fld>
            <a:endParaRPr lang="pl-PL"/>
          </a:p>
        </p:txBody>
      </p:sp>
      <p:sp>
        <p:nvSpPr>
          <p:cNvPr id="5" name="Symbol zastępczy stopki 4">
            <a:extLst>
              <a:ext uri="{FF2B5EF4-FFF2-40B4-BE49-F238E27FC236}">
                <a16:creationId xmlns:a16="http://schemas.microsoft.com/office/drawing/2014/main" id="{84385948-C641-471E-8136-5C11804A9C8B}"/>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7AAA342B-DA19-4171-90E9-34D579166A26}"/>
              </a:ext>
            </a:extLst>
          </p:cNvPr>
          <p:cNvSpPr>
            <a:spLocks noGrp="1"/>
          </p:cNvSpPr>
          <p:nvPr>
            <p:ph type="sldNum" sz="quarter" idx="12"/>
          </p:nvPr>
        </p:nvSpPr>
        <p:spPr/>
        <p:txBody>
          <a:bodyPr/>
          <a:lstStyle/>
          <a:p>
            <a:fld id="{B7C21E6E-32E0-406C-810B-89F9AF9C238F}" type="slidenum">
              <a:rPr lang="pl-PL" smtClean="0"/>
              <a:t>‹#›</a:t>
            </a:fld>
            <a:endParaRPr lang="pl-PL"/>
          </a:p>
        </p:txBody>
      </p:sp>
    </p:spTree>
    <p:extLst>
      <p:ext uri="{BB962C8B-B14F-4D97-AF65-F5344CB8AC3E}">
        <p14:creationId xmlns:p14="http://schemas.microsoft.com/office/powerpoint/2010/main" val="202940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382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9000">
        <p159:morph option="byObject"/>
      </p:transition>
    </mc:Choice>
    <mc:Fallback xmlns="">
      <p:transition spd="slow" advClick="0" advTm="59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394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9000">
        <p159:morph option="byObject"/>
      </p:transition>
    </mc:Choice>
    <mc:Fallback xmlns="">
      <p:transition spd="slow" advClick="0" advTm="59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594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9000">
        <p159:morph option="byObject"/>
      </p:transition>
    </mc:Choice>
    <mc:Fallback xmlns="">
      <p:transition spd="slow" advClick="0" advTm="59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824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9000">
        <p159:morph option="byObject"/>
      </p:transition>
    </mc:Choice>
    <mc:Fallback xmlns="">
      <p:transition spd="slow" advClick="0" advTm="59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11/19/2020</a:t>
            </a:fld>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9000">
        <p159:morph option="byObject"/>
      </p:transition>
    </mc:Choice>
    <mc:Fallback xmlns="">
      <p:transition spd="slow" advClick="0" advTm="59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68C2560D-EC28-3B41-86E8-18F1CE0113B4}" type="datetimeFigureOut">
              <a:rPr lang="en-US" smtClean="0"/>
              <a:t>11/19/2020</a:t>
            </a:fld>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9000">
        <p159:morph option="byObject"/>
      </p:transition>
    </mc:Choice>
    <mc:Fallback xmlns="">
      <p:transition spd="slow" advClick="0" advTm="59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8220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9000">
        <p159:morph option="byObject"/>
      </p:transition>
    </mc:Choice>
    <mc:Fallback xmlns="">
      <p:transition spd="slow" advClick="0" advTm="59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983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9000">
        <p159:morph option="byObject"/>
      </p:transition>
    </mc:Choice>
    <mc:Fallback xmlns="">
      <p:transition spd="slow" advClick="0" advTm="59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Obraz 8" descr="logo EU.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51816" y="4752313"/>
            <a:ext cx="487650" cy="325614"/>
          </a:xfrm>
          <a:prstGeom prst="rect">
            <a:avLst/>
          </a:prstGeom>
        </p:spPr>
      </p:pic>
      <p:pic>
        <p:nvPicPr>
          <p:cNvPr id="10" name="Obraz 9" descr="DASCHE_komplet.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51816" y="175173"/>
            <a:ext cx="3328276" cy="363653"/>
          </a:xfrm>
          <a:prstGeom prst="rect">
            <a:avLst/>
          </a:prstGeom>
        </p:spPr>
      </p:pic>
      <p:cxnSp>
        <p:nvCxnSpPr>
          <p:cNvPr id="12" name="Łącznik prosty 11"/>
          <p:cNvCxnSpPr/>
          <p:nvPr userDrawn="1"/>
        </p:nvCxnSpPr>
        <p:spPr>
          <a:xfrm>
            <a:off x="70069" y="4691000"/>
            <a:ext cx="8968828" cy="0"/>
          </a:xfrm>
          <a:prstGeom prst="line">
            <a:avLst/>
          </a:prstGeom>
          <a:ln w="3175" cmpd="sng">
            <a:solidFill>
              <a:srgbClr val="7F7F7F"/>
            </a:solidFill>
          </a:ln>
          <a:effectLst/>
        </p:spPr>
        <p:style>
          <a:lnRef idx="2">
            <a:schemeClr val="accent1"/>
          </a:lnRef>
          <a:fillRef idx="0">
            <a:schemeClr val="accent1"/>
          </a:fillRef>
          <a:effectRef idx="1">
            <a:schemeClr val="accent1"/>
          </a:effectRef>
          <a:fontRef idx="minor">
            <a:schemeClr val="tx1"/>
          </a:fontRef>
        </p:style>
      </p:cxnSp>
      <p:sp>
        <p:nvSpPr>
          <p:cNvPr id="4" name="PoleTekstowe 3"/>
          <p:cNvSpPr txBox="1"/>
          <p:nvPr userDrawn="1"/>
        </p:nvSpPr>
        <p:spPr>
          <a:xfrm>
            <a:off x="839466" y="4814045"/>
            <a:ext cx="3995401" cy="215444"/>
          </a:xfrm>
          <a:prstGeom prst="rect">
            <a:avLst/>
          </a:prstGeom>
          <a:noFill/>
        </p:spPr>
        <p:txBody>
          <a:bodyPr wrap="square" rtlCol="0">
            <a:spAutoFit/>
          </a:bodyPr>
          <a:lstStyle/>
          <a:p>
            <a:r>
              <a:rPr lang="pl-PL" sz="800" dirty="0">
                <a:solidFill>
                  <a:schemeClr val="tx1">
                    <a:lumMod val="65000"/>
                    <a:lumOff val="35000"/>
                  </a:schemeClr>
                </a:solidFill>
              </a:rPr>
              <a:t>Co-</a:t>
            </a:r>
            <a:r>
              <a:rPr lang="pl-PL" sz="800" dirty="0" err="1">
                <a:solidFill>
                  <a:schemeClr val="tx1">
                    <a:lumMod val="65000"/>
                    <a:lumOff val="35000"/>
                  </a:schemeClr>
                </a:solidFill>
              </a:rPr>
              <a:t>funded</a:t>
            </a:r>
            <a:r>
              <a:rPr lang="pl-PL" sz="800" dirty="0">
                <a:solidFill>
                  <a:schemeClr val="tx1">
                    <a:lumMod val="65000"/>
                    <a:lumOff val="35000"/>
                  </a:schemeClr>
                </a:solidFill>
              </a:rPr>
              <a:t> by the Erasmus+ </a:t>
            </a:r>
            <a:r>
              <a:rPr lang="pl-PL" sz="800" dirty="0" err="1">
                <a:solidFill>
                  <a:schemeClr val="tx1">
                    <a:lumMod val="65000"/>
                    <a:lumOff val="35000"/>
                  </a:schemeClr>
                </a:solidFill>
              </a:rPr>
              <a:t>Programme</a:t>
            </a:r>
            <a:r>
              <a:rPr lang="pl-PL" sz="800" dirty="0">
                <a:solidFill>
                  <a:schemeClr val="tx1">
                    <a:lumMod val="65000"/>
                    <a:lumOff val="35000"/>
                  </a:schemeClr>
                </a:solidFill>
              </a:rPr>
              <a:t> of the </a:t>
            </a:r>
            <a:r>
              <a:rPr lang="pl-PL" sz="800" dirty="0" err="1">
                <a:solidFill>
                  <a:schemeClr val="tx1">
                    <a:lumMod val="65000"/>
                    <a:lumOff val="35000"/>
                  </a:schemeClr>
                </a:solidFill>
              </a:rPr>
              <a:t>European</a:t>
            </a:r>
            <a:r>
              <a:rPr lang="pl-PL" sz="800" dirty="0">
                <a:solidFill>
                  <a:schemeClr val="tx1">
                    <a:lumMod val="65000"/>
                    <a:lumOff val="35000"/>
                  </a:schemeClr>
                </a:solidFill>
              </a:rPr>
              <a:t> Union</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 id="2147493467" r:id="rId12"/>
  </p:sldLayoutIdLst>
  <mc:AlternateContent xmlns:mc="http://schemas.openxmlformats.org/markup-compatibility/2006" xmlns:p159="http://schemas.microsoft.com/office/powerpoint/2015/09/main">
    <mc:Choice Requires="p159">
      <p:transition xmlns:p14="http://schemas.microsoft.com/office/powerpoint/2010/main" spd="slow" p14:dur="2000" advClick="0" advTm="59000">
        <p159:morph option="byObject"/>
      </p:transition>
    </mc:Choice>
    <mc:Fallback xmlns="">
      <p:transition spd="slow" advClick="0" advTm="59000">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tif"/><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tif"/><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eTekstowe 2">
            <a:extLst>
              <a:ext uri="{FF2B5EF4-FFF2-40B4-BE49-F238E27FC236}">
                <a16:creationId xmlns:a16="http://schemas.microsoft.com/office/drawing/2014/main" id="{2FE43C40-CB0A-4FD8-9D20-74BF23907C3E}"/>
              </a:ext>
            </a:extLst>
          </p:cNvPr>
          <p:cNvSpPr txBox="1"/>
          <p:nvPr/>
        </p:nvSpPr>
        <p:spPr>
          <a:xfrm>
            <a:off x="227691" y="1925588"/>
            <a:ext cx="8688618" cy="2154436"/>
          </a:xfrm>
          <a:prstGeom prst="rect">
            <a:avLst/>
          </a:prstGeom>
          <a:noFill/>
        </p:spPr>
        <p:txBody>
          <a:bodyPr wrap="square" rtlCol="0">
            <a:spAutoFit/>
          </a:bodyPr>
          <a:lstStyle/>
          <a:p>
            <a:r>
              <a:rPr lang="pl-PL" dirty="0"/>
              <a:t> </a:t>
            </a:r>
          </a:p>
          <a:p>
            <a:r>
              <a:rPr lang="pl-PL" sz="2000" dirty="0" err="1"/>
              <a:t>Strategies</a:t>
            </a:r>
            <a:r>
              <a:rPr lang="pl-PL" sz="2000" dirty="0"/>
              <a:t> and </a:t>
            </a:r>
            <a:r>
              <a:rPr lang="pl-PL" sz="2000" dirty="0" err="1"/>
              <a:t>solutions</a:t>
            </a:r>
            <a:r>
              <a:rPr lang="pl-PL" sz="2000" dirty="0"/>
              <a:t> </a:t>
            </a:r>
            <a:r>
              <a:rPr lang="pl-PL" sz="2000" dirty="0" err="1"/>
              <a:t>regarding</a:t>
            </a:r>
            <a:r>
              <a:rPr lang="pl-PL" sz="2000" dirty="0"/>
              <a:t> the development, </a:t>
            </a:r>
            <a:r>
              <a:rPr lang="pl-PL" sz="2000" dirty="0" err="1"/>
              <a:t>assessment</a:t>
            </a:r>
            <a:r>
              <a:rPr lang="pl-PL" sz="2000" dirty="0"/>
              <a:t> and </a:t>
            </a:r>
            <a:r>
              <a:rPr lang="pl-PL" sz="2000" dirty="0" err="1"/>
              <a:t>validation</a:t>
            </a:r>
            <a:r>
              <a:rPr lang="pl-PL" sz="2000" dirty="0"/>
              <a:t> of </a:t>
            </a:r>
            <a:r>
              <a:rPr lang="pl-PL" sz="2000" dirty="0" err="1"/>
              <a:t>social</a:t>
            </a:r>
            <a:r>
              <a:rPr lang="pl-PL" sz="2000" dirty="0"/>
              <a:t> </a:t>
            </a:r>
            <a:r>
              <a:rPr lang="pl-PL" sz="2000" dirty="0" err="1"/>
              <a:t>competencies</a:t>
            </a:r>
            <a:r>
              <a:rPr lang="pl-PL" sz="2000" dirty="0"/>
              <a:t>  in </a:t>
            </a:r>
            <a:r>
              <a:rPr lang="pl-PL" sz="2000" dirty="0" err="1"/>
              <a:t>higher</a:t>
            </a:r>
            <a:r>
              <a:rPr lang="pl-PL" sz="2000" dirty="0"/>
              <a:t> </a:t>
            </a:r>
            <a:r>
              <a:rPr lang="pl-PL" sz="2000" dirty="0" err="1"/>
              <a:t>education</a:t>
            </a:r>
            <a:r>
              <a:rPr lang="pl-PL" sz="2000" dirty="0"/>
              <a:t>.  </a:t>
            </a:r>
            <a:endParaRPr lang="en-US" sz="2000" dirty="0"/>
          </a:p>
          <a:p>
            <a:endParaRPr lang="en-US" sz="1200" dirty="0"/>
          </a:p>
          <a:p>
            <a:endParaRPr lang="pl-PL" sz="1200" dirty="0"/>
          </a:p>
          <a:p>
            <a:r>
              <a:rPr lang="en-US" sz="1200" dirty="0"/>
              <a:t>Ewa Chmielecka, </a:t>
            </a:r>
          </a:p>
          <a:p>
            <a:r>
              <a:rPr lang="en-US" sz="1200" dirty="0"/>
              <a:t>DASCHE project leader </a:t>
            </a:r>
          </a:p>
          <a:p>
            <a:pPr algn="ctr"/>
            <a:endParaRPr lang="en-US" sz="1400" dirty="0">
              <a:solidFill>
                <a:srgbClr val="0B5949"/>
              </a:solidFill>
            </a:endParaRPr>
          </a:p>
          <a:p>
            <a:pPr algn="ctr"/>
            <a:endParaRPr lang="pl-PL" sz="1400" dirty="0">
              <a:solidFill>
                <a:srgbClr val="0B5949"/>
              </a:solidFill>
            </a:endParaRPr>
          </a:p>
        </p:txBody>
      </p:sp>
      <p:pic>
        <p:nvPicPr>
          <p:cNvPr id="11" name="Obraz 10">
            <a:extLst>
              <a:ext uri="{FF2B5EF4-FFF2-40B4-BE49-F238E27FC236}">
                <a16:creationId xmlns:a16="http://schemas.microsoft.com/office/drawing/2014/main" id="{554B9111-8A97-4D86-A42F-B3C541C95154}"/>
              </a:ext>
            </a:extLst>
          </p:cNvPr>
          <p:cNvPicPr>
            <a:picLocks noChangeAspect="1"/>
          </p:cNvPicPr>
          <p:nvPr/>
        </p:nvPicPr>
        <p:blipFill>
          <a:blip r:embed="rId2"/>
          <a:stretch>
            <a:fillRect/>
          </a:stretch>
        </p:blipFill>
        <p:spPr>
          <a:xfrm>
            <a:off x="8247744" y="4706343"/>
            <a:ext cx="838201" cy="437157"/>
          </a:xfrm>
          <a:prstGeom prst="rect">
            <a:avLst/>
          </a:prstGeom>
        </p:spPr>
      </p:pic>
      <p:sp>
        <p:nvSpPr>
          <p:cNvPr id="9" name="pole tekstowe 8">
            <a:extLst>
              <a:ext uri="{FF2B5EF4-FFF2-40B4-BE49-F238E27FC236}">
                <a16:creationId xmlns:a16="http://schemas.microsoft.com/office/drawing/2014/main" id="{441EB3F6-F15C-4625-A77B-53348FB0764C}"/>
              </a:ext>
            </a:extLst>
          </p:cNvPr>
          <p:cNvSpPr txBox="1"/>
          <p:nvPr/>
        </p:nvSpPr>
        <p:spPr>
          <a:xfrm>
            <a:off x="276293" y="4156380"/>
            <a:ext cx="8137502" cy="307777"/>
          </a:xfrm>
          <a:prstGeom prst="rect">
            <a:avLst/>
          </a:prstGeom>
          <a:noFill/>
        </p:spPr>
        <p:txBody>
          <a:bodyPr wrap="square" rtlCol="0">
            <a:spAutoFit/>
          </a:bodyPr>
          <a:lstStyle/>
          <a:p>
            <a:r>
              <a:rPr lang="pl-PL" sz="1400" dirty="0"/>
              <a:t>TRACK-VET </a:t>
            </a:r>
            <a:r>
              <a:rPr lang="pl-PL" sz="1400" dirty="0" err="1"/>
              <a:t>virtual</a:t>
            </a:r>
            <a:r>
              <a:rPr lang="pl-PL" sz="1400" dirty="0"/>
              <a:t> </a:t>
            </a:r>
            <a:r>
              <a:rPr lang="pl-PL" sz="1400" dirty="0" err="1"/>
              <a:t>conference</a:t>
            </a:r>
            <a:r>
              <a:rPr lang="pl-PL" sz="1400" dirty="0"/>
              <a:t>, 24 </a:t>
            </a:r>
            <a:r>
              <a:rPr lang="pl-PL" sz="1400" dirty="0" err="1"/>
              <a:t>November</a:t>
            </a:r>
            <a:r>
              <a:rPr lang="pl-PL" sz="1400" dirty="0"/>
              <a:t> 2020.  </a:t>
            </a:r>
          </a:p>
        </p:txBody>
      </p:sp>
    </p:spTree>
    <p:extLst>
      <p:ext uri="{BB962C8B-B14F-4D97-AF65-F5344CB8AC3E}">
        <p14:creationId xmlns:p14="http://schemas.microsoft.com/office/powerpoint/2010/main" val="1113407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60000">
        <p159:morph option="byObject"/>
      </p:transition>
    </mc:Choice>
    <mc:Fallback xmlns="">
      <p:transition spd="slow" advClick="0" advTm="6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2"/>
          <p:cNvSpPr txBox="1"/>
          <p:nvPr/>
        </p:nvSpPr>
        <p:spPr>
          <a:xfrm>
            <a:off x="324912" y="563845"/>
            <a:ext cx="8311088" cy="5170646"/>
          </a:xfrm>
          <a:prstGeom prst="rect">
            <a:avLst/>
          </a:prstGeom>
          <a:noFill/>
        </p:spPr>
        <p:txBody>
          <a:bodyPr wrap="square" rtlCol="0">
            <a:spAutoFit/>
          </a:bodyPr>
          <a:lstStyle/>
          <a:p>
            <a:pPr marL="342900" indent="-342900" algn="just">
              <a:buFont typeface="Arial" panose="020B0604020202020204" pitchFamily="34" charset="0"/>
              <a:buChar char="•"/>
            </a:pPr>
            <a:endParaRPr lang="pl-PL" sz="2000" dirty="0">
              <a:solidFill>
                <a:srgbClr val="00685B"/>
              </a:solidFill>
            </a:endParaRPr>
          </a:p>
          <a:p>
            <a:pPr algn="just"/>
            <a:r>
              <a:rPr lang="en-US" sz="2000" dirty="0">
                <a:solidFill>
                  <a:srgbClr val="00685B"/>
                </a:solidFill>
              </a:rPr>
              <a:t>Case studies method of research </a:t>
            </a:r>
          </a:p>
          <a:p>
            <a:pPr algn="just"/>
            <a:endParaRPr lang="en-US" sz="1200" dirty="0">
              <a:solidFill>
                <a:srgbClr val="00685B"/>
              </a:solidFill>
            </a:endParaRPr>
          </a:p>
          <a:p>
            <a:pPr marL="285750" lvl="0" indent="-285750">
              <a:buFont typeface="Arial" panose="020B0604020202020204" pitchFamily="34" charset="0"/>
              <a:buChar char="•"/>
            </a:pPr>
            <a:r>
              <a:rPr lang="en-US" dirty="0"/>
              <a:t>Selecting the HE institutions and their units/programmes for case studies</a:t>
            </a:r>
          </a:p>
          <a:p>
            <a:pPr marL="285750" lvl="0" indent="-285750">
              <a:buFont typeface="Arial" panose="020B0604020202020204" pitchFamily="34" charset="0"/>
              <a:buChar char="•"/>
            </a:pPr>
            <a:r>
              <a:rPr lang="en-US" dirty="0"/>
              <a:t>Desk research of strategic national and institutional documents</a:t>
            </a:r>
          </a:p>
          <a:p>
            <a:pPr marL="285750" lvl="0" indent="-285750">
              <a:buFont typeface="Arial" panose="020B0604020202020204" pitchFamily="34" charset="0"/>
              <a:buChar char="•"/>
            </a:pPr>
            <a:r>
              <a:rPr lang="en-US" dirty="0"/>
              <a:t>Field research - individual in-depth interviews (IDI) with senior management staff at the HEIs</a:t>
            </a:r>
          </a:p>
          <a:p>
            <a:pPr marL="285750" lvl="0" indent="-285750">
              <a:buFont typeface="Arial" panose="020B0604020202020204" pitchFamily="34" charset="0"/>
              <a:buChar char="•"/>
            </a:pPr>
            <a:r>
              <a:rPr lang="en-US" dirty="0"/>
              <a:t>Field research – focus group Interviews (FDI) with teachers and students </a:t>
            </a:r>
          </a:p>
          <a:p>
            <a:pPr marL="285750" lvl="0" indent="-285750">
              <a:buFont typeface="Arial" panose="020B0604020202020204" pitchFamily="34" charset="0"/>
              <a:buChar char="•"/>
            </a:pPr>
            <a:r>
              <a:rPr lang="en-US" dirty="0"/>
              <a:t>Consultations of findings and recommendations with external stakeholders (seminars, IDIs) – associated partners </a:t>
            </a:r>
          </a:p>
          <a:p>
            <a:pPr marL="285750" lvl="0" indent="-285750">
              <a:buFont typeface="Arial" panose="020B0604020202020204" pitchFamily="34" charset="0"/>
              <a:buChar char="•"/>
            </a:pPr>
            <a:r>
              <a:rPr lang="en-US" dirty="0"/>
              <a:t>Conclusions</a:t>
            </a:r>
          </a:p>
          <a:p>
            <a:pPr marL="285750" lvl="0" indent="-285750">
              <a:buFont typeface="Arial" panose="020B0604020202020204" pitchFamily="34" charset="0"/>
              <a:buChar char="•"/>
            </a:pPr>
            <a:r>
              <a:rPr lang="en-US" dirty="0"/>
              <a:t>Recommendations on institutional, national and European levels </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a:t>Looking for examples of good practices: see the posters </a:t>
            </a:r>
          </a:p>
          <a:p>
            <a:pPr lvl="0" algn="just"/>
            <a:endParaRPr lang="en-US" dirty="0"/>
          </a:p>
          <a:p>
            <a:pPr lvl="0" algn="just"/>
            <a:endParaRPr lang="en-US" sz="2400" dirty="0">
              <a:solidFill>
                <a:srgbClr val="00685B"/>
              </a:solidFill>
            </a:endParaRPr>
          </a:p>
          <a:p>
            <a:pPr marL="342900" indent="-342900" algn="just">
              <a:buFont typeface="Arial" panose="020B0604020202020204" pitchFamily="34" charset="0"/>
              <a:buChar char="•"/>
            </a:pPr>
            <a:endParaRPr lang="pl-PL" dirty="0"/>
          </a:p>
          <a:p>
            <a:pPr algn="ctr"/>
            <a:endParaRPr lang="pl-PL" sz="2000" dirty="0">
              <a:solidFill>
                <a:srgbClr val="0B5949"/>
              </a:solidFill>
            </a:endParaRPr>
          </a:p>
        </p:txBody>
      </p:sp>
    </p:spTree>
    <p:extLst>
      <p:ext uri="{BB962C8B-B14F-4D97-AF65-F5344CB8AC3E}">
        <p14:creationId xmlns:p14="http://schemas.microsoft.com/office/powerpoint/2010/main" val="24168223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9000">
        <p159:morph option="byObject"/>
      </p:transition>
    </mc:Choice>
    <mc:Fallback xmlns="">
      <p:transition spd="slow" advClick="0" advTm="59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2242CF52-6435-4615-B453-028A376E2D40}"/>
              </a:ext>
            </a:extLst>
          </p:cNvPr>
          <p:cNvGraphicFramePr>
            <a:graphicFrameLocks noGrp="1"/>
          </p:cNvGraphicFramePr>
          <p:nvPr>
            <p:extLst>
              <p:ext uri="{D42A27DB-BD31-4B8C-83A1-F6EECF244321}">
                <p14:modId xmlns:p14="http://schemas.microsoft.com/office/powerpoint/2010/main" val="556528028"/>
              </p:ext>
            </p:extLst>
          </p:nvPr>
        </p:nvGraphicFramePr>
        <p:xfrm>
          <a:off x="644311" y="677333"/>
          <a:ext cx="4250031" cy="3960460"/>
        </p:xfrm>
        <a:graphic>
          <a:graphicData uri="http://schemas.openxmlformats.org/drawingml/2006/table">
            <a:tbl>
              <a:tblPr firstRow="1" firstCol="1" bandRow="1">
                <a:tableStyleId>{5C22544A-7EE6-4342-B048-85BDC9FD1C3A}</a:tableStyleId>
              </a:tblPr>
              <a:tblGrid>
                <a:gridCol w="416144">
                  <a:extLst>
                    <a:ext uri="{9D8B030D-6E8A-4147-A177-3AD203B41FA5}">
                      <a16:colId xmlns:a16="http://schemas.microsoft.com/office/drawing/2014/main" val="394987934"/>
                    </a:ext>
                  </a:extLst>
                </a:gridCol>
                <a:gridCol w="3833887">
                  <a:extLst>
                    <a:ext uri="{9D8B030D-6E8A-4147-A177-3AD203B41FA5}">
                      <a16:colId xmlns:a16="http://schemas.microsoft.com/office/drawing/2014/main" val="232704957"/>
                    </a:ext>
                  </a:extLst>
                </a:gridCol>
              </a:tblGrid>
              <a:tr h="282890">
                <a:tc>
                  <a:txBody>
                    <a:bodyPr/>
                    <a:lstStyle/>
                    <a:p>
                      <a:pPr>
                        <a:spcAft>
                          <a:spcPts val="0"/>
                        </a:spcAft>
                      </a:pPr>
                      <a:r>
                        <a:rPr lang="en-GB" sz="800">
                          <a:effectLst/>
                        </a:rPr>
                        <a:t>COUNTRY</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tc>
                  <a:txBody>
                    <a:bodyPr/>
                    <a:lstStyle/>
                    <a:p>
                      <a:pPr>
                        <a:spcAft>
                          <a:spcPts val="0"/>
                        </a:spcAft>
                      </a:pPr>
                      <a:r>
                        <a:rPr lang="en-GB" sz="800">
                          <a:effectLst/>
                        </a:rPr>
                        <a:t>INSTITUTIONS</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extLst>
                  <a:ext uri="{0D108BD9-81ED-4DB2-BD59-A6C34878D82A}">
                    <a16:rowId xmlns:a16="http://schemas.microsoft.com/office/drawing/2014/main" val="875502939"/>
                  </a:ext>
                </a:extLst>
              </a:tr>
              <a:tr h="141445">
                <a:tc>
                  <a:txBody>
                    <a:bodyPr/>
                    <a:lstStyle/>
                    <a:p>
                      <a:pPr>
                        <a:spcAft>
                          <a:spcPts val="0"/>
                        </a:spcAft>
                      </a:pPr>
                      <a:r>
                        <a:rPr lang="en-GB" sz="800">
                          <a:effectLst/>
                        </a:rPr>
                        <a:t>CZ</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tc>
                  <a:txBody>
                    <a:bodyPr/>
                    <a:lstStyle/>
                    <a:p>
                      <a:pPr marL="342900" lvl="0" indent="-342900">
                        <a:spcAft>
                          <a:spcPts val="0"/>
                        </a:spcAft>
                        <a:buFont typeface="+mj-lt"/>
                        <a:buAutoNum type="arabicPeriod"/>
                      </a:pPr>
                      <a:r>
                        <a:rPr lang="en-GB" sz="800">
                          <a:effectLst/>
                        </a:rPr>
                        <a:t>Charles University</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extLst>
                  <a:ext uri="{0D108BD9-81ED-4DB2-BD59-A6C34878D82A}">
                    <a16:rowId xmlns:a16="http://schemas.microsoft.com/office/drawing/2014/main" val="2740012110"/>
                  </a:ext>
                </a:extLst>
              </a:tr>
              <a:tr h="141445">
                <a:tc>
                  <a:txBody>
                    <a:bodyPr/>
                    <a:lstStyle/>
                    <a:p>
                      <a:pPr>
                        <a:spcAft>
                          <a:spcPts val="0"/>
                        </a:spcAft>
                      </a:pPr>
                      <a:r>
                        <a:rPr lang="en-GB"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tc>
                  <a:txBody>
                    <a:bodyPr/>
                    <a:lstStyle/>
                    <a:p>
                      <a:pPr marL="342900" lvl="0" indent="-342900">
                        <a:spcAft>
                          <a:spcPts val="0"/>
                        </a:spcAft>
                        <a:buFont typeface="+mj-lt"/>
                        <a:buAutoNum type="arabicPeriod"/>
                      </a:pPr>
                      <a:r>
                        <a:rPr lang="en-GB" sz="800">
                          <a:effectLst/>
                        </a:rPr>
                        <a:t>West Bohemia University</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extLst>
                  <a:ext uri="{0D108BD9-81ED-4DB2-BD59-A6C34878D82A}">
                    <a16:rowId xmlns:a16="http://schemas.microsoft.com/office/drawing/2014/main" val="1109509354"/>
                  </a:ext>
                </a:extLst>
              </a:tr>
              <a:tr h="141445">
                <a:tc>
                  <a:txBody>
                    <a:bodyPr/>
                    <a:lstStyle/>
                    <a:p>
                      <a:pPr>
                        <a:spcAft>
                          <a:spcPts val="0"/>
                        </a:spcAft>
                      </a:pPr>
                      <a:r>
                        <a:rPr lang="en-GB"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tc>
                  <a:txBody>
                    <a:bodyPr/>
                    <a:lstStyle/>
                    <a:p>
                      <a:pPr marL="342900" lvl="0" indent="-342900">
                        <a:spcAft>
                          <a:spcPts val="0"/>
                        </a:spcAft>
                        <a:buFont typeface="+mj-lt"/>
                        <a:buAutoNum type="arabicPeriod"/>
                      </a:pPr>
                      <a:r>
                        <a:rPr lang="en-GB" sz="800">
                          <a:effectLst/>
                        </a:rPr>
                        <a:t>University of Economy and Management, Prague</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extLst>
                  <a:ext uri="{0D108BD9-81ED-4DB2-BD59-A6C34878D82A}">
                    <a16:rowId xmlns:a16="http://schemas.microsoft.com/office/drawing/2014/main" val="3435949565"/>
                  </a:ext>
                </a:extLst>
              </a:tr>
              <a:tr h="141445">
                <a:tc>
                  <a:txBody>
                    <a:bodyPr/>
                    <a:lstStyle/>
                    <a:p>
                      <a:pPr>
                        <a:spcAft>
                          <a:spcPts val="0"/>
                        </a:spcAft>
                      </a:pPr>
                      <a:r>
                        <a:rPr lang="en-GB"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tc>
                  <a:txBody>
                    <a:bodyPr/>
                    <a:lstStyle/>
                    <a:p>
                      <a:pPr marL="342900" lvl="0" indent="-342900">
                        <a:spcAft>
                          <a:spcPts val="0"/>
                        </a:spcAft>
                        <a:buFont typeface="+mj-lt"/>
                        <a:buAutoNum type="arabicPeriod"/>
                      </a:pPr>
                      <a:r>
                        <a:rPr lang="en-GB" sz="800">
                          <a:effectLst/>
                        </a:rPr>
                        <a:t>Medical College of Nursing</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extLst>
                  <a:ext uri="{0D108BD9-81ED-4DB2-BD59-A6C34878D82A}">
                    <a16:rowId xmlns:a16="http://schemas.microsoft.com/office/drawing/2014/main" val="3664917423"/>
                  </a:ext>
                </a:extLst>
              </a:tr>
              <a:tr h="141445">
                <a:tc>
                  <a:txBody>
                    <a:bodyPr/>
                    <a:lstStyle/>
                    <a:p>
                      <a:pPr>
                        <a:spcAft>
                          <a:spcPts val="0"/>
                        </a:spcAft>
                      </a:pPr>
                      <a:r>
                        <a:rPr lang="en-GB"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tc>
                  <a:txBody>
                    <a:bodyPr/>
                    <a:lstStyle/>
                    <a:p>
                      <a:pPr marL="342900" lvl="0" indent="-342900">
                        <a:spcAft>
                          <a:spcPts val="0"/>
                        </a:spcAft>
                        <a:buFont typeface="+mj-lt"/>
                        <a:buAutoNum type="arabicPeriod"/>
                      </a:pPr>
                      <a:r>
                        <a:rPr lang="en-GB" sz="800">
                          <a:effectLst/>
                        </a:rPr>
                        <a:t>University of Ostrava</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extLst>
                  <a:ext uri="{0D108BD9-81ED-4DB2-BD59-A6C34878D82A}">
                    <a16:rowId xmlns:a16="http://schemas.microsoft.com/office/drawing/2014/main" val="2614454845"/>
                  </a:ext>
                </a:extLst>
              </a:tr>
              <a:tr h="141445">
                <a:tc>
                  <a:txBody>
                    <a:bodyPr/>
                    <a:lstStyle/>
                    <a:p>
                      <a:pPr>
                        <a:spcAft>
                          <a:spcPts val="0"/>
                        </a:spcAft>
                      </a:pPr>
                      <a:r>
                        <a:rPr lang="en-GB" sz="800">
                          <a:effectLst/>
                        </a:rPr>
                        <a:t>DE</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tc>
                  <a:txBody>
                    <a:bodyPr/>
                    <a:lstStyle/>
                    <a:p>
                      <a:pPr marL="342900" lvl="0" indent="-342900">
                        <a:spcAft>
                          <a:spcPts val="0"/>
                        </a:spcAft>
                        <a:buFont typeface="+mj-lt"/>
                        <a:buAutoNum type="arabicPeriod"/>
                      </a:pPr>
                      <a:r>
                        <a:rPr lang="en-GB" sz="800">
                          <a:effectLst/>
                        </a:rPr>
                        <a:t>University of Bremen</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extLst>
                  <a:ext uri="{0D108BD9-81ED-4DB2-BD59-A6C34878D82A}">
                    <a16:rowId xmlns:a16="http://schemas.microsoft.com/office/drawing/2014/main" val="281224416"/>
                  </a:ext>
                </a:extLst>
              </a:tr>
              <a:tr h="141445">
                <a:tc>
                  <a:txBody>
                    <a:bodyPr/>
                    <a:lstStyle/>
                    <a:p>
                      <a:pPr>
                        <a:spcAft>
                          <a:spcPts val="0"/>
                        </a:spcAft>
                      </a:pPr>
                      <a:r>
                        <a:rPr lang="en-GB"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tc>
                  <a:txBody>
                    <a:bodyPr/>
                    <a:lstStyle/>
                    <a:p>
                      <a:pPr marL="342900" lvl="0" indent="-342900">
                        <a:spcAft>
                          <a:spcPts val="0"/>
                        </a:spcAft>
                        <a:buFont typeface="+mj-lt"/>
                        <a:buAutoNum type="arabicPeriod"/>
                      </a:pPr>
                      <a:r>
                        <a:rPr lang="en-GB" sz="800">
                          <a:effectLst/>
                        </a:rPr>
                        <a:t>University of Konstanz</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extLst>
                  <a:ext uri="{0D108BD9-81ED-4DB2-BD59-A6C34878D82A}">
                    <a16:rowId xmlns:a16="http://schemas.microsoft.com/office/drawing/2014/main" val="713857572"/>
                  </a:ext>
                </a:extLst>
              </a:tr>
              <a:tr h="141445">
                <a:tc>
                  <a:txBody>
                    <a:bodyPr/>
                    <a:lstStyle/>
                    <a:p>
                      <a:pPr>
                        <a:spcAft>
                          <a:spcPts val="0"/>
                        </a:spcAft>
                      </a:pPr>
                      <a:r>
                        <a:rPr lang="en-GB"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tc>
                  <a:txBody>
                    <a:bodyPr/>
                    <a:lstStyle/>
                    <a:p>
                      <a:pPr marL="342900" lvl="0" indent="-342900">
                        <a:spcAft>
                          <a:spcPts val="0"/>
                        </a:spcAft>
                        <a:buFont typeface="+mj-lt"/>
                        <a:buAutoNum type="arabicPeriod"/>
                      </a:pPr>
                      <a:r>
                        <a:rPr lang="en-GB" sz="800">
                          <a:effectLst/>
                        </a:rPr>
                        <a:t>University of Cologne</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extLst>
                  <a:ext uri="{0D108BD9-81ED-4DB2-BD59-A6C34878D82A}">
                    <a16:rowId xmlns:a16="http://schemas.microsoft.com/office/drawing/2014/main" val="3513636153"/>
                  </a:ext>
                </a:extLst>
              </a:tr>
              <a:tr h="141445">
                <a:tc>
                  <a:txBody>
                    <a:bodyPr/>
                    <a:lstStyle/>
                    <a:p>
                      <a:pPr>
                        <a:spcAft>
                          <a:spcPts val="0"/>
                        </a:spcAft>
                      </a:pPr>
                      <a:r>
                        <a:rPr lang="en-GB"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tc>
                  <a:txBody>
                    <a:bodyPr/>
                    <a:lstStyle/>
                    <a:p>
                      <a:pPr marL="342900" lvl="0" indent="-342900">
                        <a:spcAft>
                          <a:spcPts val="0"/>
                        </a:spcAft>
                        <a:buFont typeface="+mj-lt"/>
                        <a:buAutoNum type="arabicPeriod"/>
                      </a:pPr>
                      <a:r>
                        <a:rPr lang="en-GB" sz="800">
                          <a:effectLst/>
                        </a:rPr>
                        <a:t>Technical University of Dresden</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extLst>
                  <a:ext uri="{0D108BD9-81ED-4DB2-BD59-A6C34878D82A}">
                    <a16:rowId xmlns:a16="http://schemas.microsoft.com/office/drawing/2014/main" val="3970335001"/>
                  </a:ext>
                </a:extLst>
              </a:tr>
              <a:tr h="141445">
                <a:tc>
                  <a:txBody>
                    <a:bodyPr/>
                    <a:lstStyle/>
                    <a:p>
                      <a:pPr>
                        <a:spcAft>
                          <a:spcPts val="0"/>
                        </a:spcAft>
                      </a:pPr>
                      <a:r>
                        <a:rPr lang="en-GB" sz="800">
                          <a:effectLst/>
                        </a:rPr>
                        <a:t>LV</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tc>
                  <a:txBody>
                    <a:bodyPr/>
                    <a:lstStyle/>
                    <a:p>
                      <a:pPr marL="342900" lvl="0" indent="-342900">
                        <a:spcAft>
                          <a:spcPts val="0"/>
                        </a:spcAft>
                        <a:buFont typeface="+mj-lt"/>
                        <a:buAutoNum type="arabicPeriod"/>
                      </a:pPr>
                      <a:r>
                        <a:rPr lang="en-GB" sz="800">
                          <a:effectLst/>
                        </a:rPr>
                        <a:t>Riga Stradiņš University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extLst>
                  <a:ext uri="{0D108BD9-81ED-4DB2-BD59-A6C34878D82A}">
                    <a16:rowId xmlns:a16="http://schemas.microsoft.com/office/drawing/2014/main" val="2782634297"/>
                  </a:ext>
                </a:extLst>
              </a:tr>
              <a:tr h="141445">
                <a:tc>
                  <a:txBody>
                    <a:bodyPr/>
                    <a:lstStyle/>
                    <a:p>
                      <a:pPr>
                        <a:spcAft>
                          <a:spcPts val="0"/>
                        </a:spcAft>
                      </a:pPr>
                      <a:r>
                        <a:rPr lang="en-GB"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tc>
                  <a:txBody>
                    <a:bodyPr/>
                    <a:lstStyle/>
                    <a:p>
                      <a:pPr marL="342900" lvl="0" indent="-342900">
                        <a:spcAft>
                          <a:spcPts val="0"/>
                        </a:spcAft>
                        <a:buFont typeface="+mj-lt"/>
                        <a:buAutoNum type="arabicPeriod"/>
                      </a:pPr>
                      <a:r>
                        <a:rPr lang="en-GB" sz="800">
                          <a:effectLst/>
                        </a:rPr>
                        <a:t>School of Business and Finance</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extLst>
                  <a:ext uri="{0D108BD9-81ED-4DB2-BD59-A6C34878D82A}">
                    <a16:rowId xmlns:a16="http://schemas.microsoft.com/office/drawing/2014/main" val="839994923"/>
                  </a:ext>
                </a:extLst>
              </a:tr>
              <a:tr h="141445">
                <a:tc>
                  <a:txBody>
                    <a:bodyPr/>
                    <a:lstStyle/>
                    <a:p>
                      <a:pPr>
                        <a:spcAft>
                          <a:spcPts val="0"/>
                        </a:spcAft>
                      </a:pPr>
                      <a:r>
                        <a:rPr lang="en-GB"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tc>
                  <a:txBody>
                    <a:bodyPr/>
                    <a:lstStyle/>
                    <a:p>
                      <a:pPr marL="342900" lvl="0" indent="-342900">
                        <a:spcAft>
                          <a:spcPts val="0"/>
                        </a:spcAft>
                        <a:buFont typeface="+mj-lt"/>
                        <a:buAutoNum type="arabicPeriod"/>
                      </a:pPr>
                      <a:r>
                        <a:rPr lang="en-GB" sz="800">
                          <a:effectLst/>
                        </a:rPr>
                        <a:t>University of Latvia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extLst>
                  <a:ext uri="{0D108BD9-81ED-4DB2-BD59-A6C34878D82A}">
                    <a16:rowId xmlns:a16="http://schemas.microsoft.com/office/drawing/2014/main" val="257519713"/>
                  </a:ext>
                </a:extLst>
              </a:tr>
              <a:tr h="141445">
                <a:tc>
                  <a:txBody>
                    <a:bodyPr/>
                    <a:lstStyle/>
                    <a:p>
                      <a:pPr>
                        <a:spcAft>
                          <a:spcPts val="0"/>
                        </a:spcAft>
                      </a:pPr>
                      <a:r>
                        <a:rPr lang="en-GB"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tc>
                  <a:txBody>
                    <a:bodyPr/>
                    <a:lstStyle/>
                    <a:p>
                      <a:pPr marL="342900" lvl="0" indent="-342900">
                        <a:spcAft>
                          <a:spcPts val="0"/>
                        </a:spcAft>
                        <a:buFont typeface="+mj-lt"/>
                        <a:buAutoNum type="arabicPeriod"/>
                      </a:pPr>
                      <a:r>
                        <a:rPr lang="en-GB" sz="800">
                          <a:effectLst/>
                        </a:rPr>
                        <a:t>Riga Technical University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extLst>
                  <a:ext uri="{0D108BD9-81ED-4DB2-BD59-A6C34878D82A}">
                    <a16:rowId xmlns:a16="http://schemas.microsoft.com/office/drawing/2014/main" val="256625591"/>
                  </a:ext>
                </a:extLst>
              </a:tr>
              <a:tr h="141445">
                <a:tc>
                  <a:txBody>
                    <a:bodyPr/>
                    <a:lstStyle/>
                    <a:p>
                      <a:pPr>
                        <a:spcAft>
                          <a:spcPts val="0"/>
                        </a:spcAft>
                      </a:pPr>
                      <a:r>
                        <a:rPr lang="en-GB"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tc>
                  <a:txBody>
                    <a:bodyPr/>
                    <a:lstStyle/>
                    <a:p>
                      <a:pPr marL="342900" lvl="0" indent="-342900">
                        <a:spcAft>
                          <a:spcPts val="0"/>
                        </a:spcAft>
                        <a:buFont typeface="+mj-lt"/>
                        <a:buAutoNum type="arabicPeriod"/>
                      </a:pPr>
                      <a:r>
                        <a:rPr lang="en-GB" sz="800">
                          <a:effectLst/>
                        </a:rPr>
                        <a:t>Transport and Telecommunication Institute</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extLst>
                  <a:ext uri="{0D108BD9-81ED-4DB2-BD59-A6C34878D82A}">
                    <a16:rowId xmlns:a16="http://schemas.microsoft.com/office/drawing/2014/main" val="3387632472"/>
                  </a:ext>
                </a:extLst>
              </a:tr>
              <a:tr h="141445">
                <a:tc>
                  <a:txBody>
                    <a:bodyPr/>
                    <a:lstStyle/>
                    <a:p>
                      <a:pPr>
                        <a:spcAft>
                          <a:spcPts val="0"/>
                        </a:spcAft>
                      </a:pPr>
                      <a:r>
                        <a:rPr lang="en-GB" sz="800">
                          <a:effectLst/>
                        </a:rPr>
                        <a:t>NL</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tc>
                  <a:txBody>
                    <a:bodyPr/>
                    <a:lstStyle/>
                    <a:p>
                      <a:pPr marL="342900" lvl="0" indent="-342900">
                        <a:spcAft>
                          <a:spcPts val="0"/>
                        </a:spcAft>
                        <a:buFont typeface="+mj-lt"/>
                        <a:buAutoNum type="arabicPeriod"/>
                      </a:pPr>
                      <a:r>
                        <a:rPr lang="en-GB" sz="800">
                          <a:effectLst/>
                        </a:rPr>
                        <a:t>ArtEZ Institute of the Arts</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extLst>
                  <a:ext uri="{0D108BD9-81ED-4DB2-BD59-A6C34878D82A}">
                    <a16:rowId xmlns:a16="http://schemas.microsoft.com/office/drawing/2014/main" val="424686588"/>
                  </a:ext>
                </a:extLst>
              </a:tr>
              <a:tr h="141445">
                <a:tc>
                  <a:txBody>
                    <a:bodyPr/>
                    <a:lstStyle/>
                    <a:p>
                      <a:pPr>
                        <a:spcAft>
                          <a:spcPts val="0"/>
                        </a:spcAft>
                      </a:pPr>
                      <a:r>
                        <a:rPr lang="en-GB"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tc>
                  <a:txBody>
                    <a:bodyPr/>
                    <a:lstStyle/>
                    <a:p>
                      <a:pPr marL="342900" lvl="0" indent="-342900">
                        <a:spcAft>
                          <a:spcPts val="0"/>
                        </a:spcAft>
                        <a:buFont typeface="+mj-lt"/>
                        <a:buAutoNum type="arabicPeriod"/>
                      </a:pPr>
                      <a:r>
                        <a:rPr lang="en-GB" sz="800">
                          <a:effectLst/>
                        </a:rPr>
                        <a:t>Radboud University</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extLst>
                  <a:ext uri="{0D108BD9-81ED-4DB2-BD59-A6C34878D82A}">
                    <a16:rowId xmlns:a16="http://schemas.microsoft.com/office/drawing/2014/main" val="1584183521"/>
                  </a:ext>
                </a:extLst>
              </a:tr>
              <a:tr h="141445">
                <a:tc>
                  <a:txBody>
                    <a:bodyPr/>
                    <a:lstStyle/>
                    <a:p>
                      <a:pPr>
                        <a:spcAft>
                          <a:spcPts val="0"/>
                        </a:spcAft>
                      </a:pPr>
                      <a:r>
                        <a:rPr lang="en-GB"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tc>
                  <a:txBody>
                    <a:bodyPr/>
                    <a:lstStyle/>
                    <a:p>
                      <a:pPr marL="342900" lvl="0" indent="-342900">
                        <a:spcAft>
                          <a:spcPts val="0"/>
                        </a:spcAft>
                        <a:buFont typeface="+mj-lt"/>
                        <a:buAutoNum type="arabicPeriod"/>
                      </a:pPr>
                      <a:r>
                        <a:rPr lang="en-GB" sz="800">
                          <a:effectLst/>
                        </a:rPr>
                        <a:t>University of Twente</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extLst>
                  <a:ext uri="{0D108BD9-81ED-4DB2-BD59-A6C34878D82A}">
                    <a16:rowId xmlns:a16="http://schemas.microsoft.com/office/drawing/2014/main" val="3412979601"/>
                  </a:ext>
                </a:extLst>
              </a:tr>
              <a:tr h="141445">
                <a:tc>
                  <a:txBody>
                    <a:bodyPr/>
                    <a:lstStyle/>
                    <a:p>
                      <a:pPr>
                        <a:spcAft>
                          <a:spcPts val="0"/>
                        </a:spcAft>
                      </a:pPr>
                      <a:r>
                        <a:rPr lang="en-GB" sz="800">
                          <a:effectLst/>
                        </a:rPr>
                        <a:t>PL</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tc>
                  <a:txBody>
                    <a:bodyPr/>
                    <a:lstStyle/>
                    <a:p>
                      <a:pPr marL="342900" lvl="0" indent="-342900">
                        <a:spcAft>
                          <a:spcPts val="0"/>
                        </a:spcAft>
                        <a:buFont typeface="+mj-lt"/>
                        <a:buAutoNum type="arabicPeriod"/>
                      </a:pPr>
                      <a:r>
                        <a:rPr lang="en-GB" sz="800">
                          <a:effectLst/>
                        </a:rPr>
                        <a:t>PWSZ in Elbląg</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extLst>
                  <a:ext uri="{0D108BD9-81ED-4DB2-BD59-A6C34878D82A}">
                    <a16:rowId xmlns:a16="http://schemas.microsoft.com/office/drawing/2014/main" val="2907188586"/>
                  </a:ext>
                </a:extLst>
              </a:tr>
              <a:tr h="141445">
                <a:tc>
                  <a:txBody>
                    <a:bodyPr/>
                    <a:lstStyle/>
                    <a:p>
                      <a:pPr>
                        <a:spcAft>
                          <a:spcPts val="0"/>
                        </a:spcAft>
                      </a:pPr>
                      <a:r>
                        <a:rPr lang="en-GB"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tc>
                  <a:txBody>
                    <a:bodyPr/>
                    <a:lstStyle/>
                    <a:p>
                      <a:pPr marL="342900" lvl="0" indent="-342900">
                        <a:spcAft>
                          <a:spcPts val="0"/>
                        </a:spcAft>
                        <a:buFont typeface="+mj-lt"/>
                        <a:buAutoNum type="arabicPeriod"/>
                      </a:pPr>
                      <a:r>
                        <a:rPr lang="en-GB" sz="800">
                          <a:effectLst/>
                        </a:rPr>
                        <a:t>Collegium Medicum of the Jagiellonian University in Krakow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extLst>
                  <a:ext uri="{0D108BD9-81ED-4DB2-BD59-A6C34878D82A}">
                    <a16:rowId xmlns:a16="http://schemas.microsoft.com/office/drawing/2014/main" val="1790671087"/>
                  </a:ext>
                </a:extLst>
              </a:tr>
              <a:tr h="141445">
                <a:tc>
                  <a:txBody>
                    <a:bodyPr/>
                    <a:lstStyle/>
                    <a:p>
                      <a:pPr>
                        <a:spcAft>
                          <a:spcPts val="0"/>
                        </a:spcAft>
                      </a:pPr>
                      <a:r>
                        <a:rPr lang="en-GB"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tc>
                  <a:txBody>
                    <a:bodyPr/>
                    <a:lstStyle/>
                    <a:p>
                      <a:pPr marL="342900" lvl="0" indent="-342900">
                        <a:spcAft>
                          <a:spcPts val="0"/>
                        </a:spcAft>
                        <a:buFont typeface="+mj-lt"/>
                        <a:buAutoNum type="arabicPeriod"/>
                      </a:pPr>
                      <a:r>
                        <a:rPr lang="en-GB" sz="800">
                          <a:effectLst/>
                        </a:rPr>
                        <a:t>Lodz University of Technology</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extLst>
                  <a:ext uri="{0D108BD9-81ED-4DB2-BD59-A6C34878D82A}">
                    <a16:rowId xmlns:a16="http://schemas.microsoft.com/office/drawing/2014/main" val="1277797220"/>
                  </a:ext>
                </a:extLst>
              </a:tr>
              <a:tr h="141445">
                <a:tc>
                  <a:txBody>
                    <a:bodyPr/>
                    <a:lstStyle/>
                    <a:p>
                      <a:pPr>
                        <a:spcAft>
                          <a:spcPts val="0"/>
                        </a:spcAft>
                      </a:pPr>
                      <a:r>
                        <a:rPr lang="en-GB"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tc>
                  <a:txBody>
                    <a:bodyPr/>
                    <a:lstStyle/>
                    <a:p>
                      <a:pPr marL="342900" lvl="0" indent="-342900">
                        <a:spcAft>
                          <a:spcPts val="0"/>
                        </a:spcAft>
                        <a:buFont typeface="+mj-lt"/>
                        <a:buAutoNum type="arabicPeriod"/>
                      </a:pPr>
                      <a:r>
                        <a:rPr lang="en-GB" sz="800">
                          <a:effectLst/>
                        </a:rPr>
                        <a:t>University of Social Sciences and Humanities</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extLst>
                  <a:ext uri="{0D108BD9-81ED-4DB2-BD59-A6C34878D82A}">
                    <a16:rowId xmlns:a16="http://schemas.microsoft.com/office/drawing/2014/main" val="2053830883"/>
                  </a:ext>
                </a:extLst>
              </a:tr>
              <a:tr h="141445">
                <a:tc>
                  <a:txBody>
                    <a:bodyPr/>
                    <a:lstStyle/>
                    <a:p>
                      <a:pPr>
                        <a:spcAft>
                          <a:spcPts val="0"/>
                        </a:spcAft>
                      </a:pPr>
                      <a:r>
                        <a:rPr lang="en-GB"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tc>
                  <a:txBody>
                    <a:bodyPr/>
                    <a:lstStyle/>
                    <a:p>
                      <a:pPr marL="342900" lvl="0" indent="-342900">
                        <a:spcAft>
                          <a:spcPts val="0"/>
                        </a:spcAft>
                        <a:buFont typeface="+mj-lt"/>
                        <a:buAutoNum type="arabicPeriod"/>
                      </a:pPr>
                      <a:r>
                        <a:rPr lang="en-GB" sz="800">
                          <a:effectLst/>
                        </a:rPr>
                        <a:t>SGH – Warsaw School of Economics</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extLst>
                  <a:ext uri="{0D108BD9-81ED-4DB2-BD59-A6C34878D82A}">
                    <a16:rowId xmlns:a16="http://schemas.microsoft.com/office/drawing/2014/main" val="485639746"/>
                  </a:ext>
                </a:extLst>
              </a:tr>
              <a:tr h="141445">
                <a:tc>
                  <a:txBody>
                    <a:bodyPr/>
                    <a:lstStyle/>
                    <a:p>
                      <a:pPr>
                        <a:spcAft>
                          <a:spcPts val="0"/>
                        </a:spcAft>
                      </a:pPr>
                      <a:r>
                        <a:rPr lang="en-GB" sz="800">
                          <a:effectLst/>
                        </a:rPr>
                        <a:t>UK</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tc>
                  <a:txBody>
                    <a:bodyPr/>
                    <a:lstStyle/>
                    <a:p>
                      <a:pPr marL="342900" lvl="0" indent="-342900">
                        <a:spcAft>
                          <a:spcPts val="0"/>
                        </a:spcAft>
                        <a:buFont typeface="+mj-lt"/>
                        <a:buAutoNum type="arabicPeriod"/>
                      </a:pPr>
                      <a:r>
                        <a:rPr lang="en-GB" sz="800">
                          <a:effectLst/>
                        </a:rPr>
                        <a:t>University A</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extLst>
                  <a:ext uri="{0D108BD9-81ED-4DB2-BD59-A6C34878D82A}">
                    <a16:rowId xmlns:a16="http://schemas.microsoft.com/office/drawing/2014/main" val="2142271089"/>
                  </a:ext>
                </a:extLst>
              </a:tr>
              <a:tr h="141445">
                <a:tc>
                  <a:txBody>
                    <a:bodyPr/>
                    <a:lstStyle/>
                    <a:p>
                      <a:pPr>
                        <a:spcAft>
                          <a:spcPts val="0"/>
                        </a:spcAft>
                      </a:pPr>
                      <a:r>
                        <a:rPr lang="en-GB"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tc>
                  <a:txBody>
                    <a:bodyPr/>
                    <a:lstStyle/>
                    <a:p>
                      <a:pPr marL="342900" lvl="0" indent="-342900">
                        <a:spcAft>
                          <a:spcPts val="0"/>
                        </a:spcAft>
                        <a:buFont typeface="+mj-lt"/>
                        <a:buAutoNum type="arabicPeriod"/>
                      </a:pPr>
                      <a:r>
                        <a:rPr lang="en-GB" sz="800">
                          <a:effectLst/>
                        </a:rPr>
                        <a:t>University B</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extLst>
                  <a:ext uri="{0D108BD9-81ED-4DB2-BD59-A6C34878D82A}">
                    <a16:rowId xmlns:a16="http://schemas.microsoft.com/office/drawing/2014/main" val="1377373045"/>
                  </a:ext>
                </a:extLst>
              </a:tr>
              <a:tr h="141445">
                <a:tc>
                  <a:txBody>
                    <a:bodyPr/>
                    <a:lstStyle/>
                    <a:p>
                      <a:pPr>
                        <a:spcAft>
                          <a:spcPts val="0"/>
                        </a:spcAft>
                      </a:pPr>
                      <a:r>
                        <a:rPr lang="en-GB"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tc>
                  <a:txBody>
                    <a:bodyPr/>
                    <a:lstStyle/>
                    <a:p>
                      <a:pPr marL="342900" lvl="0" indent="-342900">
                        <a:spcAft>
                          <a:spcPts val="0"/>
                        </a:spcAft>
                        <a:buFont typeface="+mj-lt"/>
                        <a:buAutoNum type="arabicPeriod"/>
                      </a:pPr>
                      <a:r>
                        <a:rPr lang="en-GB" sz="800">
                          <a:effectLst/>
                        </a:rPr>
                        <a:t>University C</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extLst>
                  <a:ext uri="{0D108BD9-81ED-4DB2-BD59-A6C34878D82A}">
                    <a16:rowId xmlns:a16="http://schemas.microsoft.com/office/drawing/2014/main" val="946872283"/>
                  </a:ext>
                </a:extLst>
              </a:tr>
              <a:tr h="141445">
                <a:tc>
                  <a:txBody>
                    <a:bodyPr/>
                    <a:lstStyle/>
                    <a:p>
                      <a:pPr>
                        <a:spcAft>
                          <a:spcPts val="0"/>
                        </a:spcAft>
                      </a:pPr>
                      <a:r>
                        <a:rPr lang="en-GB" sz="800">
                          <a:effectLst/>
                        </a:rPr>
                        <a:t> </a:t>
                      </a:r>
                      <a:endParaRPr lang="pl-PL" sz="100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tc>
                  <a:txBody>
                    <a:bodyPr/>
                    <a:lstStyle/>
                    <a:p>
                      <a:pPr marL="342900" lvl="0" indent="-342900">
                        <a:spcAft>
                          <a:spcPts val="0"/>
                        </a:spcAft>
                        <a:buFont typeface="+mj-lt"/>
                        <a:buAutoNum type="arabicPeriod"/>
                      </a:pPr>
                      <a:r>
                        <a:rPr lang="en-GB" sz="800" dirty="0">
                          <a:effectLst/>
                        </a:rPr>
                        <a:t>University D</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0413" marR="60413" marT="0" marB="0"/>
                </a:tc>
                <a:extLst>
                  <a:ext uri="{0D108BD9-81ED-4DB2-BD59-A6C34878D82A}">
                    <a16:rowId xmlns:a16="http://schemas.microsoft.com/office/drawing/2014/main" val="4069926590"/>
                  </a:ext>
                </a:extLst>
              </a:tr>
            </a:tbl>
          </a:graphicData>
        </a:graphic>
      </p:graphicFrame>
      <p:sp>
        <p:nvSpPr>
          <p:cNvPr id="3" name="Rectangle 1">
            <a:extLst>
              <a:ext uri="{FF2B5EF4-FFF2-40B4-BE49-F238E27FC236}">
                <a16:creationId xmlns:a16="http://schemas.microsoft.com/office/drawing/2014/main" id="{3DF937FA-B01A-4547-ADA5-53109A35774B}"/>
              </a:ext>
            </a:extLst>
          </p:cNvPr>
          <p:cNvSpPr>
            <a:spLocks noChangeArrowheads="1"/>
          </p:cNvSpPr>
          <p:nvPr/>
        </p:nvSpPr>
        <p:spPr bwMode="auto">
          <a:xfrm>
            <a:off x="373885" y="1423458"/>
            <a:ext cx="877011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l-PL"/>
          </a:p>
        </p:txBody>
      </p:sp>
    </p:spTree>
    <p:extLst>
      <p:ext uri="{BB962C8B-B14F-4D97-AF65-F5344CB8AC3E}">
        <p14:creationId xmlns:p14="http://schemas.microsoft.com/office/powerpoint/2010/main" val="34068298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9000">
        <p159:morph option="byObject"/>
      </p:transition>
    </mc:Choice>
    <mc:Fallback xmlns="">
      <p:transition spd="slow" advClick="0" advTm="59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2"/>
          <p:cNvSpPr txBox="1"/>
          <p:nvPr/>
        </p:nvSpPr>
        <p:spPr>
          <a:xfrm>
            <a:off x="372723" y="708175"/>
            <a:ext cx="8239370" cy="5847755"/>
          </a:xfrm>
          <a:prstGeom prst="rect">
            <a:avLst/>
          </a:prstGeom>
          <a:noFill/>
        </p:spPr>
        <p:txBody>
          <a:bodyPr wrap="square" rtlCol="0">
            <a:spAutoFit/>
          </a:bodyPr>
          <a:lstStyle/>
          <a:p>
            <a:pPr algn="just"/>
            <a:r>
              <a:rPr lang="en-US" sz="2000" dirty="0">
                <a:solidFill>
                  <a:srgbClr val="00685B"/>
                </a:solidFill>
              </a:rPr>
              <a:t>What are social competences? </a:t>
            </a:r>
          </a:p>
          <a:p>
            <a:pPr marL="342900" indent="-342900" algn="just">
              <a:buFont typeface="Arial" panose="020B0604020202020204" pitchFamily="34" charset="0"/>
              <a:buChar char="•"/>
            </a:pPr>
            <a:r>
              <a:rPr lang="en-US" sz="2000" dirty="0">
                <a:solidFill>
                  <a:srgbClr val="00685B"/>
                </a:solidFill>
              </a:rPr>
              <a:t>Variety of meanings</a:t>
            </a:r>
          </a:p>
          <a:p>
            <a:pPr marL="800100" lvl="1" indent="-342900" algn="just">
              <a:buFont typeface="Arial" panose="020B0604020202020204" pitchFamily="34" charset="0"/>
              <a:buChar char="•"/>
            </a:pPr>
            <a:r>
              <a:rPr lang="en-US" dirty="0">
                <a:solidFill>
                  <a:srgbClr val="00685B"/>
                </a:solidFill>
              </a:rPr>
              <a:t>Impact of EQF, key competences, legislation, tradition, need of students and society in general, etc. </a:t>
            </a:r>
          </a:p>
          <a:p>
            <a:pPr marL="800100" lvl="1" indent="-342900" algn="just">
              <a:buFont typeface="Arial" panose="020B0604020202020204" pitchFamily="34" charset="0"/>
              <a:buChar char="•"/>
            </a:pPr>
            <a:r>
              <a:rPr lang="en-US" dirty="0">
                <a:solidFill>
                  <a:srgbClr val="00685B"/>
                </a:solidFill>
              </a:rPr>
              <a:t>Valuable but difficult for discussion </a:t>
            </a:r>
          </a:p>
          <a:p>
            <a:pPr lvl="1" algn="just"/>
            <a:endParaRPr lang="en-US" sz="2000" dirty="0">
              <a:solidFill>
                <a:srgbClr val="00685B"/>
              </a:solidFill>
            </a:endParaRPr>
          </a:p>
          <a:p>
            <a:pPr marL="342900" indent="-342900" algn="just">
              <a:buFont typeface="Arial" panose="020B0604020202020204" pitchFamily="34" charset="0"/>
              <a:buChar char="•"/>
            </a:pPr>
            <a:r>
              <a:rPr lang="en-US" sz="2000" dirty="0">
                <a:solidFill>
                  <a:srgbClr val="00685B"/>
                </a:solidFill>
              </a:rPr>
              <a:t>DASCHE definition: </a:t>
            </a:r>
          </a:p>
          <a:p>
            <a:pPr marL="742950" lvl="1" indent="-285750">
              <a:buFont typeface="Arial" panose="020B0604020202020204" pitchFamily="34" charset="0"/>
              <a:buChar char="•"/>
            </a:pPr>
            <a:r>
              <a:rPr lang="en-US" sz="1600" dirty="0">
                <a:solidFill>
                  <a:srgbClr val="0B5949"/>
                </a:solidFill>
              </a:rPr>
              <a:t>... a one-size-for all approach is not beneficial and not recommended...  Despite this variety of social competences characteristics, .... we can notice one relevant feature of the above mentioned approaches.  All of them recognize social competences as an overall meta-competence, built over knowledge and skills, enriched by axiological reflection, enabling an independent and responsible application of knowledge and skills, aimed at common social good...</a:t>
            </a:r>
          </a:p>
          <a:p>
            <a:pPr marL="742950" lvl="1" indent="-285750">
              <a:buFont typeface="Arial" panose="020B0604020202020204" pitchFamily="34" charset="0"/>
              <a:buChar char="•"/>
            </a:pPr>
            <a:endParaRPr lang="en-US" sz="1400" i="1" dirty="0">
              <a:solidFill>
                <a:schemeClr val="accent3">
                  <a:lumMod val="50000"/>
                </a:schemeClr>
              </a:solidFill>
            </a:endParaRPr>
          </a:p>
          <a:p>
            <a:pPr marL="742950" lvl="1" indent="-285750">
              <a:buFont typeface="Arial" panose="020B0604020202020204" pitchFamily="34" charset="0"/>
              <a:buChar char="•"/>
            </a:pPr>
            <a:endParaRPr lang="pl-PL" sz="1400" i="1" dirty="0">
              <a:solidFill>
                <a:schemeClr val="accent3">
                  <a:lumMod val="50000"/>
                </a:schemeClr>
              </a:solidFill>
            </a:endParaRPr>
          </a:p>
          <a:p>
            <a:pPr marL="342900" indent="-342900" algn="just">
              <a:buFont typeface="Arial" panose="020B0604020202020204" pitchFamily="34" charset="0"/>
              <a:buChar char="•"/>
            </a:pPr>
            <a:endParaRPr lang="pl-PL" sz="2000" dirty="0">
              <a:solidFill>
                <a:srgbClr val="00685B"/>
              </a:solidFill>
            </a:endParaRPr>
          </a:p>
          <a:p>
            <a:pPr algn="just"/>
            <a:endParaRPr lang="pl-PL" sz="2800" dirty="0">
              <a:solidFill>
                <a:srgbClr val="00685B"/>
              </a:solidFill>
            </a:endParaRPr>
          </a:p>
          <a:p>
            <a:pPr algn="just"/>
            <a:endParaRPr lang="pl-PL" sz="2400" dirty="0">
              <a:solidFill>
                <a:srgbClr val="00685B"/>
              </a:solidFill>
            </a:endParaRPr>
          </a:p>
          <a:p>
            <a:pPr marL="342900" indent="-342900" algn="just">
              <a:buFont typeface="Arial" panose="020B0604020202020204" pitchFamily="34" charset="0"/>
              <a:buChar char="•"/>
            </a:pPr>
            <a:endParaRPr lang="pl-PL" dirty="0"/>
          </a:p>
          <a:p>
            <a:pPr algn="ctr"/>
            <a:endParaRPr lang="pl-PL" sz="2000" dirty="0">
              <a:solidFill>
                <a:srgbClr val="0B5949"/>
              </a:solidFill>
            </a:endParaRPr>
          </a:p>
        </p:txBody>
      </p:sp>
    </p:spTree>
    <p:extLst>
      <p:ext uri="{BB962C8B-B14F-4D97-AF65-F5344CB8AC3E}">
        <p14:creationId xmlns:p14="http://schemas.microsoft.com/office/powerpoint/2010/main" val="2409339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9000">
        <p159:morph option="byObject"/>
      </p:transition>
    </mc:Choice>
    <mc:Fallback xmlns="">
      <p:transition spd="slow" advClick="0" advTm="59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2"/>
          <p:cNvSpPr txBox="1"/>
          <p:nvPr/>
        </p:nvSpPr>
        <p:spPr>
          <a:xfrm>
            <a:off x="372723" y="675283"/>
            <a:ext cx="8239370" cy="5909310"/>
          </a:xfrm>
          <a:prstGeom prst="rect">
            <a:avLst/>
          </a:prstGeom>
          <a:noFill/>
        </p:spPr>
        <p:txBody>
          <a:bodyPr wrap="square" rtlCol="0">
            <a:spAutoFit/>
          </a:bodyPr>
          <a:lstStyle/>
          <a:p>
            <a:pPr algn="just"/>
            <a:r>
              <a:rPr lang="en-US" sz="2000" dirty="0">
                <a:solidFill>
                  <a:srgbClr val="00685B"/>
                </a:solidFill>
              </a:rPr>
              <a:t>How do we shape social competences - „lessons learnt”</a:t>
            </a:r>
          </a:p>
          <a:p>
            <a:pPr algn="just"/>
            <a:endParaRPr lang="pl-PL" sz="1600" dirty="0"/>
          </a:p>
          <a:p>
            <a:pPr algn="just"/>
            <a:r>
              <a:rPr lang="en-GB" sz="1600" dirty="0">
                <a:solidFill>
                  <a:srgbClr val="F63E04"/>
                </a:solidFill>
              </a:rPr>
              <a:t>All or the most </a:t>
            </a:r>
            <a:r>
              <a:rPr lang="en-GB" sz="1600" dirty="0"/>
              <a:t>of the DASCHE project respondents as well as representatives of the associated partners stated that:</a:t>
            </a:r>
            <a:endParaRPr lang="pl-PL" sz="1600" dirty="0"/>
          </a:p>
          <a:p>
            <a:pPr marL="171450" lvl="0" indent="-171450">
              <a:buFont typeface="Arial" panose="020B0604020202020204" pitchFamily="34" charset="0"/>
              <a:buChar char="•"/>
            </a:pPr>
            <a:r>
              <a:rPr lang="en-GB" sz="1200" dirty="0"/>
              <a:t>Shaping social competences of graduates is </a:t>
            </a:r>
            <a:r>
              <a:rPr lang="en-GB" sz="1200" dirty="0">
                <a:solidFill>
                  <a:srgbClr val="FF0000"/>
                </a:solidFill>
              </a:rPr>
              <a:t>one of the crucial goals of higher education</a:t>
            </a:r>
            <a:r>
              <a:rPr lang="en-GB" sz="1200" dirty="0"/>
              <a:t>; </a:t>
            </a:r>
            <a:endParaRPr lang="pl-PL" sz="1200" dirty="0"/>
          </a:p>
          <a:p>
            <a:pPr marL="171450" indent="-171450">
              <a:buFont typeface="Arial" panose="020B0604020202020204" pitchFamily="34" charset="0"/>
              <a:buChar char="•"/>
            </a:pPr>
            <a:r>
              <a:rPr lang="en-GB" sz="1200" dirty="0"/>
              <a:t>There is </a:t>
            </a:r>
            <a:r>
              <a:rPr lang="en-GB" sz="1200" dirty="0">
                <a:solidFill>
                  <a:srgbClr val="FF0000"/>
                </a:solidFill>
              </a:rPr>
              <a:t>too less attention </a:t>
            </a:r>
            <a:r>
              <a:rPr lang="en-GB" sz="1200" dirty="0"/>
              <a:t>paid to what the social competences are and by mean of what didactic methods they are </a:t>
            </a:r>
            <a:r>
              <a:rPr lang="en-US" sz="1200" dirty="0"/>
              <a:t>to be shaped; it is important to analyze and present the social impact of this neglection. </a:t>
            </a:r>
          </a:p>
          <a:p>
            <a:pPr marL="171450" lvl="0" indent="-171450">
              <a:buFont typeface="Arial" panose="020B0604020202020204" pitchFamily="34" charset="0"/>
              <a:buChar char="•"/>
            </a:pPr>
            <a:r>
              <a:rPr lang="en-GB" sz="1200" dirty="0"/>
              <a:t>This situation should be changed starting with a debate on conceptualization of social competences on institutional and national levels; such </a:t>
            </a:r>
            <a:r>
              <a:rPr lang="en-GB" sz="1200" dirty="0">
                <a:solidFill>
                  <a:srgbClr val="FF0000"/>
                </a:solidFill>
              </a:rPr>
              <a:t>debates were carried on in chosen countries only</a:t>
            </a:r>
            <a:r>
              <a:rPr lang="en-GB" sz="1200" dirty="0"/>
              <a:t>; </a:t>
            </a:r>
            <a:endParaRPr lang="pl-PL" sz="1200" dirty="0"/>
          </a:p>
          <a:p>
            <a:pPr marL="171450" lvl="0" indent="-171450">
              <a:buFont typeface="Arial" panose="020B0604020202020204" pitchFamily="34" charset="0"/>
              <a:buChar char="•"/>
            </a:pPr>
            <a:r>
              <a:rPr lang="en-GB" sz="1200" dirty="0"/>
              <a:t>Higher education institutions are getting </a:t>
            </a:r>
            <a:r>
              <a:rPr lang="en-GB" sz="1200" dirty="0">
                <a:solidFill>
                  <a:srgbClr val="FF0000"/>
                </a:solidFill>
              </a:rPr>
              <a:t>too less support from legislation and from decision makers </a:t>
            </a:r>
            <a:r>
              <a:rPr lang="en-GB" sz="1200" dirty="0"/>
              <a:t>of different levels to implement effective process of designing and implementing the social competences into teaching and learning process; </a:t>
            </a:r>
            <a:endParaRPr lang="pl-PL" sz="1200" dirty="0"/>
          </a:p>
          <a:p>
            <a:pPr marL="171450" lvl="0" indent="-171450">
              <a:buFont typeface="Arial" panose="020B0604020202020204" pitchFamily="34" charset="0"/>
              <a:buChar char="•"/>
            </a:pPr>
            <a:r>
              <a:rPr lang="en-GB" sz="1200" dirty="0"/>
              <a:t>Only </a:t>
            </a:r>
            <a:r>
              <a:rPr lang="en-GB" sz="1200" dirty="0">
                <a:solidFill>
                  <a:srgbClr val="FF0000"/>
                </a:solidFill>
              </a:rPr>
              <a:t>in chosen </a:t>
            </a:r>
            <a:r>
              <a:rPr lang="en-GB" sz="1200" dirty="0"/>
              <a:t>higher education institutions and countries the </a:t>
            </a:r>
            <a:r>
              <a:rPr lang="en-GB" sz="1200" dirty="0">
                <a:solidFill>
                  <a:srgbClr val="FF0000"/>
                </a:solidFill>
              </a:rPr>
              <a:t>activities devoted directly and intentionally </a:t>
            </a:r>
            <a:r>
              <a:rPr lang="en-GB" sz="1200" dirty="0"/>
              <a:t>for shaping social competences were undertaken. More often it is understood as a </a:t>
            </a:r>
            <a:r>
              <a:rPr lang="en-GB" sz="1200" dirty="0">
                <a:solidFill>
                  <a:srgbClr val="FF0000"/>
                </a:solidFill>
              </a:rPr>
              <a:t>side-effect </a:t>
            </a:r>
            <a:r>
              <a:rPr lang="en-GB" sz="1200" dirty="0"/>
              <a:t>of the teaching and learning process and left to the teachers’ personal engagement; </a:t>
            </a:r>
            <a:endParaRPr lang="pl-PL" sz="1200" dirty="0"/>
          </a:p>
          <a:p>
            <a:pPr marL="171450" lvl="0" indent="-171450">
              <a:buFont typeface="Arial" panose="020B0604020202020204" pitchFamily="34" charset="0"/>
              <a:buChar char="•"/>
            </a:pPr>
            <a:r>
              <a:rPr lang="en-GB" sz="1200" dirty="0"/>
              <a:t>But </a:t>
            </a:r>
            <a:r>
              <a:rPr lang="en-US" sz="1200" dirty="0">
                <a:solidFill>
                  <a:srgbClr val="FF0000"/>
                </a:solidFill>
              </a:rPr>
              <a:t>teachers are not sufficiently prepared </a:t>
            </a:r>
            <a:r>
              <a:rPr lang="en-US" sz="1200" dirty="0"/>
              <a:t>to integrate effectively social competences into study courses; </a:t>
            </a:r>
            <a:endParaRPr lang="pl-PL" sz="1200" dirty="0"/>
          </a:p>
          <a:p>
            <a:pPr marL="171450" lvl="0" indent="-171450">
              <a:buFont typeface="Arial" panose="020B0604020202020204" pitchFamily="34" charset="0"/>
              <a:buChar char="•"/>
            </a:pPr>
            <a:r>
              <a:rPr lang="en-GB" sz="1200" dirty="0"/>
              <a:t>Achievement of social compete</a:t>
            </a:r>
            <a:r>
              <a:rPr lang="pl-PL" sz="1200" dirty="0"/>
              <a:t>n</a:t>
            </a:r>
            <a:r>
              <a:rPr lang="en-GB" sz="1200" dirty="0" err="1"/>
              <a:t>ces</a:t>
            </a:r>
            <a:r>
              <a:rPr lang="en-GB" sz="1200" dirty="0"/>
              <a:t> is </a:t>
            </a:r>
            <a:r>
              <a:rPr lang="en-GB" sz="1200" dirty="0">
                <a:solidFill>
                  <a:srgbClr val="FF0000"/>
                </a:solidFill>
              </a:rPr>
              <a:t>not well recognized and evaluated by quality assurance </a:t>
            </a:r>
            <a:r>
              <a:rPr lang="pl-PL" sz="1200" dirty="0" err="1"/>
              <a:t>internal</a:t>
            </a:r>
            <a:r>
              <a:rPr lang="pl-PL" sz="1200" dirty="0"/>
              <a:t> </a:t>
            </a:r>
            <a:r>
              <a:rPr lang="pl-PL" sz="1200" dirty="0" err="1"/>
              <a:t>systems</a:t>
            </a:r>
            <a:r>
              <a:rPr lang="pl-PL" sz="1200" dirty="0"/>
              <a:t> and </a:t>
            </a:r>
            <a:r>
              <a:rPr lang="pl-PL" sz="1200" dirty="0" err="1"/>
              <a:t>external</a:t>
            </a:r>
            <a:r>
              <a:rPr lang="pl-PL" sz="1200" dirty="0"/>
              <a:t> </a:t>
            </a:r>
            <a:r>
              <a:rPr lang="en-GB" sz="1200" dirty="0"/>
              <a:t>agencies</a:t>
            </a:r>
            <a:r>
              <a:rPr lang="pl-PL" sz="1200" dirty="0"/>
              <a:t>;</a:t>
            </a:r>
          </a:p>
          <a:p>
            <a:pPr marL="171450" lvl="0" indent="-171450">
              <a:buFont typeface="Arial" panose="020B0604020202020204" pitchFamily="34" charset="0"/>
              <a:buChar char="•"/>
            </a:pPr>
            <a:r>
              <a:rPr lang="pl-PL" sz="1200" dirty="0"/>
              <a:t>......</a:t>
            </a:r>
            <a:r>
              <a:rPr lang="en-GB" sz="1200" dirty="0"/>
              <a:t>. </a:t>
            </a:r>
            <a:endParaRPr lang="pl-PL" sz="1200" dirty="0"/>
          </a:p>
          <a:p>
            <a:pPr algn="just"/>
            <a:r>
              <a:rPr lang="pl-PL" sz="2000" dirty="0">
                <a:solidFill>
                  <a:srgbClr val="00685B"/>
                </a:solidFill>
              </a:rPr>
              <a:t> </a:t>
            </a:r>
          </a:p>
          <a:p>
            <a:pPr algn="just"/>
            <a:endParaRPr lang="pl-PL" sz="2000" dirty="0">
              <a:solidFill>
                <a:srgbClr val="00685B"/>
              </a:solidFill>
            </a:endParaRPr>
          </a:p>
          <a:p>
            <a:pPr algn="just"/>
            <a:endParaRPr lang="pl-PL" sz="2800" dirty="0">
              <a:solidFill>
                <a:srgbClr val="00685B"/>
              </a:solidFill>
            </a:endParaRPr>
          </a:p>
          <a:p>
            <a:pPr algn="just"/>
            <a:endParaRPr lang="pl-PL" sz="2400" dirty="0">
              <a:solidFill>
                <a:srgbClr val="00685B"/>
              </a:solidFill>
            </a:endParaRPr>
          </a:p>
          <a:p>
            <a:pPr marL="342900" indent="-342900" algn="just">
              <a:buFont typeface="Arial" panose="020B0604020202020204" pitchFamily="34" charset="0"/>
              <a:buChar char="•"/>
            </a:pPr>
            <a:endParaRPr lang="pl-PL" dirty="0"/>
          </a:p>
          <a:p>
            <a:pPr algn="ctr"/>
            <a:endParaRPr lang="pl-PL" sz="2000" dirty="0">
              <a:solidFill>
                <a:srgbClr val="0B5949"/>
              </a:solidFill>
            </a:endParaRPr>
          </a:p>
        </p:txBody>
      </p:sp>
    </p:spTree>
    <p:extLst>
      <p:ext uri="{BB962C8B-B14F-4D97-AF65-F5344CB8AC3E}">
        <p14:creationId xmlns:p14="http://schemas.microsoft.com/office/powerpoint/2010/main" val="1357644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9000">
        <p159:morph option="byObject"/>
      </p:transition>
    </mc:Choice>
    <mc:Fallback xmlns="">
      <p:transition spd="slow" advClick="0" advTm="59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2"/>
          <p:cNvSpPr txBox="1"/>
          <p:nvPr/>
        </p:nvSpPr>
        <p:spPr>
          <a:xfrm>
            <a:off x="372723" y="971312"/>
            <a:ext cx="8239370" cy="4832092"/>
          </a:xfrm>
          <a:prstGeom prst="rect">
            <a:avLst/>
          </a:prstGeom>
          <a:noFill/>
        </p:spPr>
        <p:txBody>
          <a:bodyPr wrap="square" rtlCol="0">
            <a:spAutoFit/>
          </a:bodyPr>
          <a:lstStyle/>
          <a:p>
            <a:pPr algn="just"/>
            <a:r>
              <a:rPr lang="en-US" sz="2000" dirty="0">
                <a:solidFill>
                  <a:srgbClr val="00685B"/>
                </a:solidFill>
              </a:rPr>
              <a:t>DASCHE – the main recommendation</a:t>
            </a:r>
          </a:p>
          <a:p>
            <a:pPr marL="285750" indent="-285750">
              <a:buFont typeface="Arial" panose="020B0604020202020204" pitchFamily="34" charset="0"/>
              <a:buChar char="•"/>
            </a:pPr>
            <a:r>
              <a:rPr lang="en-US" dirty="0"/>
              <a:t>To create room to reflect on designing, developing and  assessing social competences of students in higher education institutions. </a:t>
            </a:r>
          </a:p>
          <a:p>
            <a:pPr marL="285750" indent="-285750">
              <a:buFont typeface="Arial" panose="020B0604020202020204" pitchFamily="34" charset="0"/>
              <a:buChar char="•"/>
            </a:pPr>
            <a:r>
              <a:rPr lang="en-US" dirty="0"/>
              <a:t>To run a continuous debate among HEIs, HEIs Associations, Quality Assurance Agencies, Students Associations, employers, NGOs, national and European policy makers about  social competences in higher education. </a:t>
            </a:r>
          </a:p>
          <a:p>
            <a:endParaRPr lang="en-US" dirty="0"/>
          </a:p>
          <a:p>
            <a:r>
              <a:rPr lang="en-US" dirty="0"/>
              <a:t>And long lists of detailed recommendations –</a:t>
            </a:r>
            <a:r>
              <a:rPr lang="pl-PL" dirty="0"/>
              <a:t> </a:t>
            </a:r>
            <a:r>
              <a:rPr lang="en-US" dirty="0"/>
              <a:t>see the </a:t>
            </a:r>
            <a:r>
              <a:rPr lang="pl-PL" dirty="0"/>
              <a:t>DASCHE</a:t>
            </a:r>
            <a:r>
              <a:rPr lang="en-US" dirty="0"/>
              <a:t> brochure</a:t>
            </a:r>
            <a:r>
              <a:rPr lang="pl-PL" dirty="0"/>
              <a:t>.</a:t>
            </a:r>
            <a:r>
              <a:rPr lang="en-US" dirty="0"/>
              <a:t> </a:t>
            </a:r>
            <a:endParaRPr lang="pl-PL" dirty="0"/>
          </a:p>
          <a:p>
            <a:endParaRPr lang="pl-PL" dirty="0"/>
          </a:p>
          <a:p>
            <a:r>
              <a:rPr lang="en-US" dirty="0"/>
              <a:t>All the DASCHE outputs you can find  at</a:t>
            </a:r>
            <a:r>
              <a:rPr lang="pl-PL" dirty="0"/>
              <a:t>:</a:t>
            </a:r>
          </a:p>
          <a:p>
            <a:pPr marL="285750" indent="-285750">
              <a:buFont typeface="Arial" panose="020B0604020202020204" pitchFamily="34" charset="0"/>
              <a:buChar char="•"/>
            </a:pPr>
            <a:r>
              <a:rPr lang="en-US" dirty="0"/>
              <a:t> www: dasche.eu  </a:t>
            </a:r>
            <a:endParaRPr lang="pl-PL" dirty="0"/>
          </a:p>
          <a:p>
            <a:pPr marL="285750" indent="-285750">
              <a:buFont typeface="Arial" panose="020B0604020202020204" pitchFamily="34" charset="0"/>
              <a:buChar char="•"/>
            </a:pPr>
            <a:r>
              <a:rPr lang="en-US" dirty="0"/>
              <a:t>Erasmus+ platform</a:t>
            </a:r>
            <a:r>
              <a:rPr lang="pl-PL" dirty="0"/>
              <a:t> </a:t>
            </a:r>
            <a:r>
              <a:rPr lang="en-US" dirty="0"/>
              <a:t> </a:t>
            </a:r>
          </a:p>
          <a:p>
            <a:pPr algn="just"/>
            <a:endParaRPr lang="en-US" sz="2800" dirty="0">
              <a:solidFill>
                <a:srgbClr val="00685B"/>
              </a:solidFill>
            </a:endParaRPr>
          </a:p>
          <a:p>
            <a:pPr algn="just"/>
            <a:endParaRPr lang="pl-PL" sz="2400" dirty="0">
              <a:solidFill>
                <a:srgbClr val="00685B"/>
              </a:solidFill>
            </a:endParaRPr>
          </a:p>
          <a:p>
            <a:pPr marL="342900" indent="-342900" algn="just">
              <a:buFont typeface="Arial" panose="020B0604020202020204" pitchFamily="34" charset="0"/>
              <a:buChar char="•"/>
            </a:pPr>
            <a:endParaRPr lang="pl-PL" dirty="0"/>
          </a:p>
          <a:p>
            <a:pPr algn="ctr"/>
            <a:endParaRPr lang="pl-PL" sz="2000" dirty="0">
              <a:solidFill>
                <a:srgbClr val="0B5949"/>
              </a:solidFill>
            </a:endParaRPr>
          </a:p>
        </p:txBody>
      </p:sp>
    </p:spTree>
    <p:extLst>
      <p:ext uri="{BB962C8B-B14F-4D97-AF65-F5344CB8AC3E}">
        <p14:creationId xmlns:p14="http://schemas.microsoft.com/office/powerpoint/2010/main" val="3094313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9000">
        <p159:morph option="byObject"/>
      </p:transition>
    </mc:Choice>
    <mc:Fallback xmlns="">
      <p:transition spd="slow" advClick="0" advTm="59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2"/>
          <p:cNvSpPr txBox="1"/>
          <p:nvPr/>
        </p:nvSpPr>
        <p:spPr>
          <a:xfrm>
            <a:off x="372723" y="971312"/>
            <a:ext cx="8239370" cy="3816429"/>
          </a:xfrm>
          <a:prstGeom prst="rect">
            <a:avLst/>
          </a:prstGeom>
          <a:noFill/>
        </p:spPr>
        <p:txBody>
          <a:bodyPr wrap="square" rtlCol="0">
            <a:spAutoFit/>
          </a:bodyPr>
          <a:lstStyle/>
          <a:p>
            <a:pPr algn="ctr"/>
            <a:endParaRPr lang="pl-PL" sz="2000" dirty="0">
              <a:solidFill>
                <a:srgbClr val="00685B"/>
              </a:solidFill>
            </a:endParaRPr>
          </a:p>
          <a:p>
            <a:r>
              <a:rPr lang="en-US" sz="2800" dirty="0">
                <a:solidFill>
                  <a:srgbClr val="00685B"/>
                </a:solidFill>
              </a:rPr>
              <a:t>DASCHE question: </a:t>
            </a:r>
          </a:p>
          <a:p>
            <a:pPr algn="ctr"/>
            <a:endParaRPr lang="pl-PL" sz="2800" dirty="0">
              <a:solidFill>
                <a:srgbClr val="00685B"/>
              </a:solidFill>
            </a:endParaRPr>
          </a:p>
          <a:p>
            <a:pPr algn="ctr"/>
            <a:r>
              <a:rPr lang="en-US" sz="2800" dirty="0">
                <a:solidFill>
                  <a:srgbClr val="00685B"/>
                </a:solidFill>
              </a:rPr>
              <a:t>Next steps?</a:t>
            </a:r>
          </a:p>
          <a:p>
            <a:pPr algn="ctr"/>
            <a:r>
              <a:rPr lang="en-US" sz="2800" dirty="0">
                <a:solidFill>
                  <a:srgbClr val="00685B"/>
                </a:solidFill>
              </a:rPr>
              <a:t>Particularly in time of the pandemic? </a:t>
            </a:r>
          </a:p>
          <a:p>
            <a:pPr algn="ctr"/>
            <a:endParaRPr lang="pl-PL" sz="2000" dirty="0">
              <a:solidFill>
                <a:srgbClr val="00685B"/>
              </a:solidFill>
            </a:endParaRPr>
          </a:p>
          <a:p>
            <a:pPr algn="just"/>
            <a:endParaRPr lang="pl-PL" sz="2800" dirty="0">
              <a:solidFill>
                <a:srgbClr val="00685B"/>
              </a:solidFill>
            </a:endParaRPr>
          </a:p>
          <a:p>
            <a:pPr algn="just"/>
            <a:endParaRPr lang="pl-PL" sz="2400" dirty="0">
              <a:solidFill>
                <a:srgbClr val="00685B"/>
              </a:solidFill>
            </a:endParaRPr>
          </a:p>
          <a:p>
            <a:pPr marL="342900" indent="-342900" algn="just">
              <a:buFont typeface="Arial" panose="020B0604020202020204" pitchFamily="34" charset="0"/>
              <a:buChar char="•"/>
            </a:pPr>
            <a:endParaRPr lang="pl-PL" dirty="0"/>
          </a:p>
          <a:p>
            <a:pPr algn="ctr"/>
            <a:endParaRPr lang="pl-PL" sz="2000" dirty="0">
              <a:solidFill>
                <a:srgbClr val="0B5949"/>
              </a:solidFill>
            </a:endParaRPr>
          </a:p>
        </p:txBody>
      </p:sp>
    </p:spTree>
    <p:extLst>
      <p:ext uri="{BB962C8B-B14F-4D97-AF65-F5344CB8AC3E}">
        <p14:creationId xmlns:p14="http://schemas.microsoft.com/office/powerpoint/2010/main" val="1731099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9000">
        <p159:morph option="byObject"/>
      </p:transition>
    </mc:Choice>
    <mc:Fallback xmlns="">
      <p:transition spd="slow" advClick="0" advTm="59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9776419C-A091-4B9C-B93C-65B22B0B4596}"/>
              </a:ext>
            </a:extLst>
          </p:cNvPr>
          <p:cNvSpPr/>
          <p:nvPr/>
        </p:nvSpPr>
        <p:spPr>
          <a:xfrm>
            <a:off x="1644605" y="1955079"/>
            <a:ext cx="6381064" cy="1446550"/>
          </a:xfrm>
          <a:prstGeom prst="rect">
            <a:avLst/>
          </a:prstGeom>
        </p:spPr>
        <p:txBody>
          <a:bodyPr wrap="square">
            <a:spAutoFit/>
          </a:bodyPr>
          <a:lstStyle/>
          <a:p>
            <a:r>
              <a:rPr lang="en-US" sz="3200" b="1" dirty="0">
                <a:solidFill>
                  <a:srgbClr val="0B5949"/>
                </a:solidFill>
              </a:rPr>
              <a:t>Thank you for your attention!</a:t>
            </a:r>
            <a:endParaRPr lang="pl-PL" sz="3200" b="1" dirty="0">
              <a:solidFill>
                <a:srgbClr val="0B5949"/>
              </a:solidFill>
            </a:endParaRPr>
          </a:p>
          <a:p>
            <a:endParaRPr lang="pl-PL" sz="3200" b="1" dirty="0">
              <a:solidFill>
                <a:srgbClr val="0B5949"/>
              </a:solidFill>
            </a:endParaRPr>
          </a:p>
          <a:p>
            <a:pPr algn="ctr"/>
            <a:r>
              <a:rPr lang="pl-PL" sz="2400" b="1" dirty="0">
                <a:solidFill>
                  <a:srgbClr val="0B5949"/>
                </a:solidFill>
              </a:rPr>
              <a:t>www. dasche.eu</a:t>
            </a:r>
            <a:endParaRPr lang="en-US" sz="2400" b="1" dirty="0">
              <a:solidFill>
                <a:srgbClr val="0B5949"/>
              </a:solidFill>
            </a:endParaRPr>
          </a:p>
        </p:txBody>
      </p:sp>
      <p:sp>
        <p:nvSpPr>
          <p:cNvPr id="3" name="pole tekstowe 2">
            <a:extLst>
              <a:ext uri="{FF2B5EF4-FFF2-40B4-BE49-F238E27FC236}">
                <a16:creationId xmlns:a16="http://schemas.microsoft.com/office/drawing/2014/main" id="{541E7E41-EB9B-406E-B0A1-FF1F311F2B50}"/>
              </a:ext>
            </a:extLst>
          </p:cNvPr>
          <p:cNvSpPr txBox="1"/>
          <p:nvPr/>
        </p:nvSpPr>
        <p:spPr>
          <a:xfrm>
            <a:off x="5520310" y="4733394"/>
            <a:ext cx="4335780" cy="369332"/>
          </a:xfrm>
          <a:prstGeom prst="rect">
            <a:avLst/>
          </a:prstGeom>
          <a:noFill/>
        </p:spPr>
        <p:txBody>
          <a:bodyPr wrap="square" rtlCol="0">
            <a:spAutoFit/>
          </a:bodyPr>
          <a:lstStyle/>
          <a:p>
            <a:r>
              <a:rPr lang="pl-PL" dirty="0"/>
              <a:t>echmie@sgh.waw.pl</a:t>
            </a:r>
          </a:p>
        </p:txBody>
      </p:sp>
    </p:spTree>
    <p:extLst>
      <p:ext uri="{BB962C8B-B14F-4D97-AF65-F5344CB8AC3E}">
        <p14:creationId xmlns:p14="http://schemas.microsoft.com/office/powerpoint/2010/main" val="717322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9000">
        <p159:morph option="byObject"/>
      </p:transition>
    </mc:Choice>
    <mc:Fallback xmlns="">
      <p:transition spd="slow" advClick="0" advTm="59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2"/>
          <p:cNvSpPr txBox="1"/>
          <p:nvPr/>
        </p:nvSpPr>
        <p:spPr>
          <a:xfrm>
            <a:off x="372723" y="668705"/>
            <a:ext cx="8239370" cy="6093976"/>
          </a:xfrm>
          <a:prstGeom prst="rect">
            <a:avLst/>
          </a:prstGeom>
          <a:noFill/>
        </p:spPr>
        <p:txBody>
          <a:bodyPr wrap="square" rtlCol="0">
            <a:spAutoFit/>
          </a:bodyPr>
          <a:lstStyle/>
          <a:p>
            <a:r>
              <a:rPr lang="en-US" dirty="0">
                <a:solidFill>
                  <a:srgbClr val="00685B"/>
                </a:solidFill>
              </a:rPr>
              <a:t>Why social competences of students are important for higher education?</a:t>
            </a:r>
          </a:p>
          <a:p>
            <a:pPr algn="just"/>
            <a:endParaRPr lang="en-US" sz="1200" dirty="0">
              <a:solidFill>
                <a:srgbClr val="00685B"/>
              </a:solidFill>
            </a:endParaRPr>
          </a:p>
          <a:p>
            <a:pPr marL="342900" indent="-342900" algn="just">
              <a:buFont typeface="Arial" panose="020B0604020202020204" pitchFamily="34" charset="0"/>
              <a:buChar char="•"/>
            </a:pPr>
            <a:r>
              <a:rPr lang="en-US" sz="1200" dirty="0">
                <a:solidFill>
                  <a:srgbClr val="00685B"/>
                </a:solidFill>
              </a:rPr>
              <a:t>Challenges of the future – how to face them? </a:t>
            </a:r>
          </a:p>
          <a:p>
            <a:pPr marL="342900" indent="-342900" algn="just">
              <a:buFont typeface="Arial" panose="020B0604020202020204" pitchFamily="34" charset="0"/>
              <a:buChar char="•"/>
            </a:pPr>
            <a:r>
              <a:rPr lang="en-US" sz="1200" dirty="0">
                <a:solidFill>
                  <a:srgbClr val="00685B"/>
                </a:solidFill>
              </a:rPr>
              <a:t>Sustainable Development Goals</a:t>
            </a:r>
          </a:p>
          <a:p>
            <a:pPr marL="342900" indent="-342900" algn="just">
              <a:buFont typeface="Arial" panose="020B0604020202020204" pitchFamily="34" charset="0"/>
              <a:buChar char="•"/>
            </a:pPr>
            <a:r>
              <a:rPr lang="en-US" sz="1200" dirty="0">
                <a:solidFill>
                  <a:srgbClr val="00685B"/>
                </a:solidFill>
              </a:rPr>
              <a:t>Knowledge, skills and social competences (autonomy and responsibility) and</a:t>
            </a:r>
          </a:p>
          <a:p>
            <a:pPr marL="800100" lvl="1" indent="-342900" algn="just">
              <a:buFont typeface="Arial" panose="020B0604020202020204" pitchFamily="34" charset="0"/>
              <a:buChar char="•"/>
            </a:pPr>
            <a:r>
              <a:rPr lang="en-US" sz="1200" dirty="0">
                <a:solidFill>
                  <a:srgbClr val="00685B"/>
                </a:solidFill>
              </a:rPr>
              <a:t>Revolution 4.0 and its social consequences </a:t>
            </a:r>
          </a:p>
          <a:p>
            <a:pPr marL="800100" lvl="1" indent="-342900" algn="just">
              <a:buFont typeface="Arial" panose="020B0604020202020204" pitchFamily="34" charset="0"/>
              <a:buChar char="•"/>
            </a:pPr>
            <a:r>
              <a:rPr lang="en-US" sz="1200" dirty="0">
                <a:solidFill>
                  <a:srgbClr val="00685B"/>
                </a:solidFill>
              </a:rPr>
              <a:t>Digitalization</a:t>
            </a:r>
          </a:p>
          <a:p>
            <a:pPr marL="800100" lvl="1" indent="-342900" algn="just">
              <a:buFont typeface="Arial" panose="020B0604020202020204" pitchFamily="34" charset="0"/>
              <a:buChar char="•"/>
            </a:pPr>
            <a:r>
              <a:rPr lang="en-US" sz="1200" dirty="0">
                <a:solidFill>
                  <a:srgbClr val="00685B"/>
                </a:solidFill>
              </a:rPr>
              <a:t>Demography </a:t>
            </a:r>
          </a:p>
          <a:p>
            <a:pPr marL="800100" lvl="1" indent="-342900" algn="just">
              <a:buFont typeface="Arial" panose="020B0604020202020204" pitchFamily="34" charset="0"/>
              <a:buChar char="•"/>
            </a:pPr>
            <a:r>
              <a:rPr lang="en-US" sz="1200" dirty="0">
                <a:solidFill>
                  <a:srgbClr val="00685B"/>
                </a:solidFill>
              </a:rPr>
              <a:t>Climate</a:t>
            </a:r>
          </a:p>
          <a:p>
            <a:pPr marL="800100" lvl="1" indent="-342900" algn="just">
              <a:buFont typeface="Arial" panose="020B0604020202020204" pitchFamily="34" charset="0"/>
              <a:buChar char="•"/>
            </a:pPr>
            <a:r>
              <a:rPr lang="en-US" sz="1200" dirty="0">
                <a:solidFill>
                  <a:srgbClr val="00685B"/>
                </a:solidFill>
              </a:rPr>
              <a:t>Social inclusion</a:t>
            </a:r>
          </a:p>
          <a:p>
            <a:pPr marL="800100" lvl="1" indent="-342900" algn="just">
              <a:buFont typeface="Arial" panose="020B0604020202020204" pitchFamily="34" charset="0"/>
              <a:buChar char="•"/>
            </a:pPr>
            <a:r>
              <a:rPr lang="en-US" sz="1200" dirty="0">
                <a:solidFill>
                  <a:srgbClr val="00685B"/>
                </a:solidFill>
              </a:rPr>
              <a:t>Migrations </a:t>
            </a:r>
          </a:p>
          <a:p>
            <a:pPr marL="800100" lvl="1" indent="-342900" algn="just">
              <a:buFont typeface="Arial" panose="020B0604020202020204" pitchFamily="34" charset="0"/>
              <a:buChar char="•"/>
            </a:pPr>
            <a:r>
              <a:rPr lang="en-US" sz="1200" dirty="0">
                <a:solidFill>
                  <a:srgbClr val="00685B"/>
                </a:solidFill>
              </a:rPr>
              <a:t>Permanent change and uncertainty of the future.  </a:t>
            </a:r>
          </a:p>
          <a:p>
            <a:r>
              <a:rPr lang="en-US" sz="1400" dirty="0">
                <a:solidFill>
                  <a:srgbClr val="00685B"/>
                </a:solidFill>
              </a:rPr>
              <a:t>DASCHE: </a:t>
            </a:r>
            <a:r>
              <a:rPr lang="en-US" sz="1400" i="1" dirty="0">
                <a:solidFill>
                  <a:srgbClr val="0B5949"/>
                </a:solidFill>
              </a:rPr>
              <a:t>The challenges posed by social life, related to a continuous change, demographic processes and social exclusion, threats to democracy, expected drop in demand for labour and the ongoing digitalization, migrations and terrorism, and, last but not least,  to climate change, require an adequate response from the systems of education; they should shape the competences enabling to face those challenges.</a:t>
            </a:r>
          </a:p>
          <a:p>
            <a:endParaRPr lang="pl-PL" sz="1600" dirty="0">
              <a:solidFill>
                <a:schemeClr val="accent5">
                  <a:lumMod val="50000"/>
                </a:schemeClr>
              </a:solidFill>
            </a:endParaRPr>
          </a:p>
          <a:p>
            <a:r>
              <a:rPr lang="en-US" sz="1600" dirty="0">
                <a:solidFill>
                  <a:schemeClr val="accent5">
                    <a:lumMod val="50000"/>
                  </a:schemeClr>
                </a:solidFill>
              </a:rPr>
              <a:t>How to do it? What is the role of shaping social competences in this context?</a:t>
            </a:r>
          </a:p>
          <a:p>
            <a:endParaRPr lang="pl-PL" sz="1400" dirty="0">
              <a:solidFill>
                <a:srgbClr val="00685B"/>
              </a:solidFill>
            </a:endParaRPr>
          </a:p>
          <a:p>
            <a:pPr algn="just"/>
            <a:r>
              <a:rPr lang="pl-PL" sz="1600" dirty="0">
                <a:solidFill>
                  <a:srgbClr val="00685B"/>
                </a:solidFill>
              </a:rPr>
              <a:t> </a:t>
            </a:r>
          </a:p>
          <a:p>
            <a:pPr marL="342900" indent="-342900" algn="just">
              <a:buFont typeface="Arial" panose="020B0604020202020204" pitchFamily="34" charset="0"/>
              <a:buChar char="•"/>
            </a:pPr>
            <a:endParaRPr lang="pl-PL" sz="2000" dirty="0">
              <a:solidFill>
                <a:srgbClr val="00685B"/>
              </a:solidFill>
            </a:endParaRPr>
          </a:p>
          <a:p>
            <a:pPr algn="just"/>
            <a:endParaRPr lang="pl-PL" sz="2800" dirty="0">
              <a:solidFill>
                <a:srgbClr val="00685B"/>
              </a:solidFill>
            </a:endParaRPr>
          </a:p>
          <a:p>
            <a:pPr algn="just"/>
            <a:endParaRPr lang="pl-PL" sz="2400" dirty="0">
              <a:solidFill>
                <a:srgbClr val="00685B"/>
              </a:solidFill>
            </a:endParaRPr>
          </a:p>
          <a:p>
            <a:pPr marL="342900" indent="-342900" algn="just">
              <a:buFont typeface="Arial" panose="020B0604020202020204" pitchFamily="34" charset="0"/>
              <a:buChar char="•"/>
            </a:pPr>
            <a:endParaRPr lang="pl-PL" dirty="0"/>
          </a:p>
          <a:p>
            <a:pPr algn="ctr"/>
            <a:endParaRPr lang="pl-PL" sz="2000" dirty="0">
              <a:solidFill>
                <a:srgbClr val="0B5949"/>
              </a:solidFill>
            </a:endParaRPr>
          </a:p>
        </p:txBody>
      </p:sp>
    </p:spTree>
    <p:extLst>
      <p:ext uri="{BB962C8B-B14F-4D97-AF65-F5344CB8AC3E}">
        <p14:creationId xmlns:p14="http://schemas.microsoft.com/office/powerpoint/2010/main" val="448214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9000">
        <p159:morph option="byObject"/>
      </p:transition>
    </mc:Choice>
    <mc:Fallback xmlns="">
      <p:transition spd="slow" advClick="0" advTm="59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065D52E-C862-4463-8A5E-0D78EE2486BD}"/>
              </a:ext>
            </a:extLst>
          </p:cNvPr>
          <p:cNvSpPr>
            <a:spLocks noChangeArrowheads="1"/>
          </p:cNvSpPr>
          <p:nvPr/>
        </p:nvSpPr>
        <p:spPr bwMode="auto">
          <a:xfrm>
            <a:off x="1407782" y="54207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pic>
        <p:nvPicPr>
          <p:cNvPr id="2049" name="Obraz 11" descr="Image result for sdg goals">
            <a:extLst>
              <a:ext uri="{FF2B5EF4-FFF2-40B4-BE49-F238E27FC236}">
                <a16:creationId xmlns:a16="http://schemas.microsoft.com/office/drawing/2014/main" id="{0AD9369E-B4E5-4190-A343-BE190E4465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782" y="819013"/>
            <a:ext cx="5973763" cy="33686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82C99B86-E593-414C-AC2A-D89C7EA103B9}"/>
              </a:ext>
            </a:extLst>
          </p:cNvPr>
          <p:cNvSpPr>
            <a:spLocks noChangeArrowheads="1"/>
          </p:cNvSpPr>
          <p:nvPr/>
        </p:nvSpPr>
        <p:spPr bwMode="auto">
          <a:xfrm>
            <a:off x="1407782" y="4007740"/>
            <a:ext cx="1186543"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pl-PL"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Source: UN: 2015</a:t>
            </a:r>
            <a:endParaRPr kumimoji="0" lang="en-GB" altLang="pl-PL" sz="11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pl-PL"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pl-PL" altLang="pl-PL"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4" name="Prostokąt 3">
            <a:extLst>
              <a:ext uri="{FF2B5EF4-FFF2-40B4-BE49-F238E27FC236}">
                <a16:creationId xmlns:a16="http://schemas.microsoft.com/office/drawing/2014/main" id="{F8CF1AA6-B6C3-47CF-B6B6-B697A7169DA0}"/>
              </a:ext>
            </a:extLst>
          </p:cNvPr>
          <p:cNvSpPr/>
          <p:nvPr/>
        </p:nvSpPr>
        <p:spPr>
          <a:xfrm>
            <a:off x="2296401" y="586012"/>
            <a:ext cx="3619068" cy="369332"/>
          </a:xfrm>
          <a:prstGeom prst="rect">
            <a:avLst/>
          </a:prstGeom>
        </p:spPr>
        <p:txBody>
          <a:bodyPr wrap="none">
            <a:spAutoFit/>
          </a:bodyPr>
          <a:lstStyle/>
          <a:p>
            <a:r>
              <a:rPr lang="en-US" dirty="0">
                <a:latin typeface="Calibri" panose="020F0502020204030204" pitchFamily="34" charset="0"/>
                <a:ea typeface="Calibri" panose="020F0502020204030204" pitchFamily="34" charset="0"/>
              </a:rPr>
              <a:t>“</a:t>
            </a:r>
            <a:r>
              <a:rPr lang="en-US" i="1" dirty="0">
                <a:latin typeface="Calibri" panose="020F0502020204030204" pitchFamily="34" charset="0"/>
                <a:ea typeface="Calibri" panose="020F0502020204030204" pitchFamily="34" charset="0"/>
              </a:rPr>
              <a:t>Shaping our future together</a:t>
            </a:r>
            <a:r>
              <a:rPr lang="en-US" dirty="0">
                <a:latin typeface="Calibri" panose="020F0502020204030204" pitchFamily="34" charset="0"/>
                <a:ea typeface="Calibri" panose="020F0502020204030204" pitchFamily="34" charset="0"/>
              </a:rPr>
              <a:t>”</a:t>
            </a:r>
            <a:r>
              <a:rPr lang="pl-PL" dirty="0">
                <a:latin typeface="Calibri" panose="020F0502020204030204" pitchFamily="34" charset="0"/>
                <a:ea typeface="Calibri" panose="020F0502020204030204" pitchFamily="34" charset="0"/>
              </a:rPr>
              <a:t> - ONZ</a:t>
            </a:r>
            <a:r>
              <a:rPr lang="en-US" dirty="0">
                <a:latin typeface="Calibri" panose="020F0502020204030204" pitchFamily="34" charset="0"/>
                <a:ea typeface="Calibri" panose="020F0502020204030204" pitchFamily="34" charset="0"/>
              </a:rPr>
              <a:t> </a:t>
            </a:r>
            <a:endParaRPr lang="pl-PL" dirty="0"/>
          </a:p>
        </p:txBody>
      </p:sp>
    </p:spTree>
    <p:extLst>
      <p:ext uri="{BB962C8B-B14F-4D97-AF65-F5344CB8AC3E}">
        <p14:creationId xmlns:p14="http://schemas.microsoft.com/office/powerpoint/2010/main" val="30782265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9000">
        <p159:morph option="byObject"/>
      </p:transition>
    </mc:Choice>
    <mc:Fallback xmlns="">
      <p:transition spd="slow" advClick="0" advTm="59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6276ACC2-DE3D-4763-A6FA-C8EE5A8230BC}"/>
              </a:ext>
            </a:extLst>
          </p:cNvPr>
          <p:cNvSpPr/>
          <p:nvPr/>
        </p:nvSpPr>
        <p:spPr>
          <a:xfrm>
            <a:off x="296029" y="642745"/>
            <a:ext cx="8400639" cy="3385542"/>
          </a:xfrm>
          <a:prstGeom prst="rect">
            <a:avLst/>
          </a:prstGeom>
        </p:spPr>
        <p:txBody>
          <a:bodyPr wrap="square">
            <a:spAutoFit/>
          </a:bodyPr>
          <a:lstStyle/>
          <a:p>
            <a:r>
              <a:rPr lang="en-US" dirty="0">
                <a:solidFill>
                  <a:srgbClr val="0B5949"/>
                </a:solidFill>
              </a:rPr>
              <a:t>Shift to „social competences”</a:t>
            </a:r>
            <a:r>
              <a:rPr lang="pl-PL" dirty="0">
                <a:solidFill>
                  <a:srgbClr val="0B5949"/>
                </a:solidFill>
              </a:rPr>
              <a:t>:</a:t>
            </a:r>
            <a:r>
              <a:rPr lang="en-US" dirty="0">
                <a:solidFill>
                  <a:srgbClr val="0B5949"/>
                </a:solidFill>
              </a:rPr>
              <a:t> documents and debates</a:t>
            </a:r>
            <a:r>
              <a:rPr lang="pl-PL" dirty="0">
                <a:solidFill>
                  <a:srgbClr val="0B5949"/>
                </a:solidFill>
              </a:rPr>
              <a:t> - </a:t>
            </a:r>
            <a:r>
              <a:rPr lang="en-US" dirty="0">
                <a:solidFill>
                  <a:srgbClr val="0B5949"/>
                </a:solidFill>
              </a:rPr>
              <a:t>selected examples</a:t>
            </a:r>
          </a:p>
          <a:p>
            <a:endParaRPr lang="en-US" dirty="0">
              <a:solidFill>
                <a:srgbClr val="0B5949"/>
              </a:solidFill>
            </a:endParaRPr>
          </a:p>
          <a:p>
            <a:pPr marL="285750" indent="-285750">
              <a:buFont typeface="Arial" panose="020B0604020202020204" pitchFamily="34" charset="0"/>
              <a:buChar char="•"/>
            </a:pPr>
            <a:r>
              <a:rPr lang="en-US" sz="1200" dirty="0">
                <a:solidFill>
                  <a:srgbClr val="0B5949"/>
                </a:solidFill>
              </a:rPr>
              <a:t>20th anniversary of the Bologna Process publications and conferences </a:t>
            </a:r>
          </a:p>
          <a:p>
            <a:pPr marL="285750" indent="-285750">
              <a:buFont typeface="Arial" panose="020B0604020202020204" pitchFamily="34" charset="0"/>
              <a:buChar char="•"/>
            </a:pPr>
            <a:r>
              <a:rPr lang="en-US" sz="1200" dirty="0">
                <a:solidFill>
                  <a:srgbClr val="0B5949"/>
                </a:solidFill>
              </a:rPr>
              <a:t>Bologna Follow-up Group projects – the new strategy of the Bologna Process for 2020-2030</a:t>
            </a:r>
          </a:p>
          <a:p>
            <a:pPr marL="285750" indent="-285750">
              <a:buFont typeface="Arial" panose="020B0604020202020204" pitchFamily="34" charset="0"/>
              <a:buChar char="•"/>
            </a:pPr>
            <a:r>
              <a:rPr lang="en-US" sz="1200" dirty="0">
                <a:solidFill>
                  <a:srgbClr val="0B5949"/>
                </a:solidFill>
              </a:rPr>
              <a:t>Program documents of EUA </a:t>
            </a:r>
            <a:r>
              <a:rPr lang="pl-PL" sz="1200" dirty="0">
                <a:solidFill>
                  <a:srgbClr val="0B5949"/>
                </a:solidFill>
              </a:rPr>
              <a:t>and</a:t>
            </a:r>
            <a:r>
              <a:rPr lang="en-US" sz="1200" dirty="0">
                <a:solidFill>
                  <a:srgbClr val="0B5949"/>
                </a:solidFill>
              </a:rPr>
              <a:t> ESU </a:t>
            </a:r>
          </a:p>
          <a:p>
            <a:pPr marL="285750" indent="-285750">
              <a:buFont typeface="Arial" panose="020B0604020202020204" pitchFamily="34" charset="0"/>
              <a:buChar char="•"/>
            </a:pPr>
            <a:r>
              <a:rPr lang="en-US" sz="1200" dirty="0">
                <a:solidFill>
                  <a:srgbClr val="0B5949"/>
                </a:solidFill>
              </a:rPr>
              <a:t>Declaration </a:t>
            </a:r>
            <a:r>
              <a:rPr lang="pl-PL" sz="1200" dirty="0">
                <a:solidFill>
                  <a:srgbClr val="0B5949"/>
                </a:solidFill>
              </a:rPr>
              <a:t>of </a:t>
            </a:r>
            <a:r>
              <a:rPr lang="en-US" sz="1200" dirty="0">
                <a:solidFill>
                  <a:srgbClr val="0B5949"/>
                </a:solidFill>
              </a:rPr>
              <a:t>Global Forum on Academic Freedom, Institutional Autonomy and the Future of Democracy (June 2019)</a:t>
            </a:r>
          </a:p>
          <a:p>
            <a:pPr marL="285750" indent="-285750">
              <a:buFont typeface="Arial" panose="020B0604020202020204" pitchFamily="34" charset="0"/>
              <a:buChar char="•"/>
            </a:pPr>
            <a:r>
              <a:rPr lang="en-US" sz="1200" dirty="0">
                <a:solidFill>
                  <a:srgbClr val="0B5949"/>
                </a:solidFill>
              </a:rPr>
              <a:t>LERU report (2019) „Universities and the Future of Europe”</a:t>
            </a:r>
          </a:p>
          <a:p>
            <a:pPr marL="285750" indent="-285750">
              <a:buFont typeface="Arial" panose="020B0604020202020204" pitchFamily="34" charset="0"/>
              <a:buChar char="•"/>
            </a:pPr>
            <a:r>
              <a:rPr lang="en-US" sz="1200" dirty="0">
                <a:solidFill>
                  <a:srgbClr val="0B5949"/>
                </a:solidFill>
              </a:rPr>
              <a:t>Annual EAIR Forum (2019) „Responsibility of Higher Education systems: What? Why? How?” </a:t>
            </a:r>
          </a:p>
          <a:p>
            <a:pPr marL="285750" indent="-285750">
              <a:buFont typeface="Arial" panose="020B0604020202020204" pitchFamily="34" charset="0"/>
              <a:buChar char="•"/>
            </a:pPr>
            <a:r>
              <a:rPr lang="en-US" sz="1200" dirty="0">
                <a:solidFill>
                  <a:srgbClr val="0B5949"/>
                </a:solidFill>
              </a:rPr>
              <a:t>European Quality Assurance Forum (2019) pt. „Supporting societal engagement of universities”</a:t>
            </a:r>
          </a:p>
          <a:p>
            <a:pPr marL="285750" indent="-285750">
              <a:buFont typeface="Arial" panose="020B0604020202020204" pitchFamily="34" charset="0"/>
              <a:buChar char="•"/>
            </a:pPr>
            <a:r>
              <a:rPr lang="en-US" sz="1200" dirty="0">
                <a:solidFill>
                  <a:srgbClr val="0B5949"/>
                </a:solidFill>
              </a:rPr>
              <a:t>Meeting of HE Directors (2019): „Towards more socially inclusive higher education”</a:t>
            </a:r>
          </a:p>
          <a:p>
            <a:pPr marL="285750" indent="-285750">
              <a:buFont typeface="Arial" panose="020B0604020202020204" pitchFamily="34" charset="0"/>
              <a:buChar char="•"/>
            </a:pPr>
            <a:r>
              <a:rPr lang="en-US" sz="1200" dirty="0">
                <a:solidFill>
                  <a:srgbClr val="0B5949"/>
                </a:solidFill>
              </a:rPr>
              <a:t>Annual EUA conference (2020): „Universities building a better Europe”</a:t>
            </a:r>
          </a:p>
          <a:p>
            <a:pPr marL="285750" indent="-285750">
              <a:buFont typeface="Arial" panose="020B0604020202020204" pitchFamily="34" charset="0"/>
              <a:buChar char="•"/>
            </a:pPr>
            <a:r>
              <a:rPr lang="en-US" sz="1200" dirty="0">
                <a:solidFill>
                  <a:srgbClr val="0B5949"/>
                </a:solidFill>
              </a:rPr>
              <a:t>Responsible and Responsive University concepts </a:t>
            </a:r>
          </a:p>
          <a:p>
            <a:pPr marL="285750" indent="-285750">
              <a:buFont typeface="Arial" panose="020B0604020202020204" pitchFamily="34" charset="0"/>
              <a:buChar char="•"/>
            </a:pPr>
            <a:r>
              <a:rPr lang="en-US" sz="1200" dirty="0">
                <a:solidFill>
                  <a:srgbClr val="0B5949"/>
                </a:solidFill>
              </a:rPr>
              <a:t>Rome Communique (19 November 2020) </a:t>
            </a:r>
          </a:p>
          <a:p>
            <a:endParaRPr lang="en-US" sz="1400" dirty="0">
              <a:solidFill>
                <a:srgbClr val="0B5949"/>
              </a:solidFill>
            </a:endParaRPr>
          </a:p>
          <a:p>
            <a:r>
              <a:rPr lang="en-US" sz="1400" dirty="0">
                <a:solidFill>
                  <a:srgbClr val="0B5949"/>
                </a:solidFill>
              </a:rPr>
              <a:t>+ project Erasmus+ DASCHE </a:t>
            </a:r>
          </a:p>
          <a:p>
            <a:endParaRPr lang="pl-PL" dirty="0"/>
          </a:p>
        </p:txBody>
      </p:sp>
    </p:spTree>
    <p:extLst>
      <p:ext uri="{BB962C8B-B14F-4D97-AF65-F5344CB8AC3E}">
        <p14:creationId xmlns:p14="http://schemas.microsoft.com/office/powerpoint/2010/main" val="20066065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9000">
        <p159:morph option="byObject"/>
      </p:transition>
    </mc:Choice>
    <mc:Fallback xmlns="">
      <p:transition spd="slow" advClick="0" advTm="59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2"/>
          <p:cNvSpPr>
            <a:spLocks noChangeArrowheads="1"/>
          </p:cNvSpPr>
          <p:nvPr/>
        </p:nvSpPr>
        <p:spPr bwMode="auto">
          <a:xfrm>
            <a:off x="1277541" y="171450"/>
            <a:ext cx="6552009"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66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5917" tIns="28604" rIns="55917" bIns="28604"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pl-PL" altLang="pl-PL" sz="1400" i="1" dirty="0">
                <a:solidFill>
                  <a:srgbClr val="002060"/>
                </a:solidFill>
              </a:rPr>
              <a:t>European </a:t>
            </a:r>
            <a:r>
              <a:rPr lang="en-US" altLang="pl-PL" sz="1400" i="1" dirty="0">
                <a:solidFill>
                  <a:srgbClr val="002060"/>
                </a:solidFill>
              </a:rPr>
              <a:t>Principles for Enhancement of </a:t>
            </a:r>
            <a:r>
              <a:rPr lang="pl-PL" altLang="pl-PL" sz="1400" i="1" dirty="0">
                <a:solidFill>
                  <a:srgbClr val="002060"/>
                </a:solidFill>
              </a:rPr>
              <a:t>L&amp;T</a:t>
            </a:r>
            <a:endParaRPr lang="en-GB" altLang="pl-PL" sz="1400" i="1" dirty="0">
              <a:solidFill>
                <a:srgbClr val="002060"/>
              </a:solidFill>
            </a:endParaRPr>
          </a:p>
        </p:txBody>
      </p:sp>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869" y="778242"/>
            <a:ext cx="3010413" cy="428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6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9790" y="763110"/>
            <a:ext cx="3015747" cy="428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5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356" y="2921359"/>
            <a:ext cx="6525551" cy="1031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119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669CF00-ACB7-406D-BBEA-3CB1A2673ADD}"/>
              </a:ext>
            </a:extLst>
          </p:cNvPr>
          <p:cNvSpPr>
            <a:spLocks noChangeArrowheads="1"/>
          </p:cNvSpPr>
          <p:nvPr/>
        </p:nvSpPr>
        <p:spPr bwMode="auto">
          <a:xfrm>
            <a:off x="1453831" y="651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3" name="Wykres 2">
            <a:extLst>
              <a:ext uri="{FF2B5EF4-FFF2-40B4-BE49-F238E27FC236}">
                <a16:creationId xmlns:a16="http://schemas.microsoft.com/office/drawing/2014/main" id="{10AB2F00-FE01-4058-9152-D1CC59296678}"/>
              </a:ext>
            </a:extLst>
          </p:cNvPr>
          <p:cNvGraphicFramePr/>
          <p:nvPr>
            <p:extLst>
              <p:ext uri="{D42A27DB-BD31-4B8C-83A1-F6EECF244321}">
                <p14:modId xmlns:p14="http://schemas.microsoft.com/office/powerpoint/2010/main" val="722345084"/>
              </p:ext>
            </p:extLst>
          </p:nvPr>
        </p:nvGraphicFramePr>
        <p:xfrm>
          <a:off x="1453831" y="651262"/>
          <a:ext cx="5772785" cy="380232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27B208A5-1B48-47A3-A19A-EB769786F4F4}"/>
              </a:ext>
            </a:extLst>
          </p:cNvPr>
          <p:cNvSpPr>
            <a:spLocks noChangeArrowheads="1"/>
          </p:cNvSpPr>
          <p:nvPr/>
        </p:nvSpPr>
        <p:spPr bwMode="auto">
          <a:xfrm>
            <a:off x="1453831" y="4705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pl-PL"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Source: EUA 2018: 46.</a:t>
            </a:r>
            <a:endParaRPr kumimoji="0" lang="pl-PL" altLang="pl-PL"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32455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9000">
        <p159:morph option="byObject"/>
      </p:transition>
    </mc:Choice>
    <mc:Fallback xmlns="">
      <p:transition spd="slow" advClick="0" advTm="59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2"/>
          <p:cNvSpPr txBox="1"/>
          <p:nvPr/>
        </p:nvSpPr>
        <p:spPr>
          <a:xfrm>
            <a:off x="372723" y="971312"/>
            <a:ext cx="8239370" cy="2462213"/>
          </a:xfrm>
          <a:prstGeom prst="rect">
            <a:avLst/>
          </a:prstGeom>
          <a:noFill/>
        </p:spPr>
        <p:txBody>
          <a:bodyPr wrap="square" rtlCol="0">
            <a:spAutoFit/>
          </a:bodyPr>
          <a:lstStyle/>
          <a:p>
            <a:pPr algn="just"/>
            <a:endParaRPr lang="pl-PL" sz="2000" dirty="0">
              <a:solidFill>
                <a:srgbClr val="00685B"/>
              </a:solidFill>
            </a:endParaRPr>
          </a:p>
          <a:p>
            <a:r>
              <a:rPr lang="en-GB" dirty="0"/>
              <a:t>The aim of the project DASCHE is</a:t>
            </a:r>
            <a:r>
              <a:rPr lang="pl-PL" dirty="0"/>
              <a:t>:</a:t>
            </a:r>
          </a:p>
          <a:p>
            <a:endParaRPr lang="pl-PL" b="1" dirty="0"/>
          </a:p>
          <a:p>
            <a:r>
              <a:rPr lang="en-GB" b="1" dirty="0"/>
              <a:t>to provide assistance to Higher Education Institutions as well as  national and European policy makers in shaping social competences of students.</a:t>
            </a:r>
            <a:endParaRPr lang="pl-PL" dirty="0"/>
          </a:p>
          <a:p>
            <a:pPr algn="just"/>
            <a:endParaRPr lang="pl-PL" sz="2400" dirty="0">
              <a:solidFill>
                <a:srgbClr val="00685B"/>
              </a:solidFill>
            </a:endParaRPr>
          </a:p>
          <a:p>
            <a:pPr marL="342900" indent="-342900" algn="just">
              <a:buFont typeface="Arial" panose="020B0604020202020204" pitchFamily="34" charset="0"/>
              <a:buChar char="•"/>
            </a:pPr>
            <a:endParaRPr lang="pl-PL" dirty="0"/>
          </a:p>
          <a:p>
            <a:pPr algn="ctr"/>
            <a:endParaRPr lang="pl-PL" sz="2000" dirty="0">
              <a:solidFill>
                <a:srgbClr val="0B5949"/>
              </a:solidFill>
            </a:endParaRPr>
          </a:p>
        </p:txBody>
      </p:sp>
    </p:spTree>
    <p:extLst>
      <p:ext uri="{BB962C8B-B14F-4D97-AF65-F5344CB8AC3E}">
        <p14:creationId xmlns:p14="http://schemas.microsoft.com/office/powerpoint/2010/main" val="21829670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9000">
        <p159:morph option="byObject"/>
      </p:transition>
    </mc:Choice>
    <mc:Fallback xmlns="">
      <p:transition spd="slow" advClick="0" advTm="59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2"/>
          <p:cNvSpPr txBox="1"/>
          <p:nvPr/>
        </p:nvSpPr>
        <p:spPr>
          <a:xfrm>
            <a:off x="324912" y="550764"/>
            <a:ext cx="8653806" cy="1661993"/>
          </a:xfrm>
          <a:prstGeom prst="rect">
            <a:avLst/>
          </a:prstGeom>
          <a:noFill/>
        </p:spPr>
        <p:txBody>
          <a:bodyPr wrap="square" rtlCol="0">
            <a:spAutoFit/>
          </a:bodyPr>
          <a:lstStyle/>
          <a:p>
            <a:pPr algn="just"/>
            <a:r>
              <a:rPr lang="en-US" sz="1600" dirty="0"/>
              <a:t>Partnership: </a:t>
            </a:r>
          </a:p>
          <a:p>
            <a:pPr algn="just"/>
            <a:r>
              <a:rPr lang="en-GB" sz="1600" dirty="0"/>
              <a:t>University of Bremen (Germany), Academic Information Centre (Latvia), Centre for Higher Education Studies (Czech Republic), University of Durham (United Kingdom), University of Twente (the Netherlands), SGH Warsaw School of Economic (Poland, leader). </a:t>
            </a:r>
            <a:endParaRPr lang="pl-PL" sz="1600" dirty="0"/>
          </a:p>
          <a:p>
            <a:pPr algn="just"/>
            <a:endParaRPr lang="pl-PL" dirty="0"/>
          </a:p>
          <a:p>
            <a:pPr algn="ctr"/>
            <a:endParaRPr lang="pl-PL" sz="2000" dirty="0">
              <a:solidFill>
                <a:srgbClr val="0B5949"/>
              </a:solidFill>
            </a:endParaRPr>
          </a:p>
        </p:txBody>
      </p:sp>
      <p:pic>
        <p:nvPicPr>
          <p:cNvPr id="3" name="Obraz 2">
            <a:extLst>
              <a:ext uri="{FF2B5EF4-FFF2-40B4-BE49-F238E27FC236}">
                <a16:creationId xmlns:a16="http://schemas.microsoft.com/office/drawing/2014/main" id="{0AEA9C67-0F87-40BA-8C35-8C6C4D55F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922" y="1655168"/>
            <a:ext cx="2042436" cy="1021218"/>
          </a:xfrm>
          <a:prstGeom prst="rect">
            <a:avLst/>
          </a:prstGeom>
        </p:spPr>
      </p:pic>
      <p:pic>
        <p:nvPicPr>
          <p:cNvPr id="4" name="Obraz 3">
            <a:extLst>
              <a:ext uri="{FF2B5EF4-FFF2-40B4-BE49-F238E27FC236}">
                <a16:creationId xmlns:a16="http://schemas.microsoft.com/office/drawing/2014/main" id="{A7DD4D12-A045-4446-B25C-29200510C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5861" y="3238520"/>
            <a:ext cx="1563301" cy="705018"/>
          </a:xfrm>
          <a:prstGeom prst="rect">
            <a:avLst/>
          </a:prstGeom>
        </p:spPr>
      </p:pic>
      <p:pic>
        <p:nvPicPr>
          <p:cNvPr id="5" name="Obraz 4">
            <a:extLst>
              <a:ext uri="{FF2B5EF4-FFF2-40B4-BE49-F238E27FC236}">
                <a16:creationId xmlns:a16="http://schemas.microsoft.com/office/drawing/2014/main" id="{F37F1E71-AA04-477A-872E-1F49F79DB3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7131" y="1710882"/>
            <a:ext cx="1702031" cy="1021218"/>
          </a:xfrm>
          <a:prstGeom prst="rect">
            <a:avLst/>
          </a:prstGeom>
        </p:spPr>
      </p:pic>
      <p:pic>
        <p:nvPicPr>
          <p:cNvPr id="6" name="Obraz 5">
            <a:extLst>
              <a:ext uri="{FF2B5EF4-FFF2-40B4-BE49-F238E27FC236}">
                <a16:creationId xmlns:a16="http://schemas.microsoft.com/office/drawing/2014/main" id="{F7BBFBBC-6AD7-4264-B2BC-A0CCD0C45C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8691" y="3076411"/>
            <a:ext cx="1030249" cy="825868"/>
          </a:xfrm>
          <a:prstGeom prst="rect">
            <a:avLst/>
          </a:prstGeom>
        </p:spPr>
      </p:pic>
      <p:pic>
        <p:nvPicPr>
          <p:cNvPr id="7" name="Obraz 6">
            <a:extLst>
              <a:ext uri="{FF2B5EF4-FFF2-40B4-BE49-F238E27FC236}">
                <a16:creationId xmlns:a16="http://schemas.microsoft.com/office/drawing/2014/main" id="{291C7AFC-5CEA-4AFB-BD31-16E6A14892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8627" y="1882503"/>
            <a:ext cx="1312167" cy="544069"/>
          </a:xfrm>
          <a:prstGeom prst="rect">
            <a:avLst/>
          </a:prstGeom>
        </p:spPr>
      </p:pic>
      <p:pic>
        <p:nvPicPr>
          <p:cNvPr id="8" name="Obraz 7">
            <a:extLst>
              <a:ext uri="{FF2B5EF4-FFF2-40B4-BE49-F238E27FC236}">
                <a16:creationId xmlns:a16="http://schemas.microsoft.com/office/drawing/2014/main" id="{A3099FDB-6937-4CE6-B690-0F65C8D6EB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41900" y="3076411"/>
            <a:ext cx="1725676" cy="1089333"/>
          </a:xfrm>
          <a:prstGeom prst="rect">
            <a:avLst/>
          </a:prstGeom>
        </p:spPr>
      </p:pic>
    </p:spTree>
    <p:extLst>
      <p:ext uri="{BB962C8B-B14F-4D97-AF65-F5344CB8AC3E}">
        <p14:creationId xmlns:p14="http://schemas.microsoft.com/office/powerpoint/2010/main" val="24641582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9000">
        <p159:morph option="byObject"/>
      </p:transition>
    </mc:Choice>
    <mc:Fallback xmlns="">
      <p:transition spd="slow" advClick="0" advTm="59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Tekstowe 2"/>
          <p:cNvSpPr txBox="1"/>
          <p:nvPr/>
        </p:nvSpPr>
        <p:spPr>
          <a:xfrm>
            <a:off x="4739403" y="-116259"/>
            <a:ext cx="4326903" cy="1661993"/>
          </a:xfrm>
          <a:prstGeom prst="rect">
            <a:avLst/>
          </a:prstGeom>
          <a:noFill/>
        </p:spPr>
        <p:txBody>
          <a:bodyPr wrap="square" rtlCol="0">
            <a:spAutoFit/>
          </a:bodyPr>
          <a:lstStyle/>
          <a:p>
            <a:pPr marL="342900" indent="-342900" algn="just">
              <a:buFont typeface="Arial" panose="020B0604020202020204" pitchFamily="34" charset="0"/>
              <a:buChar char="•"/>
            </a:pPr>
            <a:endParaRPr lang="pl-PL" sz="2000" dirty="0">
              <a:solidFill>
                <a:srgbClr val="00685B"/>
              </a:solidFill>
            </a:endParaRPr>
          </a:p>
          <a:p>
            <a:pPr algn="just"/>
            <a:r>
              <a:rPr lang="en-US" dirty="0">
                <a:solidFill>
                  <a:srgbClr val="00685B"/>
                </a:solidFill>
              </a:rPr>
              <a:t>Associated partners</a:t>
            </a:r>
            <a:r>
              <a:rPr lang="en-US" i="1" dirty="0">
                <a:solidFill>
                  <a:srgbClr val="00685B"/>
                </a:solidFill>
              </a:rPr>
              <a:t>:</a:t>
            </a:r>
          </a:p>
          <a:p>
            <a:pPr algn="just"/>
            <a:endParaRPr lang="pl-PL" sz="2400" dirty="0">
              <a:solidFill>
                <a:srgbClr val="00685B"/>
              </a:solidFill>
            </a:endParaRPr>
          </a:p>
          <a:p>
            <a:pPr algn="just"/>
            <a:endParaRPr lang="pl-PL" sz="2000" dirty="0">
              <a:solidFill>
                <a:srgbClr val="000000"/>
              </a:solidFill>
            </a:endParaRPr>
          </a:p>
          <a:p>
            <a:pPr algn="ctr"/>
            <a:endParaRPr lang="pl-PL" sz="2000" dirty="0">
              <a:solidFill>
                <a:srgbClr val="0B5949"/>
              </a:solidFill>
            </a:endParaRPr>
          </a:p>
        </p:txBody>
      </p:sp>
      <p:pic>
        <p:nvPicPr>
          <p:cNvPr id="4" name="Obraz 3">
            <a:extLst>
              <a:ext uri="{FF2B5EF4-FFF2-40B4-BE49-F238E27FC236}">
                <a16:creationId xmlns:a16="http://schemas.microsoft.com/office/drawing/2014/main" id="{E6353F30-DBB6-45FF-9180-F4B85597C3DA}"/>
              </a:ext>
            </a:extLst>
          </p:cNvPr>
          <p:cNvPicPr>
            <a:picLocks noChangeAspect="1"/>
          </p:cNvPicPr>
          <p:nvPr/>
        </p:nvPicPr>
        <p:blipFill>
          <a:blip r:embed="rId2"/>
          <a:stretch>
            <a:fillRect/>
          </a:stretch>
        </p:blipFill>
        <p:spPr>
          <a:xfrm>
            <a:off x="603884" y="1044025"/>
            <a:ext cx="763524" cy="683753"/>
          </a:xfrm>
          <a:prstGeom prst="rect">
            <a:avLst/>
          </a:prstGeom>
        </p:spPr>
      </p:pic>
      <p:pic>
        <p:nvPicPr>
          <p:cNvPr id="6" name="Obraz 5">
            <a:extLst>
              <a:ext uri="{FF2B5EF4-FFF2-40B4-BE49-F238E27FC236}">
                <a16:creationId xmlns:a16="http://schemas.microsoft.com/office/drawing/2014/main" id="{E87326F4-204D-44C5-B4BD-2F0D3DBF7505}"/>
              </a:ext>
            </a:extLst>
          </p:cNvPr>
          <p:cNvPicPr>
            <a:picLocks noChangeAspect="1"/>
          </p:cNvPicPr>
          <p:nvPr/>
        </p:nvPicPr>
        <p:blipFill>
          <a:blip r:embed="rId3"/>
          <a:stretch>
            <a:fillRect/>
          </a:stretch>
        </p:blipFill>
        <p:spPr>
          <a:xfrm>
            <a:off x="3939167" y="1084364"/>
            <a:ext cx="1265665" cy="492203"/>
          </a:xfrm>
          <a:prstGeom prst="rect">
            <a:avLst/>
          </a:prstGeom>
        </p:spPr>
      </p:pic>
      <p:pic>
        <p:nvPicPr>
          <p:cNvPr id="8" name="Obraz 7">
            <a:extLst>
              <a:ext uri="{FF2B5EF4-FFF2-40B4-BE49-F238E27FC236}">
                <a16:creationId xmlns:a16="http://schemas.microsoft.com/office/drawing/2014/main" id="{74BE8175-D353-40DA-BC58-563AA237DF75}"/>
              </a:ext>
            </a:extLst>
          </p:cNvPr>
          <p:cNvPicPr>
            <a:picLocks noChangeAspect="1"/>
          </p:cNvPicPr>
          <p:nvPr/>
        </p:nvPicPr>
        <p:blipFill>
          <a:blip r:embed="rId4"/>
          <a:stretch>
            <a:fillRect/>
          </a:stretch>
        </p:blipFill>
        <p:spPr>
          <a:xfrm>
            <a:off x="1985509" y="881008"/>
            <a:ext cx="1517437" cy="1009785"/>
          </a:xfrm>
          <a:prstGeom prst="rect">
            <a:avLst/>
          </a:prstGeom>
        </p:spPr>
      </p:pic>
      <p:pic>
        <p:nvPicPr>
          <p:cNvPr id="12" name="Obraz 11">
            <a:extLst>
              <a:ext uri="{FF2B5EF4-FFF2-40B4-BE49-F238E27FC236}">
                <a16:creationId xmlns:a16="http://schemas.microsoft.com/office/drawing/2014/main" id="{4D583326-3693-40D6-9AAD-A4E44CF4B0BB}"/>
              </a:ext>
            </a:extLst>
          </p:cNvPr>
          <p:cNvPicPr>
            <a:picLocks noChangeAspect="1"/>
          </p:cNvPicPr>
          <p:nvPr/>
        </p:nvPicPr>
        <p:blipFill>
          <a:blip r:embed="rId5"/>
          <a:stretch>
            <a:fillRect/>
          </a:stretch>
        </p:blipFill>
        <p:spPr>
          <a:xfrm>
            <a:off x="5641053" y="1220171"/>
            <a:ext cx="1367509" cy="245120"/>
          </a:xfrm>
          <a:prstGeom prst="rect">
            <a:avLst/>
          </a:prstGeom>
        </p:spPr>
      </p:pic>
      <p:pic>
        <p:nvPicPr>
          <p:cNvPr id="14" name="Obraz 13">
            <a:extLst>
              <a:ext uri="{FF2B5EF4-FFF2-40B4-BE49-F238E27FC236}">
                <a16:creationId xmlns:a16="http://schemas.microsoft.com/office/drawing/2014/main" id="{CEEAB2BF-C713-4947-8849-D610BA6F2C00}"/>
              </a:ext>
            </a:extLst>
          </p:cNvPr>
          <p:cNvPicPr>
            <a:picLocks noChangeAspect="1"/>
          </p:cNvPicPr>
          <p:nvPr/>
        </p:nvPicPr>
        <p:blipFill>
          <a:blip r:embed="rId6"/>
          <a:stretch>
            <a:fillRect/>
          </a:stretch>
        </p:blipFill>
        <p:spPr>
          <a:xfrm>
            <a:off x="518128" y="1946092"/>
            <a:ext cx="1106934" cy="625658"/>
          </a:xfrm>
          <a:prstGeom prst="rect">
            <a:avLst/>
          </a:prstGeom>
        </p:spPr>
      </p:pic>
      <p:pic>
        <p:nvPicPr>
          <p:cNvPr id="16" name="Obraz 15">
            <a:extLst>
              <a:ext uri="{FF2B5EF4-FFF2-40B4-BE49-F238E27FC236}">
                <a16:creationId xmlns:a16="http://schemas.microsoft.com/office/drawing/2014/main" id="{FD14C028-521F-414C-A46E-11A787CCB1E5}"/>
              </a:ext>
            </a:extLst>
          </p:cNvPr>
          <p:cNvPicPr>
            <a:picLocks noChangeAspect="1"/>
          </p:cNvPicPr>
          <p:nvPr/>
        </p:nvPicPr>
        <p:blipFill>
          <a:blip r:embed="rId7"/>
          <a:stretch>
            <a:fillRect/>
          </a:stretch>
        </p:blipFill>
        <p:spPr>
          <a:xfrm>
            <a:off x="1985509" y="1986891"/>
            <a:ext cx="2318845" cy="507705"/>
          </a:xfrm>
          <a:prstGeom prst="rect">
            <a:avLst/>
          </a:prstGeom>
        </p:spPr>
      </p:pic>
      <p:pic>
        <p:nvPicPr>
          <p:cNvPr id="18" name="Obraz 17">
            <a:extLst>
              <a:ext uri="{FF2B5EF4-FFF2-40B4-BE49-F238E27FC236}">
                <a16:creationId xmlns:a16="http://schemas.microsoft.com/office/drawing/2014/main" id="{5021E61C-9D44-480D-8EB2-96AAE1C20670}"/>
              </a:ext>
            </a:extLst>
          </p:cNvPr>
          <p:cNvPicPr>
            <a:picLocks noChangeAspect="1"/>
          </p:cNvPicPr>
          <p:nvPr/>
        </p:nvPicPr>
        <p:blipFill>
          <a:blip r:embed="rId8"/>
          <a:stretch>
            <a:fillRect/>
          </a:stretch>
        </p:blipFill>
        <p:spPr>
          <a:xfrm>
            <a:off x="518128" y="2624083"/>
            <a:ext cx="1309688" cy="871538"/>
          </a:xfrm>
          <a:prstGeom prst="rect">
            <a:avLst/>
          </a:prstGeom>
        </p:spPr>
      </p:pic>
      <p:pic>
        <p:nvPicPr>
          <p:cNvPr id="20" name="Obraz 19">
            <a:extLst>
              <a:ext uri="{FF2B5EF4-FFF2-40B4-BE49-F238E27FC236}">
                <a16:creationId xmlns:a16="http://schemas.microsoft.com/office/drawing/2014/main" id="{CBB65F6F-E9DD-4E37-81C3-B0E90CCD2AC6}"/>
              </a:ext>
            </a:extLst>
          </p:cNvPr>
          <p:cNvPicPr>
            <a:picLocks noChangeAspect="1"/>
          </p:cNvPicPr>
          <p:nvPr/>
        </p:nvPicPr>
        <p:blipFill>
          <a:blip r:embed="rId9"/>
          <a:stretch>
            <a:fillRect/>
          </a:stretch>
        </p:blipFill>
        <p:spPr>
          <a:xfrm>
            <a:off x="518128" y="3561937"/>
            <a:ext cx="1939290" cy="430953"/>
          </a:xfrm>
          <a:prstGeom prst="rect">
            <a:avLst/>
          </a:prstGeom>
        </p:spPr>
      </p:pic>
      <p:pic>
        <p:nvPicPr>
          <p:cNvPr id="22" name="Obraz 21">
            <a:extLst>
              <a:ext uri="{FF2B5EF4-FFF2-40B4-BE49-F238E27FC236}">
                <a16:creationId xmlns:a16="http://schemas.microsoft.com/office/drawing/2014/main" id="{EC981676-4A03-446B-8681-9D64158A15AD}"/>
              </a:ext>
            </a:extLst>
          </p:cNvPr>
          <p:cNvPicPr>
            <a:picLocks noChangeAspect="1"/>
          </p:cNvPicPr>
          <p:nvPr/>
        </p:nvPicPr>
        <p:blipFill>
          <a:blip r:embed="rId10"/>
          <a:stretch>
            <a:fillRect/>
          </a:stretch>
        </p:blipFill>
        <p:spPr>
          <a:xfrm>
            <a:off x="3116494" y="3536415"/>
            <a:ext cx="1805426" cy="522721"/>
          </a:xfrm>
          <a:prstGeom prst="rect">
            <a:avLst/>
          </a:prstGeom>
        </p:spPr>
      </p:pic>
      <p:pic>
        <p:nvPicPr>
          <p:cNvPr id="24" name="Obraz 23">
            <a:extLst>
              <a:ext uri="{FF2B5EF4-FFF2-40B4-BE49-F238E27FC236}">
                <a16:creationId xmlns:a16="http://schemas.microsoft.com/office/drawing/2014/main" id="{59E93FC5-7D91-421D-B1C0-0B1407AF9562}"/>
              </a:ext>
            </a:extLst>
          </p:cNvPr>
          <p:cNvPicPr>
            <a:picLocks noChangeAspect="1"/>
          </p:cNvPicPr>
          <p:nvPr/>
        </p:nvPicPr>
        <p:blipFill>
          <a:blip r:embed="rId11"/>
          <a:stretch>
            <a:fillRect/>
          </a:stretch>
        </p:blipFill>
        <p:spPr>
          <a:xfrm>
            <a:off x="535689" y="4247856"/>
            <a:ext cx="1850708" cy="374592"/>
          </a:xfrm>
          <a:prstGeom prst="rect">
            <a:avLst/>
          </a:prstGeom>
        </p:spPr>
      </p:pic>
      <p:cxnSp>
        <p:nvCxnSpPr>
          <p:cNvPr id="5" name="Łącznik prosty 4">
            <a:extLst>
              <a:ext uri="{FF2B5EF4-FFF2-40B4-BE49-F238E27FC236}">
                <a16:creationId xmlns:a16="http://schemas.microsoft.com/office/drawing/2014/main" id="{3C3768FF-A251-4D54-88D8-ECF18B554B5D}"/>
              </a:ext>
            </a:extLst>
          </p:cNvPr>
          <p:cNvCxnSpPr/>
          <p:nvPr/>
        </p:nvCxnSpPr>
        <p:spPr>
          <a:xfrm>
            <a:off x="424391" y="1831981"/>
            <a:ext cx="7189632" cy="99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Łącznik prosty 14">
            <a:extLst>
              <a:ext uri="{FF2B5EF4-FFF2-40B4-BE49-F238E27FC236}">
                <a16:creationId xmlns:a16="http://schemas.microsoft.com/office/drawing/2014/main" id="{A4C641DB-9C28-44FE-A61F-D90F8B5BAED0}"/>
              </a:ext>
            </a:extLst>
          </p:cNvPr>
          <p:cNvCxnSpPr/>
          <p:nvPr/>
        </p:nvCxnSpPr>
        <p:spPr>
          <a:xfrm>
            <a:off x="424391" y="2701872"/>
            <a:ext cx="7189632" cy="99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Łącznik prosty 16">
            <a:extLst>
              <a:ext uri="{FF2B5EF4-FFF2-40B4-BE49-F238E27FC236}">
                <a16:creationId xmlns:a16="http://schemas.microsoft.com/office/drawing/2014/main" id="{5EA56B26-2A33-49B3-B098-297390FACE40}"/>
              </a:ext>
            </a:extLst>
          </p:cNvPr>
          <p:cNvCxnSpPr/>
          <p:nvPr/>
        </p:nvCxnSpPr>
        <p:spPr>
          <a:xfrm>
            <a:off x="424391" y="3412577"/>
            <a:ext cx="7189632" cy="99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Łącznik prosty 18">
            <a:extLst>
              <a:ext uri="{FF2B5EF4-FFF2-40B4-BE49-F238E27FC236}">
                <a16:creationId xmlns:a16="http://schemas.microsoft.com/office/drawing/2014/main" id="{32193396-8D8B-4C77-A41F-E68AB24DB99C}"/>
              </a:ext>
            </a:extLst>
          </p:cNvPr>
          <p:cNvCxnSpPr/>
          <p:nvPr/>
        </p:nvCxnSpPr>
        <p:spPr>
          <a:xfrm>
            <a:off x="424391" y="4149292"/>
            <a:ext cx="7189632" cy="999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51645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advTm="59000">
        <p159:morph option="byObject"/>
      </p:transition>
    </mc:Choice>
    <mc:Fallback xmlns="">
      <p:transition spd="slow" advClick="0" advTm="59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 klasyczny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schemas.microsoft.com/office/2006/documentManagement/types"/>
    <ds:schemaRef ds:uri="http://schemas.microsoft.com/sharepoint/v3/field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1912</TotalTime>
  <Words>1142</Words>
  <Application>Microsoft Office PowerPoint</Application>
  <PresentationFormat>Pokaz na ekranie (16:9)</PresentationFormat>
  <Paragraphs>178</Paragraphs>
  <Slides>16</Slides>
  <Notes>1</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16</vt:i4>
      </vt:variant>
    </vt:vector>
  </HeadingPairs>
  <TitlesOfParts>
    <vt:vector size="19" baseType="lpstr">
      <vt:lpstr>Arial</vt:lpstr>
      <vt:lpstr>Calibri</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Katarzyna Matuszczak</cp:lastModifiedBy>
  <cp:revision>143</cp:revision>
  <cp:lastPrinted>2020-02-26T09:36:58Z</cp:lastPrinted>
  <dcterms:created xsi:type="dcterms:W3CDTF">2010-04-12T23:12:02Z</dcterms:created>
  <dcterms:modified xsi:type="dcterms:W3CDTF">2020-11-19T17:31:52Z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