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64"/>
  </p:notesMasterIdLst>
  <p:handoutMasterIdLst>
    <p:handoutMasterId r:id="rId65"/>
  </p:handoutMasterIdLst>
  <p:sldIdLst>
    <p:sldId id="256" r:id="rId5"/>
    <p:sldId id="336" r:id="rId6"/>
    <p:sldId id="364" r:id="rId7"/>
    <p:sldId id="283" r:id="rId8"/>
    <p:sldId id="275" r:id="rId9"/>
    <p:sldId id="284" r:id="rId10"/>
    <p:sldId id="285" r:id="rId11"/>
    <p:sldId id="335" r:id="rId12"/>
    <p:sldId id="341" r:id="rId13"/>
    <p:sldId id="337" r:id="rId14"/>
    <p:sldId id="367" r:id="rId15"/>
    <p:sldId id="348" r:id="rId16"/>
    <p:sldId id="349" r:id="rId17"/>
    <p:sldId id="343" r:id="rId18"/>
    <p:sldId id="344" r:id="rId19"/>
    <p:sldId id="345" r:id="rId20"/>
    <p:sldId id="346" r:id="rId21"/>
    <p:sldId id="380" r:id="rId22"/>
    <p:sldId id="381" r:id="rId23"/>
    <p:sldId id="382" r:id="rId24"/>
    <p:sldId id="383" r:id="rId25"/>
    <p:sldId id="384" r:id="rId26"/>
    <p:sldId id="385" r:id="rId27"/>
    <p:sldId id="386" r:id="rId28"/>
    <p:sldId id="387" r:id="rId29"/>
    <p:sldId id="388" r:id="rId30"/>
    <p:sldId id="389" r:id="rId31"/>
    <p:sldId id="352" r:id="rId32"/>
    <p:sldId id="353" r:id="rId33"/>
    <p:sldId id="354" r:id="rId34"/>
    <p:sldId id="355" r:id="rId35"/>
    <p:sldId id="356" r:id="rId36"/>
    <p:sldId id="359" r:id="rId37"/>
    <p:sldId id="390" r:id="rId38"/>
    <p:sldId id="286" r:id="rId39"/>
    <p:sldId id="304" r:id="rId40"/>
    <p:sldId id="325" r:id="rId41"/>
    <p:sldId id="324" r:id="rId42"/>
    <p:sldId id="323" r:id="rId43"/>
    <p:sldId id="326" r:id="rId44"/>
    <p:sldId id="291" r:id="rId45"/>
    <p:sldId id="327" r:id="rId46"/>
    <p:sldId id="303" r:id="rId47"/>
    <p:sldId id="306" r:id="rId48"/>
    <p:sldId id="310" r:id="rId49"/>
    <p:sldId id="312" r:id="rId50"/>
    <p:sldId id="307" r:id="rId51"/>
    <p:sldId id="313" r:id="rId52"/>
    <p:sldId id="328" r:id="rId53"/>
    <p:sldId id="329" r:id="rId54"/>
    <p:sldId id="368" r:id="rId55"/>
    <p:sldId id="357" r:id="rId56"/>
    <p:sldId id="358" r:id="rId57"/>
    <p:sldId id="362" r:id="rId58"/>
    <p:sldId id="309" r:id="rId59"/>
    <p:sldId id="320" r:id="rId60"/>
    <p:sldId id="360" r:id="rId61"/>
    <p:sldId id="322" r:id="rId62"/>
    <p:sldId id="369" r:id="rId63"/>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194"/>
    <a:srgbClr val="0E2E81"/>
    <a:srgbClr val="0B59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0445" autoAdjust="0"/>
  </p:normalViewPr>
  <p:slideViewPr>
    <p:cSldViewPr snapToGrid="0" snapToObjects="1">
      <p:cViewPr varScale="1">
        <p:scale>
          <a:sx n="136" d="100"/>
          <a:sy n="136" d="100"/>
        </p:scale>
        <p:origin x="96" y="11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86D6D7-3FE1-488F-AEDE-DF55E5348394}" type="datetimeFigureOut">
              <a:rPr lang="pl-PL" smtClean="0"/>
              <a:pPr/>
              <a:t>23.11.2020</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E49EDDC-2D7D-4016-8E82-4FF42DEF4EA0}" type="slidenum">
              <a:rPr lang="pl-PL" smtClean="0"/>
              <a:pPr/>
              <a:t>‹#›</a:t>
            </a:fld>
            <a:endParaRPr lang="pl-PL"/>
          </a:p>
        </p:txBody>
      </p:sp>
    </p:spTree>
    <p:extLst>
      <p:ext uri="{BB962C8B-B14F-4D97-AF65-F5344CB8AC3E}">
        <p14:creationId xmlns:p14="http://schemas.microsoft.com/office/powerpoint/2010/main" val="4175847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830DD6D-7721-4455-84B5-9967280FB106}" type="datetimeFigureOut">
              <a:rPr lang="pl-PL" smtClean="0"/>
              <a:pPr/>
              <a:t>23.11.2020</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45565ED-9E6E-4276-85E5-C64F71543B91}" type="slidenum">
              <a:rPr lang="pl-PL" smtClean="0"/>
              <a:pPr/>
              <a:t>‹#›</a:t>
            </a:fld>
            <a:endParaRPr lang="pl-PL"/>
          </a:p>
        </p:txBody>
      </p:sp>
    </p:spTree>
    <p:extLst>
      <p:ext uri="{BB962C8B-B14F-4D97-AF65-F5344CB8AC3E}">
        <p14:creationId xmlns:p14="http://schemas.microsoft.com/office/powerpoint/2010/main" val="111147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45565ED-9E6E-4276-85E5-C64F71543B91}" type="slidenum">
              <a:rPr lang="pl-PL" smtClean="0"/>
              <a:pPr/>
              <a:t>12</a:t>
            </a:fld>
            <a:endParaRPr lang="pl-PL"/>
          </a:p>
        </p:txBody>
      </p:sp>
    </p:spTree>
    <p:extLst>
      <p:ext uri="{BB962C8B-B14F-4D97-AF65-F5344CB8AC3E}">
        <p14:creationId xmlns:p14="http://schemas.microsoft.com/office/powerpoint/2010/main" val="160697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45565ED-9E6E-4276-85E5-C64F71543B91}" type="slidenum">
              <a:rPr lang="pl-PL" smtClean="0"/>
              <a:pPr/>
              <a:t>13</a:t>
            </a:fld>
            <a:endParaRPr lang="pl-PL"/>
          </a:p>
        </p:txBody>
      </p:sp>
    </p:spTree>
    <p:extLst>
      <p:ext uri="{BB962C8B-B14F-4D97-AF65-F5344CB8AC3E}">
        <p14:creationId xmlns:p14="http://schemas.microsoft.com/office/powerpoint/2010/main" val="307495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45565ED-9E6E-4276-85E5-C64F71543B91}" type="slidenum">
              <a:rPr lang="pl-PL" smtClean="0"/>
              <a:pPr/>
              <a:t>27</a:t>
            </a:fld>
            <a:endParaRPr lang="pl-PL"/>
          </a:p>
        </p:txBody>
      </p:sp>
    </p:spTree>
    <p:extLst>
      <p:ext uri="{BB962C8B-B14F-4D97-AF65-F5344CB8AC3E}">
        <p14:creationId xmlns:p14="http://schemas.microsoft.com/office/powerpoint/2010/main" val="189601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45565ED-9E6E-4276-85E5-C64F71543B91}" type="slidenum">
              <a:rPr lang="pl-PL" smtClean="0"/>
              <a:pPr/>
              <a:t>30</a:t>
            </a:fld>
            <a:endParaRPr lang="pl-PL"/>
          </a:p>
        </p:txBody>
      </p:sp>
    </p:spTree>
    <p:extLst>
      <p:ext uri="{BB962C8B-B14F-4D97-AF65-F5344CB8AC3E}">
        <p14:creationId xmlns:p14="http://schemas.microsoft.com/office/powerpoint/2010/main" val="263889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45565ED-9E6E-4276-85E5-C64F71543B91}" type="slidenum">
              <a:rPr lang="pl-PL" smtClean="0"/>
              <a:pPr/>
              <a:t>31</a:t>
            </a:fld>
            <a:endParaRPr lang="pl-PL"/>
          </a:p>
        </p:txBody>
      </p:sp>
    </p:spTree>
    <p:extLst>
      <p:ext uri="{BB962C8B-B14F-4D97-AF65-F5344CB8AC3E}">
        <p14:creationId xmlns:p14="http://schemas.microsoft.com/office/powerpoint/2010/main" val="235063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Tam gdzie </a:t>
            </a:r>
            <a:r>
              <a:rPr lang="pl-PL" dirty="0" err="1" smtClean="0"/>
              <a:t>Winterton</a:t>
            </a:r>
            <a:r>
              <a:rPr lang="pl-PL" baseline="0" dirty="0" smtClean="0"/>
              <a:t> i inni tacy,</a:t>
            </a:r>
            <a:r>
              <a:rPr lang="pl-PL" dirty="0" smtClean="0"/>
              <a:t> nie pisali o kompetencjach, te pojęcia nie wpływały</a:t>
            </a:r>
            <a:r>
              <a:rPr lang="pl-PL" baseline="0" dirty="0" smtClean="0"/>
              <a:t> na ludzkie myślenie, a w rezultacie łatwiej było zapomnieć o całościowym wymiarze kompetencji – mogło dochodzić do redukcji do </a:t>
            </a:r>
            <a:r>
              <a:rPr lang="pl-PL" baseline="0" dirty="0" err="1" smtClean="0"/>
              <a:t>specific</a:t>
            </a:r>
            <a:r>
              <a:rPr lang="pl-PL" baseline="0" dirty="0" smtClean="0"/>
              <a:t> </a:t>
            </a:r>
            <a:r>
              <a:rPr lang="pl-PL" baseline="0" dirty="0" err="1" smtClean="0"/>
              <a:t>skills</a:t>
            </a:r>
            <a:r>
              <a:rPr lang="pl-PL" baseline="0" dirty="0" smtClean="0"/>
              <a:t>. </a:t>
            </a:r>
            <a:endParaRPr lang="en-GB" dirty="0"/>
          </a:p>
        </p:txBody>
      </p:sp>
      <p:sp>
        <p:nvSpPr>
          <p:cNvPr id="4" name="Symbol zastępczy numeru slajdu 3"/>
          <p:cNvSpPr>
            <a:spLocks noGrp="1"/>
          </p:cNvSpPr>
          <p:nvPr>
            <p:ph type="sldNum" sz="quarter" idx="10"/>
          </p:nvPr>
        </p:nvSpPr>
        <p:spPr/>
        <p:txBody>
          <a:bodyPr/>
          <a:lstStyle/>
          <a:p>
            <a:fld id="{F45565ED-9E6E-4276-85E5-C64F71543B91}" type="slidenum">
              <a:rPr lang="pl-PL" smtClean="0"/>
              <a:pPr/>
              <a:t>38</a:t>
            </a:fld>
            <a:endParaRPr lang="pl-PL"/>
          </a:p>
        </p:txBody>
      </p:sp>
    </p:spTree>
    <p:extLst>
      <p:ext uri="{BB962C8B-B14F-4D97-AF65-F5344CB8AC3E}">
        <p14:creationId xmlns:p14="http://schemas.microsoft.com/office/powerpoint/2010/main" val="34183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F45565ED-9E6E-4276-85E5-C64F71543B91}" type="slidenum">
              <a:rPr lang="pl-PL" smtClean="0"/>
              <a:pPr/>
              <a:t>43</a:t>
            </a:fld>
            <a:endParaRPr lang="pl-PL"/>
          </a:p>
        </p:txBody>
      </p:sp>
    </p:spTree>
    <p:extLst>
      <p:ext uri="{BB962C8B-B14F-4D97-AF65-F5344CB8AC3E}">
        <p14:creationId xmlns:p14="http://schemas.microsoft.com/office/powerpoint/2010/main" val="3709495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Obraz 1" descr="TRACK-VET_komplet-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22095"/>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rostokąt 1"/>
          <p:cNvSpPr/>
          <p:nvPr userDrawn="1"/>
        </p:nvSpPr>
        <p:spPr>
          <a:xfrm>
            <a:off x="182743" y="0"/>
            <a:ext cx="3983796" cy="940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pic>
        <p:nvPicPr>
          <p:cNvPr id="3" name="Obraz 2" descr="TRACK-VE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388" y="169849"/>
            <a:ext cx="1635549" cy="771147"/>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pPr/>
              <a:t>11/23/2020</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pPr/>
              <a:t>11/23/2020</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Obraz 8" descr="logo EU.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1816" y="4752313"/>
            <a:ext cx="487650" cy="325614"/>
          </a:xfrm>
          <a:prstGeom prst="rect">
            <a:avLst/>
          </a:prstGeom>
        </p:spPr>
      </p:pic>
      <p:cxnSp>
        <p:nvCxnSpPr>
          <p:cNvPr id="12" name="Łącznik prosty 11"/>
          <p:cNvCxnSpPr/>
          <p:nvPr userDrawn="1"/>
        </p:nvCxnSpPr>
        <p:spPr>
          <a:xfrm>
            <a:off x="70069" y="4691000"/>
            <a:ext cx="8968828"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4" name="PoleTekstowe 3"/>
          <p:cNvSpPr txBox="1"/>
          <p:nvPr userDrawn="1"/>
        </p:nvSpPr>
        <p:spPr>
          <a:xfrm>
            <a:off x="839466" y="4814045"/>
            <a:ext cx="3995401" cy="215444"/>
          </a:xfrm>
          <a:prstGeom prst="rect">
            <a:avLst/>
          </a:prstGeom>
          <a:noFill/>
        </p:spPr>
        <p:txBody>
          <a:bodyPr wrap="square" rtlCol="0">
            <a:spAutoFit/>
          </a:bodyPr>
          <a:lstStyle/>
          <a:p>
            <a:r>
              <a:rPr lang="pl-PL" sz="800" dirty="0" smtClean="0">
                <a:solidFill>
                  <a:schemeClr val="tx1">
                    <a:lumMod val="65000"/>
                    <a:lumOff val="35000"/>
                  </a:schemeClr>
                </a:solidFill>
              </a:rPr>
              <a:t>Co-</a:t>
            </a:r>
            <a:r>
              <a:rPr lang="pl-PL" sz="800" dirty="0" err="1" smtClean="0">
                <a:solidFill>
                  <a:schemeClr val="tx1">
                    <a:lumMod val="65000"/>
                    <a:lumOff val="35000"/>
                  </a:schemeClr>
                </a:solidFill>
              </a:rPr>
              <a:t>funded</a:t>
            </a:r>
            <a:r>
              <a:rPr lang="pl-PL" sz="800" dirty="0" smtClean="0">
                <a:solidFill>
                  <a:schemeClr val="tx1">
                    <a:lumMod val="65000"/>
                    <a:lumOff val="35000"/>
                  </a:schemeClr>
                </a:solidFill>
              </a:rPr>
              <a:t> by the Erasmus+ </a:t>
            </a:r>
            <a:r>
              <a:rPr lang="pl-PL" sz="800" dirty="0" err="1" smtClean="0">
                <a:solidFill>
                  <a:schemeClr val="tx1">
                    <a:lumMod val="65000"/>
                    <a:lumOff val="35000"/>
                  </a:schemeClr>
                </a:solidFill>
              </a:rPr>
              <a:t>Programme</a:t>
            </a:r>
            <a:r>
              <a:rPr lang="pl-PL" sz="800" dirty="0" smtClean="0">
                <a:solidFill>
                  <a:schemeClr val="tx1">
                    <a:lumMod val="65000"/>
                    <a:lumOff val="35000"/>
                  </a:schemeClr>
                </a:solidFill>
              </a:rPr>
              <a:t> of the </a:t>
            </a:r>
            <a:r>
              <a:rPr lang="pl-PL" sz="800" dirty="0" err="1" smtClean="0">
                <a:solidFill>
                  <a:schemeClr val="tx1">
                    <a:lumMod val="65000"/>
                    <a:lumOff val="35000"/>
                  </a:schemeClr>
                </a:solidFill>
              </a:rPr>
              <a:t>European</a:t>
            </a:r>
            <a:r>
              <a:rPr lang="pl-PL" sz="800" dirty="0" smtClean="0">
                <a:solidFill>
                  <a:schemeClr val="tx1">
                    <a:lumMod val="65000"/>
                    <a:lumOff val="35000"/>
                  </a:schemeClr>
                </a:solidFill>
              </a:rPr>
              <a:t> Union</a:t>
            </a:r>
            <a:endParaRPr lang="pl-PL" sz="800" dirty="0">
              <a:solidFill>
                <a:schemeClr val="tx1">
                  <a:lumMod val="65000"/>
                  <a:lumOff val="35000"/>
                </a:schemeClr>
              </a:solidFill>
            </a:endParaRPr>
          </a:p>
        </p:txBody>
      </p:sp>
      <p:pic>
        <p:nvPicPr>
          <p:cNvPr id="2" name="Obraz 1" descr="TRACK-VET_komple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3252" y="175393"/>
            <a:ext cx="3384140" cy="489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schooleducationgateway.eu/en/pub/index.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arpdcresources.ca/consortia/learning-through-competencies/" TargetMode="External"/><Relationship Id="rId4" Type="http://schemas.openxmlformats.org/officeDocument/2006/relationships/hyperlink" Target="https://www.schooleducationgateway.eu/en/pub/latest/news/key-competence-development.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Tekstowe 5"/>
          <p:cNvSpPr txBox="1"/>
          <p:nvPr/>
        </p:nvSpPr>
        <p:spPr>
          <a:xfrm>
            <a:off x="493486" y="2217835"/>
            <a:ext cx="8183240" cy="1631216"/>
          </a:xfrm>
          <a:prstGeom prst="rect">
            <a:avLst/>
          </a:prstGeom>
          <a:noFill/>
        </p:spPr>
        <p:txBody>
          <a:bodyPr wrap="square" rtlCol="0">
            <a:spAutoFit/>
          </a:bodyPr>
          <a:lstStyle/>
          <a:p>
            <a:r>
              <a:rPr lang="en-US" sz="2000" dirty="0"/>
              <a:t>Assessment of </a:t>
            </a:r>
            <a:r>
              <a:rPr lang="pl-PL" sz="2000" dirty="0" err="1" smtClean="0"/>
              <a:t>transversal</a:t>
            </a:r>
            <a:r>
              <a:rPr lang="pl-PL" sz="2000" dirty="0" smtClean="0"/>
              <a:t> and </a:t>
            </a:r>
            <a:r>
              <a:rPr lang="en-US" sz="2000" dirty="0" smtClean="0"/>
              <a:t>social </a:t>
            </a:r>
            <a:r>
              <a:rPr lang="en-US" sz="2000" dirty="0"/>
              <a:t>competences </a:t>
            </a:r>
            <a:r>
              <a:rPr lang="en-US" sz="2000" dirty="0" smtClean="0"/>
              <a:t>within</a:t>
            </a:r>
            <a:r>
              <a:rPr lang="pl-PL" sz="2000" dirty="0" smtClean="0"/>
              <a:t> </a:t>
            </a:r>
            <a:r>
              <a:rPr lang="en-US" sz="2000" dirty="0" smtClean="0"/>
              <a:t>formal </a:t>
            </a:r>
            <a:r>
              <a:rPr lang="en-US" sz="2000" dirty="0"/>
              <a:t>vocational education and training </a:t>
            </a:r>
            <a:r>
              <a:rPr lang="en-US" sz="2000" dirty="0" smtClean="0"/>
              <a:t>–</a:t>
            </a:r>
            <a:r>
              <a:rPr lang="pl-PL" sz="2000" dirty="0" smtClean="0"/>
              <a:t> </a:t>
            </a:r>
            <a:r>
              <a:rPr lang="en-US" sz="2000" dirty="0" smtClean="0"/>
              <a:t>experiences </a:t>
            </a:r>
            <a:r>
              <a:rPr lang="en-US" sz="2000" dirty="0"/>
              <a:t>of six European </a:t>
            </a:r>
            <a:r>
              <a:rPr lang="en-US" sz="2000" dirty="0" smtClean="0"/>
              <a:t>countries</a:t>
            </a:r>
            <a:r>
              <a:rPr lang="pl-PL" sz="2000" dirty="0" smtClean="0"/>
              <a:t/>
            </a:r>
            <a:br>
              <a:rPr lang="pl-PL" sz="2000" dirty="0" smtClean="0"/>
            </a:br>
            <a:r>
              <a:rPr lang="pl-PL" sz="2000" dirty="0" smtClean="0"/>
              <a:t/>
            </a:r>
            <a:br>
              <a:rPr lang="pl-PL" sz="2000" dirty="0" smtClean="0"/>
            </a:br>
            <a:endParaRPr lang="pl-PL" sz="2000" b="1" dirty="0">
              <a:solidFill>
                <a:srgbClr val="0E2E81"/>
              </a:solidFill>
            </a:endParaRPr>
          </a:p>
        </p:txBody>
      </p:sp>
      <p:sp>
        <p:nvSpPr>
          <p:cNvPr id="3" name="PoleTekstowe 5"/>
          <p:cNvSpPr txBox="1"/>
          <p:nvPr/>
        </p:nvSpPr>
        <p:spPr>
          <a:xfrm>
            <a:off x="5600700" y="4200192"/>
            <a:ext cx="5963159" cy="461665"/>
          </a:xfrm>
          <a:prstGeom prst="rect">
            <a:avLst/>
          </a:prstGeom>
          <a:noFill/>
        </p:spPr>
        <p:txBody>
          <a:bodyPr wrap="square" rtlCol="0">
            <a:spAutoFit/>
          </a:bodyPr>
          <a:lstStyle/>
          <a:p>
            <a:r>
              <a:rPr lang="pl-PL" sz="1200" dirty="0" smtClean="0">
                <a:solidFill>
                  <a:srgbClr val="0E2E81"/>
                </a:solidFill>
              </a:rPr>
              <a:t>Horacy Dębowski, Wojciech Stęchły, </a:t>
            </a:r>
            <a:br>
              <a:rPr lang="pl-PL" sz="1200" dirty="0" smtClean="0">
                <a:solidFill>
                  <a:srgbClr val="0E2E81"/>
                </a:solidFill>
              </a:rPr>
            </a:br>
            <a:r>
              <a:rPr lang="pl-PL" sz="1200" dirty="0" smtClean="0">
                <a:solidFill>
                  <a:srgbClr val="0E2E81"/>
                </a:solidFill>
              </a:rPr>
              <a:t>Alena Tomengova, Jakub </a:t>
            </a:r>
            <a:r>
              <a:rPr lang="pl-PL" sz="1200" dirty="0" err="1" smtClean="0">
                <a:solidFill>
                  <a:srgbClr val="0E2E81"/>
                </a:solidFill>
              </a:rPr>
              <a:t>Valovic</a:t>
            </a:r>
            <a:r>
              <a:rPr lang="pl-PL" sz="1200" dirty="0" smtClean="0">
                <a:solidFill>
                  <a:srgbClr val="0E2E81"/>
                </a:solidFill>
              </a:rPr>
              <a:t>, Kaja </a:t>
            </a:r>
            <a:r>
              <a:rPr lang="pl-PL" sz="1200" dirty="0" err="1" smtClean="0">
                <a:solidFill>
                  <a:srgbClr val="0E2E81"/>
                </a:solidFill>
              </a:rPr>
              <a:t>Reegard</a:t>
            </a:r>
            <a:endParaRPr lang="pl-PL" sz="1200" dirty="0" smtClean="0">
              <a:solidFill>
                <a:srgbClr val="0E2E81"/>
              </a:solidFill>
            </a:endParaRPr>
          </a:p>
        </p:txBody>
      </p:sp>
    </p:spTree>
    <p:extLst>
      <p:ext uri="{BB962C8B-B14F-4D97-AF65-F5344CB8AC3E}">
        <p14:creationId xmlns:p14="http://schemas.microsoft.com/office/powerpoint/2010/main" val="1113407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9" y="898912"/>
            <a:ext cx="8066664" cy="3416320"/>
          </a:xfrm>
          <a:prstGeom prst="rect">
            <a:avLst/>
          </a:prstGeom>
          <a:noFill/>
        </p:spPr>
        <p:txBody>
          <a:bodyPr wrap="square" rtlCol="0">
            <a:spAutoFit/>
          </a:bodyPr>
          <a:lstStyle/>
          <a:p>
            <a:r>
              <a:rPr lang="pl-PL" b="1" dirty="0" err="1" smtClean="0">
                <a:solidFill>
                  <a:srgbClr val="0E2E81"/>
                </a:solidFill>
              </a:rPr>
              <a:t>Research</a:t>
            </a:r>
            <a:r>
              <a:rPr lang="pl-PL" b="1" dirty="0" smtClean="0">
                <a:solidFill>
                  <a:srgbClr val="0E2E81"/>
                </a:solidFill>
              </a:rPr>
              <a:t> </a:t>
            </a:r>
            <a:r>
              <a:rPr lang="pl-PL" b="1" dirty="0" err="1" smtClean="0">
                <a:solidFill>
                  <a:srgbClr val="0E2E81"/>
                </a:solidFill>
              </a:rPr>
              <a:t>questions</a:t>
            </a:r>
            <a:r>
              <a:rPr lang="pl-PL" b="1" dirty="0" smtClean="0">
                <a:solidFill>
                  <a:srgbClr val="0E2E81"/>
                </a:solidFill>
              </a:rPr>
              <a:t>:</a:t>
            </a:r>
          </a:p>
          <a:p>
            <a:endParaRPr lang="pl-PL" dirty="0"/>
          </a:p>
          <a:p>
            <a:pPr marL="285750" lvl="0" indent="-285750">
              <a:buFontTx/>
              <a:buChar char="-"/>
            </a:pPr>
            <a:r>
              <a:rPr lang="en-GB" sz="2000" dirty="0" smtClean="0"/>
              <a:t>Where </a:t>
            </a:r>
            <a:r>
              <a:rPr lang="en-GB" sz="2000" dirty="0"/>
              <a:t>are TKCs to be found in educational documentation? </a:t>
            </a:r>
            <a:endParaRPr lang="pl-PL" sz="2000" dirty="0" smtClean="0"/>
          </a:p>
          <a:p>
            <a:pPr marL="285750" lvl="0" indent="-285750">
              <a:buFontTx/>
              <a:buChar char="-"/>
            </a:pPr>
            <a:endParaRPr lang="pl-PL" sz="2000" dirty="0"/>
          </a:p>
          <a:p>
            <a:pPr marL="285750" lvl="0" indent="-285750">
              <a:buFontTx/>
              <a:buChar char="-"/>
            </a:pPr>
            <a:r>
              <a:rPr lang="en-GB" sz="2000" dirty="0" smtClean="0"/>
              <a:t>What </a:t>
            </a:r>
            <a:r>
              <a:rPr lang="en-GB" sz="2000" dirty="0"/>
              <a:t>is the scope of their representation? </a:t>
            </a:r>
            <a:endParaRPr lang="pl-PL" sz="2000" dirty="0" smtClean="0"/>
          </a:p>
          <a:p>
            <a:pPr marL="285750" lvl="0" indent="-285750">
              <a:buFontTx/>
              <a:buChar char="-"/>
            </a:pPr>
            <a:endParaRPr lang="pl-PL" sz="2000" dirty="0"/>
          </a:p>
          <a:p>
            <a:pPr marL="285750" lvl="0" indent="-285750">
              <a:buFontTx/>
              <a:buChar char="-"/>
            </a:pPr>
            <a:r>
              <a:rPr lang="en-GB" sz="2000" dirty="0" smtClean="0"/>
              <a:t>How </a:t>
            </a:r>
            <a:r>
              <a:rPr lang="en-GB" sz="2000" dirty="0"/>
              <a:t>are they being described/formulated? </a:t>
            </a:r>
            <a:r>
              <a:rPr lang="en-GB" sz="2000" dirty="0" smtClean="0"/>
              <a:t>Who </a:t>
            </a:r>
            <a:r>
              <a:rPr lang="en-GB" sz="2000" dirty="0"/>
              <a:t>is responsible for the description of TKCs in documentation? </a:t>
            </a:r>
            <a:endParaRPr lang="pl-PL" sz="2000" dirty="0" smtClean="0"/>
          </a:p>
          <a:p>
            <a:pPr marL="285750" lvl="0" indent="-285750">
              <a:buFontTx/>
              <a:buChar char="-"/>
            </a:pPr>
            <a:endParaRPr lang="pl-PL" sz="2000" dirty="0"/>
          </a:p>
          <a:p>
            <a:pPr marL="285750" lvl="0" indent="-285750">
              <a:buFontTx/>
              <a:buChar char="-"/>
            </a:pPr>
            <a:r>
              <a:rPr lang="en-GB" sz="2000" dirty="0" smtClean="0"/>
              <a:t>Are </a:t>
            </a:r>
            <a:r>
              <a:rPr lang="en-GB" sz="2000" dirty="0"/>
              <a:t>NQF level descriptors taken into account when designing the descriptions/requirements</a:t>
            </a:r>
            <a:r>
              <a:rPr lang="en-GB" sz="2000" dirty="0" smtClean="0"/>
              <a:t>?</a:t>
            </a:r>
            <a:endParaRPr lang="pl-PL" sz="2000" dirty="0" smtClean="0"/>
          </a:p>
        </p:txBody>
      </p:sp>
    </p:spTree>
    <p:extLst>
      <p:ext uri="{BB962C8B-B14F-4D97-AF65-F5344CB8AC3E}">
        <p14:creationId xmlns:p14="http://schemas.microsoft.com/office/powerpoint/2010/main" val="1423648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9" y="898912"/>
            <a:ext cx="8066664" cy="3724096"/>
          </a:xfrm>
          <a:prstGeom prst="rect">
            <a:avLst/>
          </a:prstGeom>
          <a:noFill/>
        </p:spPr>
        <p:txBody>
          <a:bodyPr wrap="square" rtlCol="0">
            <a:spAutoFit/>
          </a:bodyPr>
          <a:lstStyle/>
          <a:p>
            <a:r>
              <a:rPr lang="pl-PL" b="1" dirty="0" err="1" smtClean="0">
                <a:solidFill>
                  <a:srgbClr val="0E2E81"/>
                </a:solidFill>
              </a:rPr>
              <a:t>Findings</a:t>
            </a:r>
            <a:r>
              <a:rPr lang="pl-PL" b="1" dirty="0" smtClean="0">
                <a:solidFill>
                  <a:srgbClr val="0E2E81"/>
                </a:solidFill>
              </a:rPr>
              <a:t>:</a:t>
            </a:r>
          </a:p>
          <a:p>
            <a:endParaRPr lang="pl-PL" dirty="0"/>
          </a:p>
          <a:p>
            <a:pPr marL="285750" lvl="0" indent="-285750">
              <a:buFontTx/>
              <a:buChar char="-"/>
            </a:pPr>
            <a:r>
              <a:rPr lang="pl-PL" sz="2000" dirty="0" smtClean="0"/>
              <a:t>We </a:t>
            </a:r>
            <a:r>
              <a:rPr lang="pl-PL" sz="2000" dirty="0" err="1" smtClean="0"/>
              <a:t>identified</a:t>
            </a:r>
            <a:r>
              <a:rPr lang="pl-PL" sz="2000" dirty="0" smtClean="0"/>
              <a:t> </a:t>
            </a:r>
            <a:r>
              <a:rPr lang="pl-PL" sz="2000" dirty="0" err="1" smtClean="0"/>
              <a:t>different</a:t>
            </a:r>
            <a:r>
              <a:rPr lang="pl-PL" sz="2000" dirty="0" smtClean="0"/>
              <a:t> </a:t>
            </a:r>
            <a:r>
              <a:rPr lang="pl-PL" sz="2000" dirty="0" err="1" smtClean="0"/>
              <a:t>models</a:t>
            </a:r>
            <a:r>
              <a:rPr lang="pl-PL" sz="2000" dirty="0" smtClean="0"/>
              <a:t> of </a:t>
            </a:r>
            <a:r>
              <a:rPr lang="pl-PL" sz="2000" dirty="0" err="1" smtClean="0"/>
              <a:t>embedding</a:t>
            </a:r>
            <a:r>
              <a:rPr lang="pl-PL" sz="2000" dirty="0" smtClean="0"/>
              <a:t> </a:t>
            </a:r>
            <a:r>
              <a:rPr lang="pl-PL" sz="2000" dirty="0" err="1" smtClean="0"/>
              <a:t>TKCs</a:t>
            </a:r>
            <a:r>
              <a:rPr lang="pl-PL" sz="2000" dirty="0" smtClean="0"/>
              <a:t> in VET</a:t>
            </a:r>
          </a:p>
          <a:p>
            <a:pPr marL="285750" lvl="0" indent="-285750">
              <a:buFontTx/>
              <a:buChar char="-"/>
            </a:pPr>
            <a:endParaRPr lang="pl-PL" sz="2000" dirty="0"/>
          </a:p>
          <a:p>
            <a:pPr marL="285750" lvl="0" indent="-285750">
              <a:buFontTx/>
              <a:buChar char="-"/>
            </a:pPr>
            <a:r>
              <a:rPr lang="pl-PL" sz="2000" dirty="0" err="1" smtClean="0"/>
              <a:t>Uneven</a:t>
            </a:r>
            <a:r>
              <a:rPr lang="pl-PL" sz="2000" dirty="0" smtClean="0"/>
              <a:t> </a:t>
            </a:r>
            <a:r>
              <a:rPr lang="pl-PL" sz="2000" dirty="0" err="1" smtClean="0"/>
              <a:t>distribution</a:t>
            </a:r>
            <a:r>
              <a:rPr lang="pl-PL" sz="2000" dirty="0" smtClean="0"/>
              <a:t>: </a:t>
            </a:r>
            <a:r>
              <a:rPr lang="pl-PL" sz="2000" dirty="0" err="1" smtClean="0"/>
              <a:t>some</a:t>
            </a:r>
            <a:r>
              <a:rPr lang="pl-PL" sz="2000" dirty="0" smtClean="0"/>
              <a:t> </a:t>
            </a:r>
            <a:r>
              <a:rPr lang="pl-PL" sz="2000" dirty="0" err="1" smtClean="0"/>
              <a:t>TKCs</a:t>
            </a:r>
            <a:r>
              <a:rPr lang="pl-PL" sz="2000" dirty="0" smtClean="0"/>
              <a:t> </a:t>
            </a:r>
            <a:r>
              <a:rPr lang="pl-PL" sz="2000" dirty="0" err="1" smtClean="0"/>
              <a:t>are</a:t>
            </a:r>
            <a:r>
              <a:rPr lang="pl-PL" sz="2000" dirty="0" smtClean="0"/>
              <a:t> much less </a:t>
            </a:r>
            <a:r>
              <a:rPr lang="pl-PL" sz="2000" dirty="0" err="1" smtClean="0"/>
              <a:t>frequently</a:t>
            </a:r>
            <a:r>
              <a:rPr lang="pl-PL" sz="2000" dirty="0" smtClean="0"/>
              <a:t> </a:t>
            </a:r>
            <a:r>
              <a:rPr lang="pl-PL" sz="2000" dirty="0" err="1" smtClean="0"/>
              <a:t>mentioned</a:t>
            </a:r>
            <a:r>
              <a:rPr lang="pl-PL" sz="2000" dirty="0" smtClean="0"/>
              <a:t> in </a:t>
            </a:r>
            <a:r>
              <a:rPr lang="pl-PL" sz="2000" dirty="0" err="1" smtClean="0"/>
              <a:t>documents</a:t>
            </a:r>
            <a:endParaRPr lang="pl-PL" sz="2000" dirty="0" smtClean="0"/>
          </a:p>
          <a:p>
            <a:pPr marL="285750" lvl="0" indent="-285750">
              <a:buFontTx/>
              <a:buChar char="-"/>
            </a:pPr>
            <a:endParaRPr lang="pl-PL" sz="2000" dirty="0"/>
          </a:p>
          <a:p>
            <a:pPr marL="285750" lvl="0" indent="-285750">
              <a:buFontTx/>
              <a:buChar char="-"/>
            </a:pPr>
            <a:r>
              <a:rPr lang="pl-PL" sz="2000" dirty="0" err="1" smtClean="0"/>
              <a:t>Descriptions</a:t>
            </a:r>
            <a:r>
              <a:rPr lang="pl-PL" sz="2000" dirty="0" smtClean="0"/>
              <a:t> </a:t>
            </a:r>
            <a:r>
              <a:rPr lang="pl-PL" sz="2000" dirty="0" err="1" smtClean="0"/>
              <a:t>are</a:t>
            </a:r>
            <a:r>
              <a:rPr lang="pl-PL" sz="2000" dirty="0" smtClean="0"/>
              <a:t> </a:t>
            </a:r>
            <a:r>
              <a:rPr lang="pl-PL" sz="2000" dirty="0" err="1" smtClean="0"/>
              <a:t>often</a:t>
            </a:r>
            <a:r>
              <a:rPr lang="pl-PL" sz="2000" dirty="0" smtClean="0"/>
              <a:t> </a:t>
            </a:r>
            <a:r>
              <a:rPr lang="pl-PL" sz="2000" dirty="0" err="1" smtClean="0"/>
              <a:t>vague</a:t>
            </a:r>
            <a:r>
              <a:rPr lang="pl-PL" sz="2000" dirty="0" smtClean="0"/>
              <a:t> and </a:t>
            </a:r>
            <a:r>
              <a:rPr lang="pl-PL" sz="2000" dirty="0" err="1" smtClean="0"/>
              <a:t>reduce</a:t>
            </a:r>
            <a:r>
              <a:rPr lang="pl-PL" sz="2000" dirty="0" smtClean="0"/>
              <a:t> </a:t>
            </a:r>
            <a:r>
              <a:rPr lang="pl-PL" sz="2000" dirty="0" err="1" smtClean="0"/>
              <a:t>TKCs</a:t>
            </a:r>
            <a:r>
              <a:rPr lang="pl-PL" sz="2000" dirty="0" smtClean="0"/>
              <a:t> to the </a:t>
            </a:r>
            <a:r>
              <a:rPr lang="pl-PL" sz="2000" dirty="0" err="1" smtClean="0"/>
              <a:t>knowledge</a:t>
            </a:r>
            <a:r>
              <a:rPr lang="pl-PL" sz="2000" dirty="0" smtClean="0"/>
              <a:t> </a:t>
            </a:r>
            <a:r>
              <a:rPr lang="pl-PL" sz="2000" dirty="0" err="1" smtClean="0"/>
              <a:t>domain</a:t>
            </a:r>
            <a:endParaRPr lang="pl-PL" sz="2000" dirty="0" smtClean="0"/>
          </a:p>
          <a:p>
            <a:pPr marL="285750" lvl="0" indent="-285750">
              <a:buFontTx/>
              <a:buChar char="-"/>
            </a:pPr>
            <a:endParaRPr lang="pl-PL" sz="2000" dirty="0"/>
          </a:p>
          <a:p>
            <a:pPr marL="285750" lvl="0" indent="-285750">
              <a:buFontTx/>
              <a:buChar char="-"/>
            </a:pPr>
            <a:r>
              <a:rPr lang="pl-PL" sz="2000" dirty="0" smtClean="0"/>
              <a:t>Mixed </a:t>
            </a:r>
            <a:r>
              <a:rPr lang="pl-PL" sz="2000" dirty="0" err="1" smtClean="0"/>
              <a:t>evidence</a:t>
            </a:r>
            <a:r>
              <a:rPr lang="pl-PL" sz="2000" dirty="0" smtClean="0"/>
              <a:t> of influence of </a:t>
            </a:r>
            <a:r>
              <a:rPr lang="pl-PL" sz="2000" dirty="0" err="1" smtClean="0"/>
              <a:t>qualifications</a:t>
            </a:r>
            <a:r>
              <a:rPr lang="pl-PL" sz="2000" dirty="0" smtClean="0"/>
              <a:t> </a:t>
            </a:r>
            <a:r>
              <a:rPr lang="pl-PL" sz="2000" dirty="0" err="1" smtClean="0"/>
              <a:t>frameworks</a:t>
            </a:r>
            <a:r>
              <a:rPr lang="pl-PL" sz="2000" dirty="0" smtClean="0"/>
              <a:t> on </a:t>
            </a:r>
            <a:r>
              <a:rPr lang="pl-PL" sz="2000" dirty="0" err="1" smtClean="0"/>
              <a:t>supporting</a:t>
            </a:r>
            <a:r>
              <a:rPr lang="pl-PL" sz="2000" dirty="0" smtClean="0"/>
              <a:t> </a:t>
            </a:r>
            <a:r>
              <a:rPr lang="pl-PL" sz="2000" dirty="0" err="1" smtClean="0"/>
              <a:t>TKCs</a:t>
            </a:r>
            <a:r>
              <a:rPr lang="pl-PL" sz="2000" dirty="0" smtClean="0"/>
              <a:t> development</a:t>
            </a:r>
          </a:p>
        </p:txBody>
      </p:sp>
    </p:spTree>
    <p:extLst>
      <p:ext uri="{BB962C8B-B14F-4D97-AF65-F5344CB8AC3E}">
        <p14:creationId xmlns:p14="http://schemas.microsoft.com/office/powerpoint/2010/main" val="1477762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1916" y="750745"/>
            <a:ext cx="6131086" cy="615553"/>
          </a:xfrm>
          <a:prstGeom prst="rect">
            <a:avLst/>
          </a:prstGeom>
          <a:noFill/>
        </p:spPr>
        <p:txBody>
          <a:bodyPr wrap="square" rtlCol="0">
            <a:spAutoFit/>
          </a:bodyPr>
          <a:lstStyle/>
          <a:p>
            <a:r>
              <a:rPr lang="pl-PL" sz="1600" dirty="0" err="1" smtClean="0">
                <a:solidFill>
                  <a:srgbClr val="0E2E81"/>
                </a:solidFill>
              </a:rPr>
              <a:t>Outcomes</a:t>
            </a:r>
            <a:r>
              <a:rPr lang="pl-PL" sz="1600" dirty="0" smtClean="0">
                <a:solidFill>
                  <a:srgbClr val="0E2E81"/>
                </a:solidFill>
              </a:rPr>
              <a:t> of the </a:t>
            </a:r>
            <a:r>
              <a:rPr lang="pl-PL" sz="1600" dirty="0" err="1" smtClean="0">
                <a:solidFill>
                  <a:srgbClr val="0E2E81"/>
                </a:solidFill>
              </a:rPr>
              <a:t>quantitative</a:t>
            </a:r>
            <a:r>
              <a:rPr lang="pl-PL" sz="1600" dirty="0" smtClean="0">
                <a:solidFill>
                  <a:srgbClr val="0E2E81"/>
                </a:solidFill>
              </a:rPr>
              <a:t> </a:t>
            </a:r>
            <a:r>
              <a:rPr lang="pl-PL" sz="1600" dirty="0" err="1" smtClean="0">
                <a:solidFill>
                  <a:srgbClr val="0E2E81"/>
                </a:solidFill>
              </a:rPr>
              <a:t>analysis</a:t>
            </a:r>
            <a:r>
              <a:rPr lang="pl-PL" sz="1600" dirty="0" smtClean="0">
                <a:solidFill>
                  <a:srgbClr val="0E2E81"/>
                </a:solidFill>
              </a:rPr>
              <a:t> (1):</a:t>
            </a:r>
          </a:p>
          <a:p>
            <a:endParaRPr lang="pl-PL" dirty="0"/>
          </a:p>
        </p:txBody>
      </p:sp>
      <p:pic>
        <p:nvPicPr>
          <p:cNvPr id="3" name="Obraz 2"/>
          <p:cNvPicPr>
            <a:picLocks noChangeAspect="1"/>
          </p:cNvPicPr>
          <p:nvPr/>
        </p:nvPicPr>
        <p:blipFill>
          <a:blip r:embed="rId3"/>
          <a:stretch>
            <a:fillRect/>
          </a:stretch>
        </p:blipFill>
        <p:spPr>
          <a:xfrm>
            <a:off x="61916" y="1108022"/>
            <a:ext cx="5748687" cy="3552877"/>
          </a:xfrm>
          <a:prstGeom prst="rect">
            <a:avLst/>
          </a:prstGeom>
        </p:spPr>
      </p:pic>
    </p:spTree>
    <p:extLst>
      <p:ext uri="{BB962C8B-B14F-4D97-AF65-F5344CB8AC3E}">
        <p14:creationId xmlns:p14="http://schemas.microsoft.com/office/powerpoint/2010/main" val="1981324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1916" y="750745"/>
            <a:ext cx="6131086" cy="615553"/>
          </a:xfrm>
          <a:prstGeom prst="rect">
            <a:avLst/>
          </a:prstGeom>
          <a:noFill/>
        </p:spPr>
        <p:txBody>
          <a:bodyPr wrap="square" rtlCol="0">
            <a:spAutoFit/>
          </a:bodyPr>
          <a:lstStyle/>
          <a:p>
            <a:r>
              <a:rPr lang="pl-PL" sz="1600" dirty="0" err="1" smtClean="0">
                <a:solidFill>
                  <a:srgbClr val="0E2E81"/>
                </a:solidFill>
              </a:rPr>
              <a:t>Outcomes</a:t>
            </a:r>
            <a:r>
              <a:rPr lang="pl-PL" sz="1600" dirty="0" smtClean="0">
                <a:solidFill>
                  <a:srgbClr val="0E2E81"/>
                </a:solidFill>
              </a:rPr>
              <a:t> of the </a:t>
            </a:r>
            <a:r>
              <a:rPr lang="pl-PL" sz="1600" dirty="0" err="1" smtClean="0">
                <a:solidFill>
                  <a:srgbClr val="0E2E81"/>
                </a:solidFill>
              </a:rPr>
              <a:t>quantitative</a:t>
            </a:r>
            <a:r>
              <a:rPr lang="pl-PL" sz="1600" dirty="0" smtClean="0">
                <a:solidFill>
                  <a:srgbClr val="0E2E81"/>
                </a:solidFill>
              </a:rPr>
              <a:t> </a:t>
            </a:r>
            <a:r>
              <a:rPr lang="pl-PL" sz="1600" dirty="0" err="1" smtClean="0">
                <a:solidFill>
                  <a:srgbClr val="0E2E81"/>
                </a:solidFill>
              </a:rPr>
              <a:t>analysis</a:t>
            </a:r>
            <a:r>
              <a:rPr lang="pl-PL" sz="1600" dirty="0" smtClean="0">
                <a:solidFill>
                  <a:srgbClr val="0E2E81"/>
                </a:solidFill>
              </a:rPr>
              <a:t> (2):</a:t>
            </a:r>
          </a:p>
          <a:p>
            <a:endParaRPr lang="pl-PL" dirty="0"/>
          </a:p>
        </p:txBody>
      </p:sp>
      <p:pic>
        <p:nvPicPr>
          <p:cNvPr id="4" name="Obraz 3"/>
          <p:cNvPicPr>
            <a:picLocks noChangeAspect="1"/>
          </p:cNvPicPr>
          <p:nvPr/>
        </p:nvPicPr>
        <p:blipFill>
          <a:blip r:embed="rId3"/>
          <a:stretch>
            <a:fillRect/>
          </a:stretch>
        </p:blipFill>
        <p:spPr>
          <a:xfrm>
            <a:off x="0" y="1202266"/>
            <a:ext cx="4112591" cy="3941233"/>
          </a:xfrm>
          <a:prstGeom prst="rect">
            <a:avLst/>
          </a:prstGeom>
        </p:spPr>
      </p:pic>
    </p:spTree>
    <p:extLst>
      <p:ext uri="{BB962C8B-B14F-4D97-AF65-F5344CB8AC3E}">
        <p14:creationId xmlns:p14="http://schemas.microsoft.com/office/powerpoint/2010/main" val="2528922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9" y="898912"/>
            <a:ext cx="6131086" cy="1477328"/>
          </a:xfrm>
          <a:prstGeom prst="rect">
            <a:avLst/>
          </a:prstGeom>
          <a:noFill/>
        </p:spPr>
        <p:txBody>
          <a:bodyPr wrap="square" rtlCol="0">
            <a:spAutoFit/>
          </a:bodyPr>
          <a:lstStyle/>
          <a:p>
            <a:r>
              <a:rPr lang="pl-PL" b="1" dirty="0" err="1" smtClean="0">
                <a:solidFill>
                  <a:srgbClr val="0E2E81"/>
                </a:solidFill>
              </a:rPr>
              <a:t>Models</a:t>
            </a:r>
            <a:r>
              <a:rPr lang="pl-PL" b="1" dirty="0" smtClean="0">
                <a:solidFill>
                  <a:srgbClr val="0E2E81"/>
                </a:solidFill>
              </a:rPr>
              <a:t> of </a:t>
            </a:r>
            <a:r>
              <a:rPr lang="pl-PL" b="1" dirty="0" err="1" smtClean="0">
                <a:solidFill>
                  <a:srgbClr val="0E2E81"/>
                </a:solidFill>
              </a:rPr>
              <a:t>formulation</a:t>
            </a:r>
            <a:r>
              <a:rPr lang="pl-PL" b="1" dirty="0" smtClean="0">
                <a:solidFill>
                  <a:srgbClr val="0E2E81"/>
                </a:solidFill>
              </a:rPr>
              <a:t> LO (1):</a:t>
            </a:r>
          </a:p>
          <a:p>
            <a:endParaRPr lang="pl-PL" dirty="0"/>
          </a:p>
          <a:p>
            <a:r>
              <a:rPr lang="en-GB" dirty="0"/>
              <a:t>Model 1. The strong conceptual point of reference – example of BIST educational standards (</a:t>
            </a:r>
            <a:r>
              <a:rPr lang="en-GB" i="1" dirty="0" err="1"/>
              <a:t>Bildungstandards</a:t>
            </a:r>
            <a:r>
              <a:rPr lang="en-GB" dirty="0"/>
              <a:t>) in Austria </a:t>
            </a:r>
            <a:r>
              <a:rPr lang="pl-PL" dirty="0"/>
              <a:t> </a:t>
            </a:r>
            <a:r>
              <a:rPr lang="en-GB" dirty="0"/>
              <a:t> </a:t>
            </a:r>
            <a:endParaRPr lang="en-US" dirty="0"/>
          </a:p>
        </p:txBody>
      </p:sp>
    </p:spTree>
    <p:extLst>
      <p:ext uri="{BB962C8B-B14F-4D97-AF65-F5344CB8AC3E}">
        <p14:creationId xmlns:p14="http://schemas.microsoft.com/office/powerpoint/2010/main" val="209179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9" y="898912"/>
            <a:ext cx="6131086" cy="1477328"/>
          </a:xfrm>
          <a:prstGeom prst="rect">
            <a:avLst/>
          </a:prstGeom>
          <a:noFill/>
        </p:spPr>
        <p:txBody>
          <a:bodyPr wrap="square" rtlCol="0">
            <a:spAutoFit/>
          </a:bodyPr>
          <a:lstStyle/>
          <a:p>
            <a:r>
              <a:rPr lang="pl-PL" b="1" dirty="0" err="1" smtClean="0">
                <a:solidFill>
                  <a:srgbClr val="0E2E81"/>
                </a:solidFill>
              </a:rPr>
              <a:t>Models</a:t>
            </a:r>
            <a:r>
              <a:rPr lang="pl-PL" b="1" dirty="0" smtClean="0">
                <a:solidFill>
                  <a:srgbClr val="0E2E81"/>
                </a:solidFill>
              </a:rPr>
              <a:t> of </a:t>
            </a:r>
            <a:r>
              <a:rPr lang="pl-PL" b="1" dirty="0" err="1" smtClean="0">
                <a:solidFill>
                  <a:srgbClr val="0E2E81"/>
                </a:solidFill>
              </a:rPr>
              <a:t>formulation</a:t>
            </a:r>
            <a:r>
              <a:rPr lang="pl-PL" b="1" dirty="0" smtClean="0">
                <a:solidFill>
                  <a:srgbClr val="0E2E81"/>
                </a:solidFill>
              </a:rPr>
              <a:t> LO (2):</a:t>
            </a:r>
          </a:p>
          <a:p>
            <a:endParaRPr lang="pl-PL" dirty="0"/>
          </a:p>
          <a:p>
            <a:r>
              <a:rPr lang="en-GB" dirty="0"/>
              <a:t>Model 2. The multilateral network of categories – example of France  </a:t>
            </a:r>
            <a:endParaRPr lang="pl-PL" dirty="0"/>
          </a:p>
          <a:p>
            <a:r>
              <a:rPr lang="en-GB" dirty="0"/>
              <a:t> </a:t>
            </a:r>
            <a:endParaRPr lang="pl-PL" dirty="0"/>
          </a:p>
        </p:txBody>
      </p:sp>
    </p:spTree>
    <p:extLst>
      <p:ext uri="{BB962C8B-B14F-4D97-AF65-F5344CB8AC3E}">
        <p14:creationId xmlns:p14="http://schemas.microsoft.com/office/powerpoint/2010/main" val="2989658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9" y="898912"/>
            <a:ext cx="6131086" cy="1200329"/>
          </a:xfrm>
          <a:prstGeom prst="rect">
            <a:avLst/>
          </a:prstGeom>
          <a:noFill/>
        </p:spPr>
        <p:txBody>
          <a:bodyPr wrap="square" rtlCol="0">
            <a:spAutoFit/>
          </a:bodyPr>
          <a:lstStyle/>
          <a:p>
            <a:r>
              <a:rPr lang="pl-PL" b="1" dirty="0" err="1" smtClean="0">
                <a:solidFill>
                  <a:srgbClr val="0E2E81"/>
                </a:solidFill>
              </a:rPr>
              <a:t>Models</a:t>
            </a:r>
            <a:r>
              <a:rPr lang="pl-PL" b="1" dirty="0" smtClean="0">
                <a:solidFill>
                  <a:srgbClr val="0E2E81"/>
                </a:solidFill>
              </a:rPr>
              <a:t> of </a:t>
            </a:r>
            <a:r>
              <a:rPr lang="pl-PL" b="1" dirty="0" err="1" smtClean="0">
                <a:solidFill>
                  <a:srgbClr val="0E2E81"/>
                </a:solidFill>
              </a:rPr>
              <a:t>formulation</a:t>
            </a:r>
            <a:r>
              <a:rPr lang="pl-PL" b="1" dirty="0" smtClean="0">
                <a:solidFill>
                  <a:srgbClr val="0E2E81"/>
                </a:solidFill>
              </a:rPr>
              <a:t> LO (3):</a:t>
            </a:r>
          </a:p>
          <a:p>
            <a:endParaRPr lang="pl-PL" dirty="0"/>
          </a:p>
          <a:p>
            <a:r>
              <a:rPr lang="en-GB" dirty="0" smtClean="0"/>
              <a:t>Model </a:t>
            </a:r>
            <a:r>
              <a:rPr lang="en-GB" dirty="0"/>
              <a:t>3. TKC’s unitised – example of Poland and Latvia </a:t>
            </a:r>
            <a:endParaRPr lang="pl-PL" dirty="0"/>
          </a:p>
          <a:p>
            <a:r>
              <a:rPr lang="en-GB" dirty="0"/>
              <a:t>  </a:t>
            </a:r>
            <a:endParaRPr lang="pl-PL" dirty="0"/>
          </a:p>
        </p:txBody>
      </p:sp>
    </p:spTree>
    <p:extLst>
      <p:ext uri="{BB962C8B-B14F-4D97-AF65-F5344CB8AC3E}">
        <p14:creationId xmlns:p14="http://schemas.microsoft.com/office/powerpoint/2010/main" val="1775386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0" y="788846"/>
            <a:ext cx="6131086" cy="923330"/>
          </a:xfrm>
          <a:prstGeom prst="rect">
            <a:avLst/>
          </a:prstGeom>
          <a:noFill/>
        </p:spPr>
        <p:txBody>
          <a:bodyPr wrap="square" rtlCol="0">
            <a:spAutoFit/>
          </a:bodyPr>
          <a:lstStyle/>
          <a:p>
            <a:r>
              <a:rPr lang="pl-PL" dirty="0" err="1" smtClean="0">
                <a:solidFill>
                  <a:srgbClr val="0E2E81"/>
                </a:solidFill>
              </a:rPr>
              <a:t>Examples</a:t>
            </a:r>
            <a:r>
              <a:rPr lang="pl-PL" dirty="0" smtClean="0">
                <a:solidFill>
                  <a:srgbClr val="0E2E81"/>
                </a:solidFill>
              </a:rPr>
              <a:t> of </a:t>
            </a:r>
            <a:r>
              <a:rPr lang="pl-PL" dirty="0" err="1" smtClean="0">
                <a:solidFill>
                  <a:srgbClr val="0E2E81"/>
                </a:solidFill>
              </a:rPr>
              <a:t>TKCs</a:t>
            </a:r>
            <a:r>
              <a:rPr lang="pl-PL" dirty="0" smtClean="0">
                <a:solidFill>
                  <a:srgbClr val="0E2E81"/>
                </a:solidFill>
              </a:rPr>
              <a:t> </a:t>
            </a:r>
            <a:r>
              <a:rPr lang="pl-PL" dirty="0" err="1" smtClean="0">
                <a:solidFill>
                  <a:srgbClr val="0E2E81"/>
                </a:solidFill>
              </a:rPr>
              <a:t>presented</a:t>
            </a:r>
            <a:r>
              <a:rPr lang="pl-PL" dirty="0" smtClean="0">
                <a:solidFill>
                  <a:srgbClr val="0E2E81"/>
                </a:solidFill>
              </a:rPr>
              <a:t> in the report:</a:t>
            </a:r>
          </a:p>
          <a:p>
            <a:endParaRPr lang="pl-PL" dirty="0"/>
          </a:p>
          <a:p>
            <a:r>
              <a:rPr lang="en-GB" dirty="0"/>
              <a:t>  </a:t>
            </a:r>
            <a:endParaRPr lang="pl-PL" dirty="0"/>
          </a:p>
        </p:txBody>
      </p:sp>
      <p:pic>
        <p:nvPicPr>
          <p:cNvPr id="3" name="Obraz 2"/>
          <p:cNvPicPr>
            <a:picLocks noChangeAspect="1"/>
          </p:cNvPicPr>
          <p:nvPr/>
        </p:nvPicPr>
        <p:blipFill>
          <a:blip r:embed="rId2"/>
          <a:stretch>
            <a:fillRect/>
          </a:stretch>
        </p:blipFill>
        <p:spPr>
          <a:xfrm>
            <a:off x="0" y="1142972"/>
            <a:ext cx="6426200" cy="4030160"/>
          </a:xfrm>
          <a:prstGeom prst="rect">
            <a:avLst/>
          </a:prstGeom>
        </p:spPr>
      </p:pic>
    </p:spTree>
    <p:extLst>
      <p:ext uri="{BB962C8B-B14F-4D97-AF65-F5344CB8AC3E}">
        <p14:creationId xmlns:p14="http://schemas.microsoft.com/office/powerpoint/2010/main" val="1483383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90733" y="1807611"/>
            <a:ext cx="5710228" cy="400110"/>
          </a:xfrm>
          <a:prstGeom prst="rect">
            <a:avLst/>
          </a:prstGeom>
          <a:noFill/>
        </p:spPr>
        <p:txBody>
          <a:bodyPr wrap="square" rtlCol="0">
            <a:spAutoFit/>
          </a:bodyPr>
          <a:lstStyle/>
          <a:p>
            <a:r>
              <a:rPr lang="pl-PL" sz="2000" dirty="0" smtClean="0">
                <a:solidFill>
                  <a:srgbClr val="FF0000"/>
                </a:solidFill>
              </a:rPr>
              <a:t>Part III</a:t>
            </a:r>
            <a:endParaRPr lang="pl-PL" sz="2000" dirty="0">
              <a:solidFill>
                <a:srgbClr val="FF0000"/>
              </a:solidFill>
            </a:endParaRPr>
          </a:p>
        </p:txBody>
      </p:sp>
      <p:sp>
        <p:nvSpPr>
          <p:cNvPr id="4" name="PoleTekstowe 1"/>
          <p:cNvSpPr txBox="1"/>
          <p:nvPr/>
        </p:nvSpPr>
        <p:spPr>
          <a:xfrm>
            <a:off x="690733" y="2401806"/>
            <a:ext cx="8012513" cy="923330"/>
          </a:xfrm>
          <a:prstGeom prst="rect">
            <a:avLst/>
          </a:prstGeom>
          <a:noFill/>
        </p:spPr>
        <p:txBody>
          <a:bodyPr wrap="square" rtlCol="0">
            <a:spAutoFit/>
          </a:bodyPr>
          <a:lstStyle/>
          <a:p>
            <a:r>
              <a:rPr lang="pl-PL" dirty="0">
                <a:solidFill>
                  <a:srgbClr val="FF0000"/>
                </a:solidFill>
              </a:rPr>
              <a:t>Development of TKC – </a:t>
            </a:r>
            <a:r>
              <a:rPr lang="pl-PL" smtClean="0">
                <a:solidFill>
                  <a:srgbClr val="FF0000"/>
                </a:solidFill>
              </a:rPr>
              <a:t>presentation </a:t>
            </a:r>
            <a:r>
              <a:rPr lang="pl-PL" dirty="0" smtClean="0">
                <a:solidFill>
                  <a:srgbClr val="FF0000"/>
                </a:solidFill>
              </a:rPr>
              <a:t>of the </a:t>
            </a:r>
            <a:r>
              <a:rPr lang="pl-PL" dirty="0" err="1" smtClean="0">
                <a:solidFill>
                  <a:srgbClr val="FF0000"/>
                </a:solidFill>
              </a:rPr>
              <a:t>main</a:t>
            </a:r>
            <a:r>
              <a:rPr lang="pl-PL" dirty="0" smtClean="0">
                <a:solidFill>
                  <a:srgbClr val="FF0000"/>
                </a:solidFill>
              </a:rPr>
              <a:t> </a:t>
            </a:r>
            <a:r>
              <a:rPr lang="pl-PL" dirty="0" err="1" smtClean="0">
                <a:solidFill>
                  <a:srgbClr val="FF0000"/>
                </a:solidFill>
              </a:rPr>
              <a:t>conclusions</a:t>
            </a:r>
            <a:r>
              <a:rPr lang="pl-PL" dirty="0" smtClean="0">
                <a:solidFill>
                  <a:srgbClr val="FF0000"/>
                </a:solidFill>
              </a:rPr>
              <a:t> </a:t>
            </a:r>
            <a:br>
              <a:rPr lang="pl-PL" dirty="0" smtClean="0">
                <a:solidFill>
                  <a:srgbClr val="FF0000"/>
                </a:solidFill>
              </a:rPr>
            </a:br>
            <a:r>
              <a:rPr lang="pl-PL" dirty="0" smtClean="0">
                <a:solidFill>
                  <a:srgbClr val="FF0000"/>
                </a:solidFill>
              </a:rPr>
              <a:t>from the country </a:t>
            </a:r>
            <a:r>
              <a:rPr lang="pl-PL" dirty="0" err="1">
                <a:solidFill>
                  <a:srgbClr val="FF0000"/>
                </a:solidFill>
              </a:rPr>
              <a:t>reports</a:t>
            </a:r>
            <a:endParaRPr lang="pl-PL" dirty="0">
              <a:solidFill>
                <a:srgbClr val="FF0000"/>
              </a:solidFill>
            </a:endParaRPr>
          </a:p>
          <a:p>
            <a:endParaRPr lang="pl-PL" dirty="0"/>
          </a:p>
        </p:txBody>
      </p:sp>
    </p:spTree>
    <p:extLst>
      <p:ext uri="{BB962C8B-B14F-4D97-AF65-F5344CB8AC3E}">
        <p14:creationId xmlns:p14="http://schemas.microsoft.com/office/powerpoint/2010/main" val="271026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333196" y="1106058"/>
            <a:ext cx="5710228" cy="400110"/>
          </a:xfrm>
          <a:prstGeom prst="rect">
            <a:avLst/>
          </a:prstGeom>
          <a:noFill/>
        </p:spPr>
        <p:txBody>
          <a:bodyPr wrap="square" rtlCol="0">
            <a:spAutoFit/>
          </a:bodyPr>
          <a:lstStyle/>
          <a:p>
            <a:r>
              <a:rPr lang="sk-SK" sz="2000" b="1" dirty="0">
                <a:solidFill>
                  <a:schemeClr val="tx2"/>
                </a:solidFill>
              </a:rPr>
              <a:t>TKC </a:t>
            </a:r>
            <a:r>
              <a:rPr lang="sk-SK" sz="2000" b="1" dirty="0" err="1">
                <a:solidFill>
                  <a:schemeClr val="tx2"/>
                </a:solidFill>
              </a:rPr>
              <a:t>development</a:t>
            </a:r>
            <a:r>
              <a:rPr lang="sk-SK" sz="2000" b="1" dirty="0">
                <a:solidFill>
                  <a:schemeClr val="tx2"/>
                </a:solidFill>
              </a:rPr>
              <a:t> in IVET and CVET</a:t>
            </a:r>
            <a:endParaRPr lang="pl-PL" sz="2000" b="1" dirty="0">
              <a:solidFill>
                <a:schemeClr val="tx2"/>
              </a:solidFill>
            </a:endParaRPr>
          </a:p>
        </p:txBody>
      </p:sp>
      <p:sp>
        <p:nvSpPr>
          <p:cNvPr id="3" name="PoleTekstowe 1"/>
          <p:cNvSpPr txBox="1"/>
          <p:nvPr/>
        </p:nvSpPr>
        <p:spPr>
          <a:xfrm>
            <a:off x="636618" y="1931154"/>
            <a:ext cx="8554553" cy="2862322"/>
          </a:xfrm>
          <a:prstGeom prst="rect">
            <a:avLst/>
          </a:prstGeom>
          <a:noFill/>
        </p:spPr>
        <p:txBody>
          <a:bodyPr wrap="square" rtlCol="0">
            <a:spAutoFit/>
          </a:bodyPr>
          <a:lstStyle/>
          <a:p>
            <a:pPr marL="285750" indent="-285750">
              <a:buFont typeface="Arial" panose="020B0604020202020204" pitchFamily="34" charset="0"/>
              <a:buChar char="•"/>
            </a:pPr>
            <a:r>
              <a:rPr lang="sk-SK" dirty="0" smtClean="0"/>
              <a:t>Responsibility </a:t>
            </a:r>
            <a:r>
              <a:rPr lang="sk-SK" dirty="0"/>
              <a:t>of teachers, trainers, tutors, co-workers</a:t>
            </a:r>
          </a:p>
          <a:p>
            <a:pPr marL="285750" indent="-285750">
              <a:buFont typeface="Arial" panose="020B0604020202020204" pitchFamily="34" charset="0"/>
              <a:buChar char="•"/>
            </a:pPr>
            <a:r>
              <a:rPr lang="sk-SK" dirty="0" err="1"/>
              <a:t>Places</a:t>
            </a:r>
            <a:r>
              <a:rPr lang="sk-SK" dirty="0"/>
              <a:t> </a:t>
            </a:r>
            <a:r>
              <a:rPr lang="sk-SK" dirty="0" err="1"/>
              <a:t>for</a:t>
            </a:r>
            <a:r>
              <a:rPr lang="sk-SK" dirty="0"/>
              <a:t> </a:t>
            </a:r>
            <a:r>
              <a:rPr lang="sk-SK" dirty="0" err="1"/>
              <a:t>competence</a:t>
            </a:r>
            <a:r>
              <a:rPr lang="sk-SK" dirty="0"/>
              <a:t> </a:t>
            </a:r>
            <a:r>
              <a:rPr lang="sk-SK" dirty="0" err="1"/>
              <a:t>development</a:t>
            </a:r>
            <a:r>
              <a:rPr lang="sk-SK" dirty="0"/>
              <a:t>: </a:t>
            </a:r>
            <a:r>
              <a:rPr lang="sk-SK" dirty="0" err="1"/>
              <a:t>schools</a:t>
            </a:r>
            <a:r>
              <a:rPr lang="sk-SK" dirty="0"/>
              <a:t>, </a:t>
            </a:r>
            <a:r>
              <a:rPr lang="sk-SK" dirty="0" err="1"/>
              <a:t>work-places</a:t>
            </a:r>
            <a:r>
              <a:rPr lang="sk-SK" dirty="0"/>
              <a:t> in </a:t>
            </a:r>
            <a:r>
              <a:rPr lang="sk-SK" dirty="0" err="1"/>
              <a:t>school</a:t>
            </a:r>
            <a:r>
              <a:rPr lang="sk-SK" dirty="0"/>
              <a:t> </a:t>
            </a:r>
            <a:r>
              <a:rPr lang="sk-SK" dirty="0" err="1"/>
              <a:t>settings</a:t>
            </a:r>
            <a:r>
              <a:rPr lang="sk-SK" dirty="0"/>
              <a:t> or </a:t>
            </a:r>
            <a:r>
              <a:rPr lang="sk-SK" dirty="0" err="1"/>
              <a:t>enterprises</a:t>
            </a:r>
            <a:endParaRPr lang="sk-SK" dirty="0"/>
          </a:p>
          <a:p>
            <a:pPr marL="285750" indent="-285750">
              <a:buFont typeface="Arial" panose="020B0604020202020204" pitchFamily="34" charset="0"/>
              <a:buChar char="•"/>
            </a:pPr>
            <a:r>
              <a:rPr lang="en-GB" dirty="0"/>
              <a:t>TKC development is not possible if old fashion teaching methods and strategies are </a:t>
            </a:r>
            <a:r>
              <a:rPr lang="en-GB" dirty="0" smtClean="0"/>
              <a:t>applied </a:t>
            </a:r>
            <a:endParaRPr lang="sk-SK" dirty="0"/>
          </a:p>
          <a:p>
            <a:pPr marL="285750" indent="-285750">
              <a:buFont typeface="Arial" panose="020B0604020202020204" pitchFamily="34" charset="0"/>
              <a:buChar char="•"/>
            </a:pPr>
            <a:r>
              <a:rPr lang="en-GB" dirty="0" err="1"/>
              <a:t>Transmissive</a:t>
            </a:r>
            <a:r>
              <a:rPr lang="en-GB" dirty="0"/>
              <a:t> teaching does not allow the key competence development, especially </a:t>
            </a:r>
            <a:r>
              <a:rPr lang="en-GB" dirty="0" smtClean="0"/>
              <a:t>TKC</a:t>
            </a:r>
            <a:endParaRPr lang="sk-SK" dirty="0"/>
          </a:p>
          <a:p>
            <a:endParaRPr lang="pl-PL" dirty="0" smtClean="0"/>
          </a:p>
          <a:p>
            <a:endParaRPr lang="pl-PL" dirty="0"/>
          </a:p>
          <a:p>
            <a:endParaRPr lang="pl-PL" dirty="0">
              <a:solidFill>
                <a:srgbClr val="0E2E81"/>
              </a:solidFill>
            </a:endParaRPr>
          </a:p>
        </p:txBody>
      </p:sp>
    </p:spTree>
    <p:extLst>
      <p:ext uri="{BB962C8B-B14F-4D97-AF65-F5344CB8AC3E}">
        <p14:creationId xmlns:p14="http://schemas.microsoft.com/office/powerpoint/2010/main" val="303968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333196" y="1106058"/>
            <a:ext cx="5710228" cy="400110"/>
          </a:xfrm>
          <a:prstGeom prst="rect">
            <a:avLst/>
          </a:prstGeom>
          <a:noFill/>
        </p:spPr>
        <p:txBody>
          <a:bodyPr wrap="square" rtlCol="0">
            <a:spAutoFit/>
          </a:bodyPr>
          <a:lstStyle/>
          <a:p>
            <a:r>
              <a:rPr lang="pl-PL" sz="2000" dirty="0" smtClean="0"/>
              <a:t>Plan of the </a:t>
            </a:r>
            <a:r>
              <a:rPr lang="pl-PL" sz="2000" dirty="0" err="1" smtClean="0"/>
              <a:t>presentation</a:t>
            </a:r>
            <a:r>
              <a:rPr lang="pl-PL" sz="2000" dirty="0"/>
              <a:t>:</a:t>
            </a:r>
          </a:p>
        </p:txBody>
      </p:sp>
      <p:sp>
        <p:nvSpPr>
          <p:cNvPr id="3" name="PoleTekstowe 1"/>
          <p:cNvSpPr txBox="1"/>
          <p:nvPr/>
        </p:nvSpPr>
        <p:spPr>
          <a:xfrm>
            <a:off x="636618" y="1931154"/>
            <a:ext cx="8554553" cy="2862322"/>
          </a:xfrm>
          <a:prstGeom prst="rect">
            <a:avLst/>
          </a:prstGeom>
          <a:noFill/>
        </p:spPr>
        <p:txBody>
          <a:bodyPr wrap="square" rtlCol="0">
            <a:spAutoFit/>
          </a:bodyPr>
          <a:lstStyle/>
          <a:p>
            <a:pPr marL="342900" indent="-342900">
              <a:buAutoNum type="arabicPeriod"/>
            </a:pPr>
            <a:endParaRPr lang="pl-PL" dirty="0" smtClean="0"/>
          </a:p>
          <a:p>
            <a:pPr marL="342900" indent="-342900">
              <a:buAutoNum type="arabicPeriod"/>
            </a:pPr>
            <a:r>
              <a:rPr lang="pl-PL" dirty="0" err="1" smtClean="0"/>
              <a:t>Definitions</a:t>
            </a:r>
            <a:r>
              <a:rPr lang="pl-PL" dirty="0" smtClean="0"/>
              <a:t> &amp; </a:t>
            </a:r>
            <a:r>
              <a:rPr lang="pl-PL" dirty="0" err="1" smtClean="0"/>
              <a:t>concepts</a:t>
            </a:r>
            <a:endParaRPr lang="pl-PL" dirty="0" smtClean="0"/>
          </a:p>
          <a:p>
            <a:pPr marL="342900" indent="-342900">
              <a:buAutoNum type="arabicPeriod"/>
            </a:pPr>
            <a:r>
              <a:rPr lang="pl-PL" dirty="0" smtClean="0"/>
              <a:t>Solutions </a:t>
            </a:r>
            <a:r>
              <a:rPr lang="pl-PL" dirty="0" err="1" smtClean="0"/>
              <a:t>regarding</a:t>
            </a:r>
            <a:r>
              <a:rPr lang="pl-PL" dirty="0" smtClean="0"/>
              <a:t> </a:t>
            </a:r>
            <a:r>
              <a:rPr lang="pl-PL" dirty="0" err="1" smtClean="0"/>
              <a:t>formulation</a:t>
            </a:r>
            <a:r>
              <a:rPr lang="pl-PL" dirty="0" smtClean="0"/>
              <a:t> of learning </a:t>
            </a:r>
            <a:r>
              <a:rPr lang="pl-PL" dirty="0" err="1" smtClean="0"/>
              <a:t>outcomes</a:t>
            </a:r>
            <a:endParaRPr lang="pl-PL" dirty="0" smtClean="0"/>
          </a:p>
          <a:p>
            <a:pPr marL="342900" indent="-342900">
              <a:buAutoNum type="arabicPeriod"/>
            </a:pPr>
            <a:r>
              <a:rPr lang="pl-PL" dirty="0" smtClean="0"/>
              <a:t>Development of TKC – </a:t>
            </a:r>
            <a:r>
              <a:rPr lang="pl-PL" dirty="0" err="1" smtClean="0"/>
              <a:t>outcomes</a:t>
            </a:r>
            <a:r>
              <a:rPr lang="pl-PL" dirty="0" smtClean="0"/>
              <a:t> of the country </a:t>
            </a:r>
            <a:r>
              <a:rPr lang="pl-PL" dirty="0" err="1" smtClean="0"/>
              <a:t>reports</a:t>
            </a:r>
            <a:endParaRPr lang="pl-PL" dirty="0" smtClean="0"/>
          </a:p>
          <a:p>
            <a:pPr marL="342900" indent="-342900">
              <a:buAutoNum type="arabicPeriod"/>
            </a:pPr>
            <a:r>
              <a:rPr lang="pl-PL" dirty="0" smtClean="0"/>
              <a:t>Solution </a:t>
            </a:r>
            <a:r>
              <a:rPr lang="pl-PL" dirty="0" err="1" smtClean="0"/>
              <a:t>regarding</a:t>
            </a:r>
            <a:r>
              <a:rPr lang="pl-PL" dirty="0" smtClean="0"/>
              <a:t> </a:t>
            </a:r>
            <a:r>
              <a:rPr lang="pl-PL" dirty="0" err="1" smtClean="0"/>
              <a:t>assessment</a:t>
            </a:r>
            <a:endParaRPr lang="pl-PL" dirty="0" smtClean="0"/>
          </a:p>
          <a:p>
            <a:pPr marL="342900" indent="-342900">
              <a:buAutoNum type="arabicPeriod"/>
            </a:pPr>
            <a:r>
              <a:rPr lang="pl-PL" dirty="0" err="1" smtClean="0"/>
              <a:t>Conclusions</a:t>
            </a:r>
            <a:endParaRPr lang="pl-PL" dirty="0" smtClean="0"/>
          </a:p>
          <a:p>
            <a:pPr marL="342900" indent="-342900">
              <a:buAutoNum type="arabicPeriod"/>
            </a:pPr>
            <a:endParaRPr lang="pl-PL" dirty="0" smtClean="0"/>
          </a:p>
          <a:p>
            <a:pPr marL="342900" indent="-342900">
              <a:buAutoNum type="arabicPeriod"/>
            </a:pPr>
            <a:endParaRPr lang="pl-PL" dirty="0" smtClean="0"/>
          </a:p>
          <a:p>
            <a:endParaRPr lang="pl-PL" dirty="0"/>
          </a:p>
          <a:p>
            <a:endParaRPr lang="pl-PL" dirty="0">
              <a:solidFill>
                <a:srgbClr val="0E2E81"/>
              </a:solidFill>
            </a:endParaRPr>
          </a:p>
        </p:txBody>
      </p:sp>
    </p:spTree>
    <p:extLst>
      <p:ext uri="{BB962C8B-B14F-4D97-AF65-F5344CB8AC3E}">
        <p14:creationId xmlns:p14="http://schemas.microsoft.com/office/powerpoint/2010/main" val="95798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90732" y="1062978"/>
            <a:ext cx="7302648" cy="707886"/>
          </a:xfrm>
          <a:prstGeom prst="rect">
            <a:avLst/>
          </a:prstGeom>
          <a:noFill/>
        </p:spPr>
        <p:txBody>
          <a:bodyPr wrap="square" rtlCol="0">
            <a:spAutoFit/>
          </a:bodyPr>
          <a:lstStyle/>
          <a:p>
            <a:r>
              <a:rPr lang="sk-SK" sz="2000" b="1" dirty="0">
                <a:solidFill>
                  <a:schemeClr val="tx2"/>
                </a:solidFill>
              </a:rPr>
              <a:t>Professional Development of Teachers, Trainers, Tutors (1</a:t>
            </a:r>
            <a:r>
              <a:rPr lang="sk-SK" sz="2000" b="1" dirty="0" smtClean="0">
                <a:solidFill>
                  <a:schemeClr val="tx2"/>
                </a:solidFill>
              </a:rPr>
              <a:t>)</a:t>
            </a:r>
          </a:p>
          <a:p>
            <a:endParaRPr lang="pl-PL" sz="2000" dirty="0"/>
          </a:p>
        </p:txBody>
      </p:sp>
      <p:sp>
        <p:nvSpPr>
          <p:cNvPr id="3" name="PoleTekstowe 1"/>
          <p:cNvSpPr txBox="1"/>
          <p:nvPr/>
        </p:nvSpPr>
        <p:spPr>
          <a:xfrm>
            <a:off x="690732" y="1770864"/>
            <a:ext cx="8012513" cy="2585323"/>
          </a:xfrm>
          <a:prstGeom prst="rect">
            <a:avLst/>
          </a:prstGeom>
          <a:noFill/>
        </p:spPr>
        <p:txBody>
          <a:bodyPr wrap="square" rtlCol="0">
            <a:spAutoFit/>
          </a:bodyPr>
          <a:lstStyle/>
          <a:p>
            <a:r>
              <a:rPr lang="en-GB" dirty="0" smtClean="0"/>
              <a:t>Professionalism </a:t>
            </a:r>
            <a:r>
              <a:rPr lang="en-GB" dirty="0"/>
              <a:t>has been associated with pedagogical and subject knowledge, commitment to serving students´ needs, strong individual and collective identities and professional </a:t>
            </a:r>
            <a:r>
              <a:rPr lang="en-GB" dirty="0" smtClean="0"/>
              <a:t>autonomy</a:t>
            </a:r>
            <a:r>
              <a:rPr lang="pl-PL" dirty="0" smtClean="0"/>
              <a:t/>
            </a:r>
            <a:br>
              <a:rPr lang="pl-PL" dirty="0" smtClean="0"/>
            </a:br>
            <a:endParaRPr lang="sk-SK" dirty="0"/>
          </a:p>
          <a:p>
            <a:pPr algn="just"/>
            <a:r>
              <a:rPr lang="sk-SK" b="1" dirty="0"/>
              <a:t>T</a:t>
            </a:r>
            <a:r>
              <a:rPr lang="en-GB" b="1" dirty="0"/>
              <a:t>raining</a:t>
            </a:r>
            <a:r>
              <a:rPr lang="en-GB" dirty="0"/>
              <a:t> and </a:t>
            </a:r>
            <a:r>
              <a:rPr lang="sk-SK" b="1" dirty="0"/>
              <a:t>E</a:t>
            </a:r>
            <a:r>
              <a:rPr lang="en-GB" b="1" dirty="0" err="1"/>
              <a:t>ducation</a:t>
            </a:r>
            <a:r>
              <a:rPr lang="sk-SK" b="1" dirty="0"/>
              <a:t>: </a:t>
            </a:r>
            <a:r>
              <a:rPr lang="en-GB" dirty="0"/>
              <a:t> </a:t>
            </a:r>
            <a:r>
              <a:rPr lang="en-GB" i="1" dirty="0"/>
              <a:t>training</a:t>
            </a:r>
            <a:r>
              <a:rPr lang="en-GB" dirty="0"/>
              <a:t> endeavours to impart knowledge, skills and attitudes and improve job performance in a direct way; </a:t>
            </a:r>
            <a:r>
              <a:rPr lang="en-GB" i="1" dirty="0"/>
              <a:t>education </a:t>
            </a:r>
            <a:r>
              <a:rPr lang="en-GB" dirty="0"/>
              <a:t>is to impart knowledge and develop cognitive abilities applicable to all important life-situations</a:t>
            </a:r>
            <a:r>
              <a:rPr lang="sk-SK" dirty="0"/>
              <a:t> (</a:t>
            </a:r>
            <a:r>
              <a:rPr lang="en-GB" dirty="0" err="1"/>
              <a:t>Brundrett</a:t>
            </a:r>
            <a:r>
              <a:rPr lang="en-GB" dirty="0"/>
              <a:t> and </a:t>
            </a:r>
            <a:r>
              <a:rPr lang="en-GB" dirty="0" err="1"/>
              <a:t>Silcock</a:t>
            </a:r>
            <a:r>
              <a:rPr lang="en-GB" dirty="0"/>
              <a:t> 2002</a:t>
            </a:r>
            <a:r>
              <a:rPr lang="sk-SK" dirty="0"/>
              <a:t>)</a:t>
            </a:r>
          </a:p>
          <a:p>
            <a:endParaRPr lang="pl-PL" dirty="0" smtClean="0">
              <a:solidFill>
                <a:srgbClr val="0E2E81"/>
              </a:solidFill>
            </a:endParaRPr>
          </a:p>
        </p:txBody>
      </p:sp>
    </p:spTree>
    <p:extLst>
      <p:ext uri="{BB962C8B-B14F-4D97-AF65-F5344CB8AC3E}">
        <p14:creationId xmlns:p14="http://schemas.microsoft.com/office/powerpoint/2010/main" val="308757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90732" y="1119876"/>
            <a:ext cx="7340747" cy="400110"/>
          </a:xfrm>
          <a:prstGeom prst="rect">
            <a:avLst/>
          </a:prstGeom>
          <a:noFill/>
        </p:spPr>
        <p:txBody>
          <a:bodyPr wrap="square" rtlCol="0">
            <a:spAutoFit/>
          </a:bodyPr>
          <a:lstStyle/>
          <a:p>
            <a:r>
              <a:rPr lang="sk-SK" sz="2000" b="1" dirty="0">
                <a:solidFill>
                  <a:schemeClr val="tx2"/>
                </a:solidFill>
              </a:rPr>
              <a:t>Professional </a:t>
            </a:r>
            <a:r>
              <a:rPr lang="sk-SK" sz="2000" b="1" dirty="0" err="1">
                <a:solidFill>
                  <a:schemeClr val="tx2"/>
                </a:solidFill>
              </a:rPr>
              <a:t>Development</a:t>
            </a:r>
            <a:r>
              <a:rPr lang="sk-SK" sz="2000" b="1" dirty="0">
                <a:solidFill>
                  <a:schemeClr val="tx2"/>
                </a:solidFill>
              </a:rPr>
              <a:t> of </a:t>
            </a:r>
            <a:r>
              <a:rPr lang="sk-SK" sz="2000" b="1" dirty="0" err="1">
                <a:solidFill>
                  <a:schemeClr val="tx2"/>
                </a:solidFill>
              </a:rPr>
              <a:t>Teachers</a:t>
            </a:r>
            <a:r>
              <a:rPr lang="sk-SK" sz="2000" b="1" dirty="0">
                <a:solidFill>
                  <a:schemeClr val="tx2"/>
                </a:solidFill>
              </a:rPr>
              <a:t>, </a:t>
            </a:r>
            <a:r>
              <a:rPr lang="sk-SK" sz="2000" b="1" dirty="0" err="1">
                <a:solidFill>
                  <a:schemeClr val="tx2"/>
                </a:solidFill>
              </a:rPr>
              <a:t>Trainers</a:t>
            </a:r>
            <a:r>
              <a:rPr lang="sk-SK" sz="2000" b="1" dirty="0">
                <a:solidFill>
                  <a:schemeClr val="tx2"/>
                </a:solidFill>
              </a:rPr>
              <a:t>, </a:t>
            </a:r>
            <a:r>
              <a:rPr lang="sk-SK" sz="2000" b="1" dirty="0" err="1">
                <a:solidFill>
                  <a:schemeClr val="tx2"/>
                </a:solidFill>
              </a:rPr>
              <a:t>Tutors</a:t>
            </a:r>
            <a:r>
              <a:rPr lang="sk-SK" sz="2000" b="1" dirty="0">
                <a:solidFill>
                  <a:schemeClr val="tx2"/>
                </a:solidFill>
              </a:rPr>
              <a:t> (2)</a:t>
            </a:r>
            <a:endParaRPr lang="pl-PL" sz="2000" b="1" dirty="0">
              <a:solidFill>
                <a:schemeClr val="tx2"/>
              </a:solidFill>
            </a:endParaRPr>
          </a:p>
        </p:txBody>
      </p:sp>
      <p:sp>
        <p:nvSpPr>
          <p:cNvPr id="3" name="PoleTekstowe 1"/>
          <p:cNvSpPr txBox="1"/>
          <p:nvPr/>
        </p:nvSpPr>
        <p:spPr>
          <a:xfrm>
            <a:off x="690732" y="1705261"/>
            <a:ext cx="8012513" cy="2585323"/>
          </a:xfrm>
          <a:prstGeom prst="rect">
            <a:avLst/>
          </a:prstGeom>
          <a:noFill/>
        </p:spPr>
        <p:txBody>
          <a:bodyPr wrap="square" rtlCol="0">
            <a:spAutoFit/>
          </a:bodyPr>
          <a:lstStyle/>
          <a:p>
            <a:r>
              <a:rPr lang="sk-SK" sz="1600" dirty="0"/>
              <a:t>C</a:t>
            </a:r>
            <a:r>
              <a:rPr lang="en-GB" sz="1600" dirty="0" err="1"/>
              <a:t>ontinuing</a:t>
            </a:r>
            <a:r>
              <a:rPr lang="en-GB" sz="1600" dirty="0"/>
              <a:t> professional development</a:t>
            </a:r>
            <a:r>
              <a:rPr lang="sk-SK" sz="1600" dirty="0" smtClean="0"/>
              <a:t>:</a:t>
            </a:r>
            <a:br>
              <a:rPr lang="sk-SK" sz="1600" dirty="0" smtClean="0"/>
            </a:br>
            <a:endParaRPr lang="sk-SK" sz="1600" dirty="0"/>
          </a:p>
          <a:p>
            <a:pPr algn="just"/>
            <a:r>
              <a:rPr lang="en-GB" sz="1400" b="1" i="1" dirty="0" smtClean="0"/>
              <a:t>retooling</a:t>
            </a:r>
            <a:r>
              <a:rPr lang="en-GB" sz="1400" i="1" dirty="0" smtClean="0"/>
              <a:t> </a:t>
            </a:r>
            <a:r>
              <a:rPr lang="en-GB" sz="1400" dirty="0"/>
              <a:t>(ideas, knowledge and techniques learned can be immediately applied to the classroom), </a:t>
            </a:r>
            <a:endParaRPr lang="sk-SK" sz="1400" dirty="0"/>
          </a:p>
          <a:p>
            <a:pPr algn="just"/>
            <a:r>
              <a:rPr lang="en-GB" sz="1400" b="1" i="1" dirty="0"/>
              <a:t>remodelling </a:t>
            </a:r>
            <a:r>
              <a:rPr lang="en-GB" sz="1400" dirty="0"/>
              <a:t>(modifying existing practises to ensure that teachers are compliant with government change agendas), </a:t>
            </a:r>
            <a:endParaRPr lang="sk-SK" sz="1400" dirty="0"/>
          </a:p>
          <a:p>
            <a:pPr algn="just"/>
            <a:r>
              <a:rPr lang="en-GB" sz="1400" b="1" i="1" dirty="0"/>
              <a:t>revitalising</a:t>
            </a:r>
            <a:r>
              <a:rPr lang="en-GB" sz="1400" dirty="0"/>
              <a:t> (focus is upon teacher renewal, providing opportunities for teachers to reflect upon why they came into teaching in the first place, and examining beliefs and practises through professional development networks, or participation in practise-based enquiries;</a:t>
            </a:r>
            <a:endParaRPr lang="sk-SK" sz="1400" dirty="0"/>
          </a:p>
          <a:p>
            <a:pPr algn="just"/>
            <a:r>
              <a:rPr lang="en-GB" sz="1400" b="1" i="1" dirty="0"/>
              <a:t>reimagining</a:t>
            </a:r>
            <a:r>
              <a:rPr lang="en-GB" sz="1400" i="1" dirty="0"/>
              <a:t>  </a:t>
            </a:r>
            <a:r>
              <a:rPr lang="en-GB" sz="1400" dirty="0"/>
              <a:t>(develop</a:t>
            </a:r>
            <a:r>
              <a:rPr lang="sk-SK" sz="1400" dirty="0" err="1"/>
              <a:t>ment</a:t>
            </a:r>
            <a:r>
              <a:rPr lang="sk-SK" sz="1400" dirty="0"/>
              <a:t> of </a:t>
            </a:r>
            <a:r>
              <a:rPr lang="en-GB" sz="1400" dirty="0"/>
              <a:t> teacher´s “critical and transformative capacities”). </a:t>
            </a:r>
            <a:r>
              <a:rPr lang="en-GB" sz="1400" dirty="0" err="1"/>
              <a:t>Judyth</a:t>
            </a:r>
            <a:r>
              <a:rPr lang="en-GB" sz="1400" dirty="0"/>
              <a:t> Sachs (2011) </a:t>
            </a:r>
            <a:endParaRPr lang="sk-SK" sz="1400" dirty="0"/>
          </a:p>
          <a:p>
            <a:endParaRPr lang="pl-PL" dirty="0" smtClean="0">
              <a:solidFill>
                <a:srgbClr val="0E2E81"/>
              </a:solidFill>
            </a:endParaRPr>
          </a:p>
        </p:txBody>
      </p:sp>
    </p:spTree>
    <p:extLst>
      <p:ext uri="{BB962C8B-B14F-4D97-AF65-F5344CB8AC3E}">
        <p14:creationId xmlns:p14="http://schemas.microsoft.com/office/powerpoint/2010/main" val="1712609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90733" y="1249593"/>
            <a:ext cx="6131086" cy="400110"/>
          </a:xfrm>
          <a:prstGeom prst="rect">
            <a:avLst/>
          </a:prstGeom>
          <a:noFill/>
        </p:spPr>
        <p:txBody>
          <a:bodyPr wrap="square" rtlCol="0">
            <a:spAutoFit/>
          </a:bodyPr>
          <a:lstStyle/>
          <a:p>
            <a:r>
              <a:rPr lang="sk-SK" sz="2000" b="1" dirty="0">
                <a:solidFill>
                  <a:schemeClr val="tx2"/>
                </a:solidFill>
              </a:rPr>
              <a:t>TKC are </a:t>
            </a:r>
            <a:r>
              <a:rPr lang="sk-SK" sz="2000" b="1" dirty="0" err="1">
                <a:solidFill>
                  <a:schemeClr val="tx2"/>
                </a:solidFill>
              </a:rPr>
              <a:t>developed</a:t>
            </a:r>
            <a:r>
              <a:rPr lang="sk-SK" sz="2000" b="1" dirty="0">
                <a:solidFill>
                  <a:schemeClr val="tx2"/>
                </a:solidFill>
              </a:rPr>
              <a:t> </a:t>
            </a:r>
            <a:r>
              <a:rPr lang="sk-SK" sz="2000" b="1" dirty="0" err="1">
                <a:solidFill>
                  <a:schemeClr val="tx2"/>
                </a:solidFill>
              </a:rPr>
              <a:t>if</a:t>
            </a:r>
            <a:r>
              <a:rPr lang="sk-SK" sz="2000" b="1" dirty="0">
                <a:solidFill>
                  <a:schemeClr val="tx2"/>
                </a:solidFill>
              </a:rPr>
              <a:t>:</a:t>
            </a:r>
            <a:endParaRPr lang="pl-PL" sz="2000" b="1" dirty="0">
              <a:solidFill>
                <a:schemeClr val="tx2"/>
              </a:solidFill>
            </a:endParaRPr>
          </a:p>
        </p:txBody>
      </p:sp>
      <p:sp>
        <p:nvSpPr>
          <p:cNvPr id="3" name="PoleTekstowe 1"/>
          <p:cNvSpPr txBox="1"/>
          <p:nvPr/>
        </p:nvSpPr>
        <p:spPr>
          <a:xfrm>
            <a:off x="690733" y="1942030"/>
            <a:ext cx="8012513" cy="1754326"/>
          </a:xfrm>
          <a:prstGeom prst="rect">
            <a:avLst/>
          </a:prstGeom>
          <a:noFill/>
        </p:spPr>
        <p:txBody>
          <a:bodyPr wrap="square" rtlCol="0">
            <a:spAutoFit/>
          </a:bodyPr>
          <a:lstStyle/>
          <a:p>
            <a:pPr marL="285750" indent="-285750" algn="just">
              <a:buFont typeface="Arial" panose="020B0604020202020204" pitchFamily="34" charset="0"/>
              <a:buChar char="•"/>
            </a:pPr>
            <a:r>
              <a:rPr lang="en-GB" dirty="0"/>
              <a:t>the learning goals are clear</a:t>
            </a:r>
            <a:r>
              <a:rPr lang="sk-SK" dirty="0"/>
              <a:t>,</a:t>
            </a:r>
          </a:p>
          <a:p>
            <a:pPr marL="285750" indent="-285750" algn="just">
              <a:buFont typeface="Arial" panose="020B0604020202020204" pitchFamily="34" charset="0"/>
              <a:buChar char="•"/>
            </a:pPr>
            <a:r>
              <a:rPr lang="en-GB" dirty="0"/>
              <a:t>the learning contents relevant</a:t>
            </a:r>
            <a:r>
              <a:rPr lang="sk-SK" dirty="0"/>
              <a:t>,</a:t>
            </a:r>
          </a:p>
          <a:p>
            <a:pPr marL="285750" indent="-285750" algn="just">
              <a:buFont typeface="Arial" panose="020B0604020202020204" pitchFamily="34" charset="0"/>
              <a:buChar char="•"/>
            </a:pPr>
            <a:r>
              <a:rPr lang="en-GB" dirty="0"/>
              <a:t>the training includes practice with feedback, behavioural modelling and error-based examples</a:t>
            </a:r>
            <a:r>
              <a:rPr lang="sk-SK" dirty="0"/>
              <a:t>,</a:t>
            </a:r>
          </a:p>
          <a:p>
            <a:pPr marL="285750" indent="-285750" algn="just">
              <a:buFont typeface="Arial" panose="020B0604020202020204" pitchFamily="34" charset="0"/>
              <a:buChar char="•"/>
            </a:pPr>
            <a:r>
              <a:rPr lang="en-GB" dirty="0"/>
              <a:t>the work environment </a:t>
            </a:r>
            <a:r>
              <a:rPr lang="sk-SK" dirty="0" err="1"/>
              <a:t>is</a:t>
            </a:r>
            <a:r>
              <a:rPr lang="sk-SK" dirty="0"/>
              <a:t> </a:t>
            </a:r>
            <a:r>
              <a:rPr lang="sk-SK" dirty="0" err="1"/>
              <a:t>friendly</a:t>
            </a:r>
            <a:r>
              <a:rPr lang="sk-SK" dirty="0"/>
              <a:t> and </a:t>
            </a:r>
            <a:r>
              <a:rPr lang="sk-SK" dirty="0" err="1"/>
              <a:t>safe</a:t>
            </a:r>
            <a:r>
              <a:rPr lang="sk-SK" dirty="0"/>
              <a:t>.</a:t>
            </a:r>
          </a:p>
          <a:p>
            <a:endParaRPr lang="pl-PL" dirty="0" smtClean="0"/>
          </a:p>
        </p:txBody>
      </p:sp>
    </p:spTree>
    <p:extLst>
      <p:ext uri="{BB962C8B-B14F-4D97-AF65-F5344CB8AC3E}">
        <p14:creationId xmlns:p14="http://schemas.microsoft.com/office/powerpoint/2010/main" val="3364514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90732" y="1249593"/>
            <a:ext cx="8012513" cy="707886"/>
          </a:xfrm>
          <a:prstGeom prst="rect">
            <a:avLst/>
          </a:prstGeom>
          <a:noFill/>
        </p:spPr>
        <p:txBody>
          <a:bodyPr wrap="square" rtlCol="0">
            <a:spAutoFit/>
          </a:bodyPr>
          <a:lstStyle/>
          <a:p>
            <a:r>
              <a:rPr lang="sk-SK" sz="2000" b="1" dirty="0" err="1">
                <a:solidFill>
                  <a:schemeClr val="tx2"/>
                </a:solidFill>
              </a:rPr>
              <a:t>Strategies</a:t>
            </a:r>
            <a:r>
              <a:rPr lang="sk-SK" sz="2000" b="1" dirty="0">
                <a:solidFill>
                  <a:schemeClr val="tx2"/>
                </a:solidFill>
              </a:rPr>
              <a:t> </a:t>
            </a:r>
            <a:r>
              <a:rPr lang="sk-SK" sz="2000" b="1" dirty="0" err="1">
                <a:solidFill>
                  <a:schemeClr val="tx2"/>
                </a:solidFill>
              </a:rPr>
              <a:t>for</a:t>
            </a:r>
            <a:r>
              <a:rPr lang="sk-SK" sz="2000" b="1" dirty="0">
                <a:solidFill>
                  <a:schemeClr val="tx2"/>
                </a:solidFill>
              </a:rPr>
              <a:t> </a:t>
            </a:r>
            <a:r>
              <a:rPr lang="sk-SK" sz="2000" b="1" dirty="0" err="1">
                <a:solidFill>
                  <a:schemeClr val="tx2"/>
                </a:solidFill>
              </a:rPr>
              <a:t>competence</a:t>
            </a:r>
            <a:r>
              <a:rPr lang="sk-SK" sz="2000" b="1" dirty="0">
                <a:solidFill>
                  <a:schemeClr val="tx2"/>
                </a:solidFill>
              </a:rPr>
              <a:t> </a:t>
            </a:r>
            <a:r>
              <a:rPr lang="sk-SK" sz="2000" b="1" dirty="0" err="1" smtClean="0">
                <a:solidFill>
                  <a:schemeClr val="tx2"/>
                </a:solidFill>
              </a:rPr>
              <a:t>development</a:t>
            </a:r>
            <a:r>
              <a:rPr lang="sk-SK" sz="2000" b="1" dirty="0" smtClean="0">
                <a:solidFill>
                  <a:schemeClr val="tx2"/>
                </a:solidFill>
              </a:rPr>
              <a:t> in IVET and CVET </a:t>
            </a:r>
            <a:r>
              <a:rPr lang="sk-SK" sz="2000" b="1" dirty="0" err="1" smtClean="0">
                <a:solidFill>
                  <a:schemeClr val="tx2"/>
                </a:solidFill>
              </a:rPr>
              <a:t>supported</a:t>
            </a:r>
            <a:r>
              <a:rPr lang="sk-SK" sz="2000" b="1" dirty="0" smtClean="0">
                <a:solidFill>
                  <a:schemeClr val="tx2"/>
                </a:solidFill>
              </a:rPr>
              <a:t> by </a:t>
            </a:r>
            <a:r>
              <a:rPr lang="sk-SK" sz="2000" b="1" dirty="0" err="1" smtClean="0">
                <a:solidFill>
                  <a:schemeClr val="tx2"/>
                </a:solidFill>
              </a:rPr>
              <a:t>active</a:t>
            </a:r>
            <a:r>
              <a:rPr lang="sk-SK" sz="2000" b="1" dirty="0" smtClean="0">
                <a:solidFill>
                  <a:schemeClr val="tx2"/>
                </a:solidFill>
              </a:rPr>
              <a:t> </a:t>
            </a:r>
            <a:r>
              <a:rPr lang="sk-SK" sz="2000" b="1" dirty="0" err="1" smtClean="0">
                <a:solidFill>
                  <a:schemeClr val="tx2"/>
                </a:solidFill>
              </a:rPr>
              <a:t>deep</a:t>
            </a:r>
            <a:r>
              <a:rPr lang="sk-SK" sz="2000" b="1" dirty="0" smtClean="0">
                <a:solidFill>
                  <a:schemeClr val="tx2"/>
                </a:solidFill>
              </a:rPr>
              <a:t> </a:t>
            </a:r>
            <a:r>
              <a:rPr lang="sk-SK" sz="2000" b="1" dirty="0" err="1" smtClean="0">
                <a:solidFill>
                  <a:schemeClr val="tx2"/>
                </a:solidFill>
              </a:rPr>
              <a:t>learning</a:t>
            </a:r>
            <a:endParaRPr lang="pl-PL" sz="2000" b="1" dirty="0">
              <a:solidFill>
                <a:schemeClr val="tx2"/>
              </a:solidFill>
            </a:endParaRPr>
          </a:p>
        </p:txBody>
      </p:sp>
      <p:sp>
        <p:nvSpPr>
          <p:cNvPr id="3" name="PoleTekstowe 1"/>
          <p:cNvSpPr txBox="1"/>
          <p:nvPr/>
        </p:nvSpPr>
        <p:spPr>
          <a:xfrm>
            <a:off x="690733" y="2307790"/>
            <a:ext cx="8012513"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situated </a:t>
            </a:r>
            <a:r>
              <a:rPr lang="en-GB" dirty="0"/>
              <a:t>learning in real- life work </a:t>
            </a:r>
            <a:r>
              <a:rPr lang="en-GB" dirty="0" smtClean="0"/>
              <a:t>situations</a:t>
            </a:r>
            <a:endParaRPr lang="sk-SK" dirty="0" smtClean="0"/>
          </a:p>
          <a:p>
            <a:pPr marL="285750" indent="-285750">
              <a:buFont typeface="Arial" panose="020B0604020202020204" pitchFamily="34" charset="0"/>
              <a:buChar char="•"/>
            </a:pPr>
            <a:r>
              <a:rPr lang="sk-SK" dirty="0" smtClean="0"/>
              <a:t>project - based learning</a:t>
            </a:r>
          </a:p>
          <a:p>
            <a:pPr marL="285750" indent="-285750">
              <a:buFont typeface="Arial" panose="020B0604020202020204" pitchFamily="34" charset="0"/>
              <a:buChar char="•"/>
            </a:pPr>
            <a:r>
              <a:rPr lang="sk-SK" dirty="0" err="1" smtClean="0"/>
              <a:t>creation</a:t>
            </a:r>
            <a:r>
              <a:rPr lang="sk-SK" dirty="0" smtClean="0"/>
              <a:t> of </a:t>
            </a:r>
            <a:r>
              <a:rPr lang="sk-SK" dirty="0" err="1" smtClean="0"/>
              <a:t>portfolio</a:t>
            </a:r>
            <a:endParaRPr lang="sk-SK" dirty="0" smtClean="0"/>
          </a:p>
          <a:p>
            <a:endParaRPr lang="sk-SK" dirty="0"/>
          </a:p>
          <a:p>
            <a:endParaRPr lang="pl-PL" dirty="0" smtClean="0"/>
          </a:p>
        </p:txBody>
      </p:sp>
    </p:spTree>
    <p:extLst>
      <p:ext uri="{BB962C8B-B14F-4D97-AF65-F5344CB8AC3E}">
        <p14:creationId xmlns:p14="http://schemas.microsoft.com/office/powerpoint/2010/main" val="1834853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544537" y="1670388"/>
            <a:ext cx="7719646" cy="1477328"/>
          </a:xfrm>
          <a:prstGeom prst="rect">
            <a:avLst/>
          </a:prstGeom>
        </p:spPr>
        <p:txBody>
          <a:bodyPr wrap="square">
            <a:spAutoFit/>
          </a:bodyPr>
          <a:lstStyle/>
          <a:p>
            <a:pPr algn="just"/>
            <a:endParaRPr lang="pl-PL" b="1" dirty="0" smtClean="0"/>
          </a:p>
          <a:p>
            <a:pPr algn="just"/>
            <a:r>
              <a:rPr lang="en-GB" b="1" dirty="0" smtClean="0"/>
              <a:t>Deep </a:t>
            </a:r>
            <a:r>
              <a:rPr lang="en-GB" b="1" dirty="0"/>
              <a:t>learning </a:t>
            </a:r>
            <a:r>
              <a:rPr lang="en-GB" dirty="0"/>
              <a:t>supports to acquire domain –specific </a:t>
            </a:r>
            <a:r>
              <a:rPr lang="sk-SK" dirty="0" smtClean="0"/>
              <a:t>k</a:t>
            </a:r>
            <a:r>
              <a:rPr lang="en-GB" dirty="0" err="1" smtClean="0"/>
              <a:t>nowledge</a:t>
            </a:r>
            <a:r>
              <a:rPr lang="en-GB" dirty="0" smtClean="0"/>
              <a:t> </a:t>
            </a:r>
            <a:r>
              <a:rPr lang="en-GB" dirty="0"/>
              <a:t>and development of domain-specific skills. While deep learners acquire the skills in a concrete task, they build at the same time the competence to transfer these skills to another situation. </a:t>
            </a:r>
            <a:r>
              <a:rPr lang="sk-SK" dirty="0"/>
              <a:t>(</a:t>
            </a:r>
            <a:r>
              <a:rPr lang="en-GB" dirty="0" err="1"/>
              <a:t>Nägele</a:t>
            </a:r>
            <a:r>
              <a:rPr lang="en-GB" dirty="0"/>
              <a:t> &amp; </a:t>
            </a:r>
            <a:r>
              <a:rPr lang="en-GB" dirty="0" err="1"/>
              <a:t>Stalder</a:t>
            </a:r>
            <a:r>
              <a:rPr lang="en-GB" dirty="0"/>
              <a:t> 2017</a:t>
            </a:r>
            <a:r>
              <a:rPr lang="sk-SK" dirty="0"/>
              <a:t>)</a:t>
            </a:r>
          </a:p>
        </p:txBody>
      </p:sp>
    </p:spTree>
    <p:extLst>
      <p:ext uri="{BB962C8B-B14F-4D97-AF65-F5344CB8AC3E}">
        <p14:creationId xmlns:p14="http://schemas.microsoft.com/office/powerpoint/2010/main" val="1966438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501748" y="1200626"/>
            <a:ext cx="7957038" cy="3139321"/>
          </a:xfrm>
          <a:prstGeom prst="rect">
            <a:avLst/>
          </a:prstGeom>
        </p:spPr>
        <p:txBody>
          <a:bodyPr wrap="square">
            <a:spAutoFit/>
          </a:bodyPr>
          <a:lstStyle/>
          <a:p>
            <a:r>
              <a:rPr lang="sk-SK" b="1" dirty="0" smtClean="0"/>
              <a:t>S</a:t>
            </a:r>
            <a:r>
              <a:rPr lang="en-US" b="1" dirty="0" err="1" smtClean="0"/>
              <a:t>ituated</a:t>
            </a:r>
            <a:r>
              <a:rPr lang="en-US" b="1" dirty="0" smtClean="0"/>
              <a:t> </a:t>
            </a:r>
            <a:r>
              <a:rPr lang="en-US" b="1" dirty="0"/>
              <a:t>learning </a:t>
            </a:r>
            <a:r>
              <a:rPr lang="en-US" dirty="0"/>
              <a:t>has been defined as a learner executing tasks and solving problems in an environment </a:t>
            </a:r>
            <a:r>
              <a:rPr lang="en-US" dirty="0" smtClean="0"/>
              <a:t>which </a:t>
            </a:r>
            <a:r>
              <a:rPr lang="en-US" dirty="0"/>
              <a:t>reveals the various intended uses of the </a:t>
            </a:r>
            <a:r>
              <a:rPr lang="en-US" dirty="0" smtClean="0"/>
              <a:t>knowledge</a:t>
            </a:r>
            <a:r>
              <a:rPr lang="sk-SK" dirty="0"/>
              <a:t>. (Brown, </a:t>
            </a:r>
            <a:r>
              <a:rPr lang="sk-SK" dirty="0" smtClean="0"/>
              <a:t>1989</a:t>
            </a:r>
            <a:r>
              <a:rPr lang="sk-SK" dirty="0"/>
              <a:t>).</a:t>
            </a:r>
            <a:r>
              <a:rPr lang="en-US" dirty="0" smtClean="0"/>
              <a:t> </a:t>
            </a:r>
            <a:r>
              <a:rPr lang="pl-PL" dirty="0" smtClean="0"/>
              <a:t/>
            </a:r>
            <a:br>
              <a:rPr lang="pl-PL" dirty="0" smtClean="0"/>
            </a:br>
            <a:endParaRPr lang="sk-SK" dirty="0" smtClean="0"/>
          </a:p>
          <a:p>
            <a:pPr algn="just"/>
            <a:r>
              <a:rPr lang="sk-SK" dirty="0" smtClean="0"/>
              <a:t>F</a:t>
            </a:r>
            <a:r>
              <a:rPr lang="en-US" dirty="0" smtClean="0"/>
              <a:t>or </a:t>
            </a:r>
            <a:r>
              <a:rPr lang="en-US" dirty="0"/>
              <a:t>situated learning to be effective it needs to be embedded in the </a:t>
            </a:r>
            <a:r>
              <a:rPr lang="en-US" b="1" dirty="0"/>
              <a:t>authentic </a:t>
            </a:r>
            <a:r>
              <a:rPr lang="en-US" b="1" dirty="0" smtClean="0"/>
              <a:t>activities </a:t>
            </a:r>
            <a:r>
              <a:rPr lang="en-US" dirty="0"/>
              <a:t>and </a:t>
            </a:r>
            <a:r>
              <a:rPr lang="en-US" b="1" dirty="0"/>
              <a:t>social relations </a:t>
            </a:r>
            <a:r>
              <a:rPr lang="en-US" dirty="0"/>
              <a:t>which comprise </a:t>
            </a:r>
            <a:r>
              <a:rPr lang="en-US" b="1" dirty="0"/>
              <a:t>cultural practice</a:t>
            </a:r>
            <a:r>
              <a:rPr lang="en-US" dirty="0"/>
              <a:t>. </a:t>
            </a:r>
            <a:r>
              <a:rPr lang="sk-SK" dirty="0" err="1" smtClean="0"/>
              <a:t>The</a:t>
            </a:r>
            <a:r>
              <a:rPr lang="sk-SK" dirty="0" smtClean="0"/>
              <a:t> </a:t>
            </a:r>
            <a:r>
              <a:rPr lang="en-US" dirty="0" smtClean="0"/>
              <a:t>learning </a:t>
            </a:r>
            <a:r>
              <a:rPr lang="en-US" dirty="0"/>
              <a:t>activities which </a:t>
            </a:r>
            <a:r>
              <a:rPr lang="en-US" dirty="0" smtClean="0"/>
              <a:t>fail </a:t>
            </a:r>
            <a:r>
              <a:rPr lang="en-US" dirty="0"/>
              <a:t>to access and engage in a culture of practice are less likely to be generative of effective learning </a:t>
            </a:r>
            <a:r>
              <a:rPr lang="en-US" dirty="0" smtClean="0"/>
              <a:t>outcomes.</a:t>
            </a:r>
            <a:endParaRPr lang="en-US" dirty="0"/>
          </a:p>
          <a:p>
            <a:pPr algn="just"/>
            <a:r>
              <a:rPr lang="en-US" dirty="0"/>
              <a:t>This does not exclude </a:t>
            </a:r>
            <a:r>
              <a:rPr lang="en-US" dirty="0" smtClean="0"/>
              <a:t>instructional</a:t>
            </a:r>
            <a:r>
              <a:rPr lang="sk-SK" dirty="0" smtClean="0"/>
              <a:t> </a:t>
            </a:r>
            <a:r>
              <a:rPr lang="en-US" dirty="0" smtClean="0"/>
              <a:t>interludes </a:t>
            </a:r>
            <a:r>
              <a:rPr lang="en-US" dirty="0"/>
              <a:t>to deepen an understanding of vocational </a:t>
            </a:r>
            <a:r>
              <a:rPr lang="en-US" dirty="0" smtClean="0"/>
              <a:t>activities</a:t>
            </a:r>
            <a:r>
              <a:rPr lang="sk-SK" dirty="0" smtClean="0"/>
              <a:t> </a:t>
            </a:r>
            <a:r>
              <a:rPr lang="sk-SK" dirty="0"/>
              <a:t>(</a:t>
            </a:r>
            <a:r>
              <a:rPr lang="sk-SK" dirty="0" smtClean="0"/>
              <a:t>Billett,1994).</a:t>
            </a:r>
          </a:p>
          <a:p>
            <a:endParaRPr lang="en-US" dirty="0"/>
          </a:p>
        </p:txBody>
      </p:sp>
    </p:spTree>
    <p:extLst>
      <p:ext uri="{BB962C8B-B14F-4D97-AF65-F5344CB8AC3E}">
        <p14:creationId xmlns:p14="http://schemas.microsoft.com/office/powerpoint/2010/main" val="2731892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773723" y="1049538"/>
            <a:ext cx="8070327" cy="2554545"/>
          </a:xfrm>
          <a:prstGeom prst="rect">
            <a:avLst/>
          </a:prstGeom>
          <a:noFill/>
        </p:spPr>
        <p:txBody>
          <a:bodyPr wrap="square" rtlCol="0">
            <a:spAutoFit/>
          </a:bodyPr>
          <a:lstStyle/>
          <a:p>
            <a:pPr algn="just"/>
            <a:endParaRPr lang="sk-SK" sz="2000" b="1" dirty="0" smtClean="0"/>
          </a:p>
          <a:p>
            <a:pPr algn="just"/>
            <a:endParaRPr lang="sk-SK" sz="2000" b="1" dirty="0"/>
          </a:p>
          <a:p>
            <a:pPr algn="just"/>
            <a:r>
              <a:rPr lang="sk-SK" sz="2000" b="1" dirty="0" smtClean="0"/>
              <a:t>Project </a:t>
            </a:r>
            <a:r>
              <a:rPr lang="sk-SK" sz="2000" b="1" dirty="0"/>
              <a:t>– based </a:t>
            </a:r>
            <a:r>
              <a:rPr lang="sk-SK" sz="2000" b="1" dirty="0" smtClean="0"/>
              <a:t>learning </a:t>
            </a:r>
            <a:r>
              <a:rPr lang="en-US" sz="2000" dirty="0" smtClean="0"/>
              <a:t>is </a:t>
            </a:r>
            <a:r>
              <a:rPr lang="en-US" sz="2000" dirty="0"/>
              <a:t>a dynamic classroom approach in which students actively explore real-world problems and challenges and acquire a deeper </a:t>
            </a:r>
            <a:r>
              <a:rPr lang="en-US" sz="2000" dirty="0" smtClean="0"/>
              <a:t>knowledge</a:t>
            </a:r>
            <a:r>
              <a:rPr lang="sk-SK" sz="2000" dirty="0" smtClean="0"/>
              <a:t> (</a:t>
            </a:r>
            <a:r>
              <a:rPr lang="en-GB" sz="2000" dirty="0"/>
              <a:t>in-depth exploration of a </a:t>
            </a:r>
            <a:r>
              <a:rPr lang="en-GB" sz="2000" dirty="0" smtClean="0"/>
              <a:t>topic</a:t>
            </a:r>
            <a:r>
              <a:rPr lang="sk-SK" sz="2000" dirty="0" smtClean="0"/>
              <a:t>, </a:t>
            </a:r>
            <a:r>
              <a:rPr lang="en-GB" sz="2000" dirty="0"/>
              <a:t>real-life </a:t>
            </a:r>
            <a:r>
              <a:rPr lang="en-GB" sz="2000" dirty="0" smtClean="0"/>
              <a:t>experiences</a:t>
            </a:r>
            <a:r>
              <a:rPr lang="sk-SK" sz="2000" dirty="0" smtClean="0"/>
              <a:t>, </a:t>
            </a:r>
            <a:r>
              <a:rPr lang="en-GB" sz="2000" dirty="0"/>
              <a:t>give students voice and </a:t>
            </a:r>
            <a:r>
              <a:rPr lang="en-GB" sz="2000" dirty="0" smtClean="0"/>
              <a:t>choice</a:t>
            </a:r>
            <a:r>
              <a:rPr lang="sk-SK" sz="2000" dirty="0" smtClean="0"/>
              <a:t>,</a:t>
            </a:r>
            <a:r>
              <a:rPr lang="en-GB" sz="2000" dirty="0"/>
              <a:t> share their work and develop </a:t>
            </a:r>
            <a:r>
              <a:rPr lang="en-GB" sz="2000" dirty="0" smtClean="0"/>
              <a:t>communication</a:t>
            </a:r>
            <a:r>
              <a:rPr lang="sk-SK" sz="2000" dirty="0" smtClean="0"/>
              <a:t>, </a:t>
            </a:r>
            <a:r>
              <a:rPr lang="sk-SK" sz="2000" dirty="0" err="1" smtClean="0"/>
              <a:t>application</a:t>
            </a:r>
            <a:r>
              <a:rPr lang="sk-SK" sz="2000" dirty="0" smtClean="0"/>
              <a:t> of </a:t>
            </a:r>
            <a:r>
              <a:rPr lang="en-GB" sz="2000" dirty="0"/>
              <a:t>problem-solving, </a:t>
            </a:r>
            <a:r>
              <a:rPr lang="en-GB" sz="2000" dirty="0" smtClean="0"/>
              <a:t>creativity </a:t>
            </a:r>
            <a:r>
              <a:rPr lang="en-GB" sz="2000" dirty="0"/>
              <a:t>and critical thinking</a:t>
            </a:r>
            <a:r>
              <a:rPr lang="en-GB" sz="2000" dirty="0" smtClean="0"/>
              <a:t> </a:t>
            </a:r>
            <a:r>
              <a:rPr lang="sk-SK" sz="2000" dirty="0" err="1" smtClean="0"/>
              <a:t>development</a:t>
            </a:r>
            <a:r>
              <a:rPr lang="sk-SK" sz="2000" dirty="0" smtClean="0"/>
              <a:t>)</a:t>
            </a:r>
            <a:endParaRPr lang="sk-SK" sz="2000" dirty="0"/>
          </a:p>
        </p:txBody>
      </p:sp>
    </p:spTree>
    <p:extLst>
      <p:ext uri="{BB962C8B-B14F-4D97-AF65-F5344CB8AC3E}">
        <p14:creationId xmlns:p14="http://schemas.microsoft.com/office/powerpoint/2010/main" val="3469438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712546" y="1001569"/>
            <a:ext cx="6131086" cy="584775"/>
          </a:xfrm>
          <a:prstGeom prst="rect">
            <a:avLst/>
          </a:prstGeom>
          <a:noFill/>
        </p:spPr>
        <p:txBody>
          <a:bodyPr wrap="square" rtlCol="0">
            <a:spAutoFit/>
          </a:bodyPr>
          <a:lstStyle/>
          <a:p>
            <a:r>
              <a:rPr lang="sk-SK" sz="1600" dirty="0" smtClean="0"/>
              <a:t/>
            </a:r>
            <a:br>
              <a:rPr lang="sk-SK" sz="1600" dirty="0" smtClean="0"/>
            </a:br>
            <a:r>
              <a:rPr lang="sk-SK" sz="1600" dirty="0" smtClean="0"/>
              <a:t>Key </a:t>
            </a:r>
            <a:r>
              <a:rPr lang="sk-SK" sz="1600" dirty="0"/>
              <a:t>competence </a:t>
            </a:r>
            <a:r>
              <a:rPr lang="sk-SK" sz="1600" dirty="0" smtClean="0"/>
              <a:t>development – some resources</a:t>
            </a:r>
            <a:endParaRPr lang="pl-PL" dirty="0"/>
          </a:p>
        </p:txBody>
      </p:sp>
      <p:sp>
        <p:nvSpPr>
          <p:cNvPr id="4" name="Obdĺžnik 3"/>
          <p:cNvSpPr/>
          <p:nvPr/>
        </p:nvSpPr>
        <p:spPr>
          <a:xfrm>
            <a:off x="705362" y="1586344"/>
            <a:ext cx="6145454" cy="2862322"/>
          </a:xfrm>
          <a:prstGeom prst="rect">
            <a:avLst/>
          </a:prstGeom>
        </p:spPr>
        <p:txBody>
          <a:bodyPr wrap="square">
            <a:spAutoFit/>
          </a:bodyPr>
          <a:lstStyle/>
          <a:p>
            <a:r>
              <a:rPr lang="sk-SK" sz="1200" u="sng" dirty="0" smtClean="0">
                <a:hlinkClick r:id="rId3"/>
              </a:rPr>
              <a:t/>
            </a:r>
            <a:br>
              <a:rPr lang="sk-SK" sz="1200" u="sng" dirty="0" smtClean="0">
                <a:hlinkClick r:id="rId3"/>
              </a:rPr>
            </a:br>
            <a:r>
              <a:rPr lang="sk-SK" sz="1200" u="sng" dirty="0" smtClean="0">
                <a:hlinkClick r:id="rId3"/>
              </a:rPr>
              <a:t>School </a:t>
            </a:r>
            <a:r>
              <a:rPr lang="sk-SK" sz="1200" u="sng" dirty="0">
                <a:hlinkClick r:id="rId3"/>
              </a:rPr>
              <a:t>Education Gateway</a:t>
            </a:r>
            <a:r>
              <a:rPr lang="sk-SK" sz="1200" dirty="0"/>
              <a:t> – </a:t>
            </a:r>
            <a:r>
              <a:rPr lang="sk-SK" sz="1200" dirty="0" smtClean="0"/>
              <a:t>P</a:t>
            </a:r>
            <a:r>
              <a:rPr lang="en-GB" sz="1200" dirty="0" err="1"/>
              <a:t>ublications</a:t>
            </a:r>
            <a:r>
              <a:rPr lang="en-GB" sz="1200" dirty="0"/>
              <a:t>, </a:t>
            </a:r>
            <a:r>
              <a:rPr lang="en-GB" sz="1200" dirty="0" smtClean="0"/>
              <a:t>Tutorials</a:t>
            </a:r>
            <a:r>
              <a:rPr lang="en-GB" sz="1200" dirty="0"/>
              <a:t>, </a:t>
            </a:r>
            <a:endParaRPr lang="sk-SK" sz="1200" dirty="0"/>
          </a:p>
          <a:p>
            <a:r>
              <a:rPr lang="en-GB" sz="1200" dirty="0" smtClean="0"/>
              <a:t>Teaching </a:t>
            </a:r>
            <a:r>
              <a:rPr lang="sk-SK" sz="1200" dirty="0"/>
              <a:t>M</a:t>
            </a:r>
            <a:r>
              <a:rPr lang="en-GB" sz="1200" dirty="0" err="1"/>
              <a:t>aterials</a:t>
            </a:r>
            <a:endParaRPr lang="sk-SK" sz="1200" dirty="0"/>
          </a:p>
          <a:p>
            <a:r>
              <a:rPr lang="sk-SK" sz="1200" dirty="0" err="1" smtClean="0"/>
              <a:t>Europe's</a:t>
            </a:r>
            <a:r>
              <a:rPr lang="sk-SK" sz="1200" dirty="0" smtClean="0"/>
              <a:t> </a:t>
            </a:r>
            <a:r>
              <a:rPr lang="sk-SK" sz="1200" dirty="0"/>
              <a:t>online </a:t>
            </a:r>
            <a:r>
              <a:rPr lang="sk-SK" sz="1200" dirty="0" err="1"/>
              <a:t>platform</a:t>
            </a:r>
            <a:r>
              <a:rPr lang="sk-SK" sz="1200" dirty="0"/>
              <a:t> </a:t>
            </a:r>
            <a:r>
              <a:rPr lang="sk-SK" sz="1200" dirty="0" err="1"/>
              <a:t>for</a:t>
            </a:r>
            <a:r>
              <a:rPr lang="sk-SK" sz="1200" dirty="0"/>
              <a:t> </a:t>
            </a:r>
            <a:r>
              <a:rPr lang="sk-SK" sz="1200" dirty="0" err="1"/>
              <a:t>school</a:t>
            </a:r>
            <a:r>
              <a:rPr lang="sk-SK" sz="1200" dirty="0"/>
              <a:t> </a:t>
            </a:r>
            <a:r>
              <a:rPr lang="sk-SK" sz="1200" dirty="0" err="1" smtClean="0"/>
              <a:t>education</a:t>
            </a:r>
            <a:endParaRPr lang="sk-SK" sz="1200" dirty="0" smtClean="0"/>
          </a:p>
          <a:p>
            <a:endParaRPr lang="sk-SK" sz="1200" dirty="0"/>
          </a:p>
          <a:p>
            <a:r>
              <a:rPr lang="sk-SK" sz="1200" dirty="0" smtClean="0"/>
              <a:t>Available online:</a:t>
            </a:r>
            <a:endParaRPr lang="sk-SK" sz="1200" dirty="0"/>
          </a:p>
          <a:p>
            <a:r>
              <a:rPr lang="en-GB" sz="1200" u="sng" dirty="0" smtClean="0">
                <a:hlinkClick r:id="rId4"/>
              </a:rPr>
              <a:t>https</a:t>
            </a:r>
            <a:r>
              <a:rPr lang="en-GB" sz="1200" u="sng" dirty="0">
                <a:hlinkClick r:id="rId4"/>
              </a:rPr>
              <a:t>://</a:t>
            </a:r>
            <a:r>
              <a:rPr lang="en-GB" sz="1200" u="sng" dirty="0" smtClean="0">
                <a:hlinkClick r:id="rId4"/>
              </a:rPr>
              <a:t>www.schooleducationgateway.eu/en/pub/latest/news/key-competence-development.htm</a:t>
            </a:r>
            <a:r>
              <a:rPr lang="pl-PL" sz="1200" u="sng" dirty="0" smtClean="0"/>
              <a:t/>
            </a:r>
            <a:br>
              <a:rPr lang="pl-PL" sz="1200" u="sng" dirty="0" smtClean="0"/>
            </a:br>
            <a:r>
              <a:rPr lang="pl-PL" sz="1200" u="sng" dirty="0" smtClean="0"/>
              <a:t/>
            </a:r>
            <a:br>
              <a:rPr lang="pl-PL" sz="1200" u="sng" dirty="0" smtClean="0"/>
            </a:br>
            <a:r>
              <a:rPr lang="en-GB" sz="1200" u="sng" dirty="0">
                <a:hlinkClick r:id="rId5"/>
              </a:rPr>
              <a:t>https://arpdcresources.ca/consortia/learning-through-competencies/</a:t>
            </a:r>
            <a:endParaRPr lang="sk-SK" sz="1200" dirty="0"/>
          </a:p>
          <a:p>
            <a:r>
              <a:rPr lang="en-GB" sz="1200" dirty="0"/>
              <a:t>Competence learning guide</a:t>
            </a:r>
            <a:r>
              <a:rPr lang="sk-SK" sz="1200" dirty="0"/>
              <a:t>s</a:t>
            </a:r>
          </a:p>
          <a:p>
            <a:endParaRPr lang="sk-SK" sz="1200" u="sng" dirty="0" smtClean="0"/>
          </a:p>
          <a:p>
            <a:endParaRPr lang="sk-SK" sz="1200" u="sng" dirty="0" smtClean="0"/>
          </a:p>
          <a:p>
            <a:endParaRPr lang="sk-SK" sz="1200" u="sng" dirty="0"/>
          </a:p>
          <a:p>
            <a:endParaRPr lang="sk-SK" sz="1200" u="sng" dirty="0"/>
          </a:p>
        </p:txBody>
      </p:sp>
    </p:spTree>
    <p:extLst>
      <p:ext uri="{BB962C8B-B14F-4D97-AF65-F5344CB8AC3E}">
        <p14:creationId xmlns:p14="http://schemas.microsoft.com/office/powerpoint/2010/main" val="1425259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90733" y="1721712"/>
            <a:ext cx="7818000" cy="400110"/>
          </a:xfrm>
          <a:prstGeom prst="rect">
            <a:avLst/>
          </a:prstGeom>
          <a:noFill/>
        </p:spPr>
        <p:txBody>
          <a:bodyPr wrap="square" rtlCol="0">
            <a:spAutoFit/>
          </a:bodyPr>
          <a:lstStyle/>
          <a:p>
            <a:r>
              <a:rPr lang="pl-PL" sz="2000" dirty="0">
                <a:solidFill>
                  <a:srgbClr val="FF0000"/>
                </a:solidFill>
              </a:rPr>
              <a:t>Part </a:t>
            </a:r>
            <a:r>
              <a:rPr lang="pl-PL" sz="2000" dirty="0" smtClean="0">
                <a:solidFill>
                  <a:srgbClr val="FF0000"/>
                </a:solidFill>
              </a:rPr>
              <a:t>IV</a:t>
            </a:r>
            <a:endParaRPr lang="pl-PL" sz="2000" dirty="0">
              <a:solidFill>
                <a:srgbClr val="FF0000"/>
              </a:solidFill>
            </a:endParaRPr>
          </a:p>
        </p:txBody>
      </p:sp>
      <p:sp>
        <p:nvSpPr>
          <p:cNvPr id="3" name="PoleTekstowe 1"/>
          <p:cNvSpPr txBox="1"/>
          <p:nvPr/>
        </p:nvSpPr>
        <p:spPr>
          <a:xfrm>
            <a:off x="690733" y="2528531"/>
            <a:ext cx="7818000" cy="1015663"/>
          </a:xfrm>
          <a:prstGeom prst="rect">
            <a:avLst/>
          </a:prstGeom>
          <a:noFill/>
        </p:spPr>
        <p:txBody>
          <a:bodyPr wrap="square" rtlCol="0">
            <a:spAutoFit/>
          </a:bodyPr>
          <a:lstStyle/>
          <a:p>
            <a:r>
              <a:rPr lang="pl-PL" sz="2000" dirty="0" err="1" smtClean="0">
                <a:solidFill>
                  <a:srgbClr val="FF0000"/>
                </a:solidFill>
              </a:rPr>
              <a:t>Assessment</a:t>
            </a:r>
            <a:r>
              <a:rPr lang="pl-PL" sz="2000" dirty="0" smtClean="0">
                <a:solidFill>
                  <a:srgbClr val="FF0000"/>
                </a:solidFill>
              </a:rPr>
              <a:t> of </a:t>
            </a:r>
            <a:r>
              <a:rPr lang="pl-PL" sz="2000" dirty="0" err="1" smtClean="0">
                <a:solidFill>
                  <a:srgbClr val="FF0000"/>
                </a:solidFill>
              </a:rPr>
              <a:t>transversal</a:t>
            </a:r>
            <a:r>
              <a:rPr lang="pl-PL" sz="2000" dirty="0" smtClean="0">
                <a:solidFill>
                  <a:srgbClr val="FF0000"/>
                </a:solidFill>
              </a:rPr>
              <a:t> </a:t>
            </a:r>
            <a:r>
              <a:rPr lang="pl-PL" sz="2000" dirty="0" err="1" smtClean="0">
                <a:solidFill>
                  <a:srgbClr val="FF0000"/>
                </a:solidFill>
              </a:rPr>
              <a:t>key</a:t>
            </a:r>
            <a:r>
              <a:rPr lang="pl-PL" sz="2000" dirty="0" smtClean="0">
                <a:solidFill>
                  <a:srgbClr val="FF0000"/>
                </a:solidFill>
              </a:rPr>
              <a:t> </a:t>
            </a:r>
            <a:r>
              <a:rPr lang="pl-PL" sz="2000" dirty="0" err="1" smtClean="0">
                <a:solidFill>
                  <a:srgbClr val="FF0000"/>
                </a:solidFill>
              </a:rPr>
              <a:t>competence</a:t>
            </a:r>
            <a:endParaRPr lang="pl-PL" sz="2000" dirty="0" smtClean="0">
              <a:solidFill>
                <a:srgbClr val="FF0000"/>
              </a:solidFill>
            </a:endParaRPr>
          </a:p>
          <a:p>
            <a:r>
              <a:rPr lang="pl-PL" sz="2000" dirty="0" smtClean="0">
                <a:solidFill>
                  <a:srgbClr val="FF0000"/>
                </a:solidFill>
              </a:rPr>
              <a:t>How </a:t>
            </a:r>
            <a:r>
              <a:rPr lang="pl-PL" sz="2000" dirty="0" err="1" smtClean="0">
                <a:solidFill>
                  <a:srgbClr val="FF0000"/>
                </a:solidFill>
              </a:rPr>
              <a:t>are</a:t>
            </a:r>
            <a:r>
              <a:rPr lang="pl-PL" sz="2000" dirty="0" smtClean="0">
                <a:solidFill>
                  <a:srgbClr val="FF0000"/>
                </a:solidFill>
              </a:rPr>
              <a:t> </a:t>
            </a:r>
            <a:r>
              <a:rPr lang="pl-PL" sz="2000" dirty="0" err="1" smtClean="0">
                <a:solidFill>
                  <a:srgbClr val="FF0000"/>
                </a:solidFill>
              </a:rPr>
              <a:t>TKCs</a:t>
            </a:r>
            <a:r>
              <a:rPr lang="pl-PL" sz="2000" dirty="0" smtClean="0">
                <a:solidFill>
                  <a:srgbClr val="FF0000"/>
                </a:solidFill>
              </a:rPr>
              <a:t> </a:t>
            </a:r>
            <a:r>
              <a:rPr lang="pl-PL" sz="2000" dirty="0" err="1" smtClean="0">
                <a:solidFill>
                  <a:srgbClr val="FF0000"/>
                </a:solidFill>
              </a:rPr>
              <a:t>assessed</a:t>
            </a:r>
            <a:r>
              <a:rPr lang="pl-PL" sz="2000" dirty="0" smtClean="0">
                <a:solidFill>
                  <a:srgbClr val="FF0000"/>
                </a:solidFill>
              </a:rPr>
              <a:t>?</a:t>
            </a:r>
            <a:endParaRPr lang="pl-PL" sz="2000" dirty="0">
              <a:solidFill>
                <a:srgbClr val="FF0000"/>
              </a:solidFill>
            </a:endParaRPr>
          </a:p>
          <a:p>
            <a:endParaRPr lang="pl-PL" sz="2000" dirty="0">
              <a:solidFill>
                <a:srgbClr val="FF0000"/>
              </a:solidFill>
            </a:endParaRPr>
          </a:p>
        </p:txBody>
      </p:sp>
    </p:spTree>
    <p:extLst>
      <p:ext uri="{BB962C8B-B14F-4D97-AF65-F5344CB8AC3E}">
        <p14:creationId xmlns:p14="http://schemas.microsoft.com/office/powerpoint/2010/main" val="3703273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270934" y="1147140"/>
            <a:ext cx="8322733" cy="2700866"/>
          </a:xfrm>
          <a:prstGeom prst="rect">
            <a:avLst/>
          </a:prstGeom>
        </p:spPr>
      </p:pic>
    </p:spTree>
    <p:extLst>
      <p:ext uri="{BB962C8B-B14F-4D97-AF65-F5344CB8AC3E}">
        <p14:creationId xmlns:p14="http://schemas.microsoft.com/office/powerpoint/2010/main" val="187111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90733" y="2325771"/>
            <a:ext cx="5710228" cy="707886"/>
          </a:xfrm>
          <a:prstGeom prst="rect">
            <a:avLst/>
          </a:prstGeom>
          <a:noFill/>
        </p:spPr>
        <p:txBody>
          <a:bodyPr wrap="square" rtlCol="0">
            <a:spAutoFit/>
          </a:bodyPr>
          <a:lstStyle/>
          <a:p>
            <a:r>
              <a:rPr lang="pl-PL" sz="2000" dirty="0">
                <a:solidFill>
                  <a:srgbClr val="FF0000"/>
                </a:solidFill>
              </a:rPr>
              <a:t>Part </a:t>
            </a:r>
            <a:r>
              <a:rPr lang="pl-PL" sz="2000" dirty="0" smtClean="0">
                <a:solidFill>
                  <a:srgbClr val="FF0000"/>
                </a:solidFill>
              </a:rPr>
              <a:t>I – </a:t>
            </a:r>
            <a:r>
              <a:rPr lang="pl-PL" sz="2000" dirty="0" err="1" smtClean="0">
                <a:solidFill>
                  <a:srgbClr val="FF0000"/>
                </a:solidFill>
              </a:rPr>
              <a:t>Definitions</a:t>
            </a:r>
            <a:r>
              <a:rPr lang="pl-PL" sz="2000" dirty="0" smtClean="0">
                <a:solidFill>
                  <a:srgbClr val="FF0000"/>
                </a:solidFill>
              </a:rPr>
              <a:t> &amp; </a:t>
            </a:r>
            <a:r>
              <a:rPr lang="pl-PL" sz="2000" dirty="0" err="1" smtClean="0">
                <a:solidFill>
                  <a:srgbClr val="FF0000"/>
                </a:solidFill>
              </a:rPr>
              <a:t>concepts</a:t>
            </a:r>
            <a:endParaRPr lang="pl-PL" sz="2000" dirty="0">
              <a:solidFill>
                <a:srgbClr val="FF0000"/>
              </a:solidFill>
            </a:endParaRPr>
          </a:p>
          <a:p>
            <a:endParaRPr lang="pl-PL" sz="2000" dirty="0"/>
          </a:p>
        </p:txBody>
      </p:sp>
    </p:spTree>
    <p:extLst>
      <p:ext uri="{BB962C8B-B14F-4D97-AF65-F5344CB8AC3E}">
        <p14:creationId xmlns:p14="http://schemas.microsoft.com/office/powerpoint/2010/main" val="238310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550333" y="790930"/>
            <a:ext cx="7611533" cy="3579604"/>
          </a:xfrm>
          <a:prstGeom prst="rect">
            <a:avLst/>
          </a:prstGeom>
        </p:spPr>
      </p:pic>
    </p:spTree>
    <p:extLst>
      <p:ext uri="{BB962C8B-B14F-4D97-AF65-F5344CB8AC3E}">
        <p14:creationId xmlns:p14="http://schemas.microsoft.com/office/powerpoint/2010/main" val="397543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a:stretch>
            <a:fillRect/>
          </a:stretch>
        </p:blipFill>
        <p:spPr>
          <a:xfrm>
            <a:off x="-35418" y="912240"/>
            <a:ext cx="6702918" cy="4231260"/>
          </a:xfrm>
          <a:prstGeom prst="rect">
            <a:avLst/>
          </a:prstGeom>
        </p:spPr>
      </p:pic>
    </p:spTree>
    <p:extLst>
      <p:ext uri="{BB962C8B-B14F-4D97-AF65-F5344CB8AC3E}">
        <p14:creationId xmlns:p14="http://schemas.microsoft.com/office/powerpoint/2010/main" val="16437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9" y="898912"/>
            <a:ext cx="6131086" cy="3693319"/>
          </a:xfrm>
          <a:prstGeom prst="rect">
            <a:avLst/>
          </a:prstGeom>
          <a:noFill/>
        </p:spPr>
        <p:txBody>
          <a:bodyPr wrap="square" rtlCol="0">
            <a:spAutoFit/>
          </a:bodyPr>
          <a:lstStyle/>
          <a:p>
            <a:endParaRPr lang="pl-PL" b="1" dirty="0" smtClean="0">
              <a:solidFill>
                <a:srgbClr val="0E2E81"/>
              </a:solidFill>
            </a:endParaRPr>
          </a:p>
          <a:p>
            <a:pPr marL="342900" indent="-342900">
              <a:buAutoNum type="arabicPeriod"/>
            </a:pPr>
            <a:r>
              <a:rPr lang="pl-PL" dirty="0" err="1" smtClean="0"/>
              <a:t>Transversal</a:t>
            </a:r>
            <a:r>
              <a:rPr lang="pl-PL" dirty="0" smtClean="0"/>
              <a:t> </a:t>
            </a:r>
            <a:r>
              <a:rPr lang="pl-PL" dirty="0" err="1" smtClean="0"/>
              <a:t>key</a:t>
            </a:r>
            <a:r>
              <a:rPr lang="pl-PL" dirty="0" smtClean="0"/>
              <a:t> </a:t>
            </a:r>
            <a:r>
              <a:rPr lang="pl-PL" dirty="0" err="1" smtClean="0"/>
              <a:t>competences</a:t>
            </a:r>
            <a:r>
              <a:rPr lang="pl-PL" dirty="0" smtClean="0"/>
              <a:t> </a:t>
            </a:r>
            <a:r>
              <a:rPr lang="pl-PL" dirty="0" err="1" smtClean="0"/>
              <a:t>are</a:t>
            </a:r>
            <a:r>
              <a:rPr lang="pl-PL" dirty="0" smtClean="0"/>
              <a:t> </a:t>
            </a:r>
            <a:r>
              <a:rPr lang="pl-PL" dirty="0" err="1" smtClean="0"/>
              <a:t>being</a:t>
            </a:r>
            <a:r>
              <a:rPr lang="pl-PL" dirty="0" smtClean="0"/>
              <a:t> </a:t>
            </a:r>
            <a:r>
              <a:rPr lang="pl-PL" dirty="0" err="1" smtClean="0"/>
              <a:t>assessed</a:t>
            </a:r>
            <a:r>
              <a:rPr lang="pl-PL" dirty="0" smtClean="0"/>
              <a:t> </a:t>
            </a:r>
            <a:r>
              <a:rPr lang="pl-PL" dirty="0" err="1" smtClean="0"/>
              <a:t>only</a:t>
            </a:r>
            <a:r>
              <a:rPr lang="pl-PL" dirty="0" smtClean="0"/>
              <a:t> to a </a:t>
            </a:r>
            <a:r>
              <a:rPr lang="pl-PL" dirty="0" err="1" smtClean="0"/>
              <a:t>very</a:t>
            </a:r>
            <a:r>
              <a:rPr lang="pl-PL" dirty="0" smtClean="0"/>
              <a:t> </a:t>
            </a:r>
            <a:r>
              <a:rPr lang="pl-PL" dirty="0" err="1" smtClean="0"/>
              <a:t>limited</a:t>
            </a:r>
            <a:r>
              <a:rPr lang="pl-PL" dirty="0" smtClean="0"/>
              <a:t> </a:t>
            </a:r>
            <a:r>
              <a:rPr lang="pl-PL" dirty="0" err="1" smtClean="0"/>
              <a:t>extend</a:t>
            </a:r>
            <a:r>
              <a:rPr lang="pl-PL" dirty="0" smtClean="0"/>
              <a:t>, </a:t>
            </a:r>
            <a:r>
              <a:rPr lang="pl-PL" dirty="0" err="1" smtClean="0"/>
              <a:t>mostly</a:t>
            </a:r>
            <a:r>
              <a:rPr lang="pl-PL" dirty="0" smtClean="0"/>
              <a:t> </a:t>
            </a:r>
            <a:r>
              <a:rPr lang="pl-PL" dirty="0" err="1" smtClean="0"/>
              <a:t>during</a:t>
            </a:r>
            <a:r>
              <a:rPr lang="pl-PL" dirty="0" smtClean="0"/>
              <a:t> </a:t>
            </a:r>
            <a:r>
              <a:rPr lang="pl-PL" dirty="0" err="1" smtClean="0"/>
              <a:t>continous</a:t>
            </a:r>
            <a:r>
              <a:rPr lang="pl-PL" dirty="0" smtClean="0"/>
              <a:t> </a:t>
            </a:r>
            <a:r>
              <a:rPr lang="pl-PL" dirty="0" err="1" smtClean="0"/>
              <a:t>assessment</a:t>
            </a:r>
            <a:r>
              <a:rPr lang="pl-PL" dirty="0" smtClean="0"/>
              <a:t> </a:t>
            </a:r>
            <a:r>
              <a:rPr lang="pl-PL" dirty="0" err="1" smtClean="0"/>
              <a:t>conducted</a:t>
            </a:r>
            <a:r>
              <a:rPr lang="pl-PL" dirty="0" smtClean="0"/>
              <a:t> by </a:t>
            </a:r>
            <a:r>
              <a:rPr lang="pl-PL" dirty="0" err="1" smtClean="0"/>
              <a:t>teachers</a:t>
            </a:r>
            <a:r>
              <a:rPr lang="pl-PL" dirty="0" smtClean="0"/>
              <a:t>. </a:t>
            </a:r>
            <a:r>
              <a:rPr lang="pl-PL" dirty="0" err="1" smtClean="0"/>
              <a:t>Assessment</a:t>
            </a:r>
            <a:r>
              <a:rPr lang="pl-PL" dirty="0" smtClean="0"/>
              <a:t> of </a:t>
            </a:r>
            <a:r>
              <a:rPr lang="pl-PL" dirty="0" err="1" smtClean="0"/>
              <a:t>TKCs</a:t>
            </a:r>
            <a:r>
              <a:rPr lang="pl-PL" dirty="0" smtClean="0"/>
              <a:t> </a:t>
            </a:r>
            <a:r>
              <a:rPr lang="pl-PL" dirty="0" err="1" smtClean="0"/>
              <a:t>are</a:t>
            </a:r>
            <a:r>
              <a:rPr lang="pl-PL" dirty="0" smtClean="0"/>
              <a:t> – </a:t>
            </a:r>
            <a:r>
              <a:rPr lang="pl-PL" dirty="0" err="1" smtClean="0"/>
              <a:t>apart</a:t>
            </a:r>
            <a:r>
              <a:rPr lang="pl-PL" dirty="0" smtClean="0"/>
              <a:t> from </a:t>
            </a:r>
            <a:r>
              <a:rPr lang="pl-PL" dirty="0" err="1" smtClean="0"/>
              <a:t>some</a:t>
            </a:r>
            <a:r>
              <a:rPr lang="pl-PL" dirty="0" smtClean="0"/>
              <a:t> </a:t>
            </a:r>
            <a:r>
              <a:rPr lang="pl-PL" dirty="0" err="1" smtClean="0"/>
              <a:t>cases</a:t>
            </a:r>
            <a:r>
              <a:rPr lang="pl-PL" dirty="0" smtClean="0"/>
              <a:t> – </a:t>
            </a:r>
            <a:r>
              <a:rPr lang="pl-PL" dirty="0" err="1" smtClean="0"/>
              <a:t>are</a:t>
            </a:r>
            <a:r>
              <a:rPr lang="pl-PL" dirty="0" smtClean="0"/>
              <a:t> </a:t>
            </a:r>
            <a:r>
              <a:rPr lang="pl-PL" dirty="0" err="1" smtClean="0"/>
              <a:t>almost</a:t>
            </a:r>
            <a:r>
              <a:rPr lang="pl-PL" dirty="0" smtClean="0"/>
              <a:t> non </a:t>
            </a:r>
            <a:r>
              <a:rPr lang="pl-PL" dirty="0" err="1" smtClean="0"/>
              <a:t>existent</a:t>
            </a:r>
            <a:r>
              <a:rPr lang="pl-PL" dirty="0" smtClean="0"/>
              <a:t> </a:t>
            </a:r>
            <a:r>
              <a:rPr lang="pl-PL" dirty="0" err="1" smtClean="0"/>
              <a:t>within</a:t>
            </a:r>
            <a:r>
              <a:rPr lang="pl-PL" dirty="0" smtClean="0"/>
              <a:t> the </a:t>
            </a:r>
            <a:r>
              <a:rPr lang="pl-PL" dirty="0" err="1" smtClean="0"/>
              <a:t>assessment</a:t>
            </a:r>
            <a:r>
              <a:rPr lang="pl-PL" dirty="0" smtClean="0"/>
              <a:t> </a:t>
            </a:r>
            <a:r>
              <a:rPr lang="pl-PL" dirty="0" err="1" smtClean="0"/>
              <a:t>leading</a:t>
            </a:r>
            <a:r>
              <a:rPr lang="pl-PL" dirty="0" smtClean="0"/>
              <a:t> to a </a:t>
            </a:r>
            <a:r>
              <a:rPr lang="pl-PL" dirty="0" err="1" smtClean="0"/>
              <a:t>certification</a:t>
            </a:r>
            <a:endParaRPr lang="pl-PL" dirty="0" smtClean="0"/>
          </a:p>
          <a:p>
            <a:pPr marL="342900" indent="-342900">
              <a:buAutoNum type="arabicPeriod"/>
            </a:pPr>
            <a:endParaRPr lang="pl-PL" dirty="0" smtClean="0"/>
          </a:p>
          <a:p>
            <a:pPr marL="342900" indent="-342900">
              <a:buAutoNum type="arabicPeriod"/>
            </a:pPr>
            <a:r>
              <a:rPr lang="pl-PL" dirty="0" err="1" smtClean="0"/>
              <a:t>Continous</a:t>
            </a:r>
            <a:r>
              <a:rPr lang="pl-PL" dirty="0" smtClean="0"/>
              <a:t> </a:t>
            </a:r>
            <a:r>
              <a:rPr lang="pl-PL" dirty="0" err="1" smtClean="0"/>
              <a:t>assessment</a:t>
            </a:r>
            <a:r>
              <a:rPr lang="pl-PL" dirty="0" smtClean="0"/>
              <a:t> </a:t>
            </a:r>
            <a:r>
              <a:rPr lang="pl-PL" dirty="0" err="1" smtClean="0"/>
              <a:t>conducted</a:t>
            </a:r>
            <a:r>
              <a:rPr lang="pl-PL" dirty="0" smtClean="0"/>
              <a:t> </a:t>
            </a:r>
            <a:r>
              <a:rPr lang="pl-PL" dirty="0" err="1" smtClean="0"/>
              <a:t>while</a:t>
            </a:r>
            <a:r>
              <a:rPr lang="pl-PL" dirty="0" smtClean="0"/>
              <a:t> learning </a:t>
            </a:r>
            <a:r>
              <a:rPr lang="pl-PL" dirty="0" err="1" smtClean="0"/>
              <a:t>at</a:t>
            </a:r>
            <a:r>
              <a:rPr lang="pl-PL" dirty="0" smtClean="0"/>
              <a:t> </a:t>
            </a:r>
            <a:r>
              <a:rPr lang="pl-PL" dirty="0" err="1" smtClean="0"/>
              <a:t>school</a:t>
            </a:r>
            <a:r>
              <a:rPr lang="pl-PL" dirty="0" smtClean="0"/>
              <a:t> </a:t>
            </a:r>
            <a:r>
              <a:rPr lang="pl-PL" dirty="0" err="1" smtClean="0"/>
              <a:t>has</a:t>
            </a:r>
            <a:r>
              <a:rPr lang="pl-PL" dirty="0" smtClean="0"/>
              <a:t> </a:t>
            </a:r>
            <a:r>
              <a:rPr lang="pl-PL" dirty="0" err="1" smtClean="0"/>
              <a:t>mostly</a:t>
            </a:r>
            <a:r>
              <a:rPr lang="pl-PL" dirty="0" smtClean="0"/>
              <a:t> </a:t>
            </a:r>
            <a:r>
              <a:rPr lang="pl-PL" dirty="0" err="1" smtClean="0"/>
              <a:t>summative</a:t>
            </a:r>
            <a:r>
              <a:rPr lang="pl-PL" dirty="0" smtClean="0"/>
              <a:t> </a:t>
            </a:r>
            <a:r>
              <a:rPr lang="pl-PL" dirty="0" err="1" smtClean="0"/>
              <a:t>character</a:t>
            </a:r>
            <a:r>
              <a:rPr lang="pl-PL" dirty="0" smtClean="0"/>
              <a:t>. </a:t>
            </a:r>
            <a:r>
              <a:rPr lang="pl-PL" dirty="0"/>
              <a:t>S</a:t>
            </a:r>
            <a:r>
              <a:rPr lang="en-US" dirty="0" err="1"/>
              <a:t>ummative</a:t>
            </a:r>
            <a:r>
              <a:rPr lang="en-US" dirty="0"/>
              <a:t> assessment still is the dominant form of assessment in </a:t>
            </a:r>
            <a:r>
              <a:rPr lang="en-US" dirty="0" smtClean="0"/>
              <a:t>schools </a:t>
            </a:r>
            <a:r>
              <a:rPr lang="en-US" dirty="0"/>
              <a:t>when it comes to the determination of </a:t>
            </a:r>
            <a:r>
              <a:rPr lang="en-US" dirty="0" smtClean="0"/>
              <a:t>grades</a:t>
            </a:r>
            <a:endParaRPr lang="pl-PL" dirty="0" smtClean="0">
              <a:solidFill>
                <a:srgbClr val="FF0000"/>
              </a:solidFill>
            </a:endParaRPr>
          </a:p>
          <a:p>
            <a:pPr marL="342900" indent="-342900">
              <a:buAutoNum type="arabicPeriod"/>
            </a:pPr>
            <a:endParaRPr lang="pl-PL" dirty="0">
              <a:solidFill>
                <a:srgbClr val="FF0000"/>
              </a:solidFill>
            </a:endParaRPr>
          </a:p>
          <a:p>
            <a:r>
              <a:rPr lang="en-GB" dirty="0"/>
              <a:t> </a:t>
            </a:r>
            <a:endParaRPr lang="pl-PL" dirty="0"/>
          </a:p>
        </p:txBody>
      </p:sp>
    </p:spTree>
    <p:extLst>
      <p:ext uri="{BB962C8B-B14F-4D97-AF65-F5344CB8AC3E}">
        <p14:creationId xmlns:p14="http://schemas.microsoft.com/office/powerpoint/2010/main" val="2540504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9" y="898912"/>
            <a:ext cx="6131086" cy="2031325"/>
          </a:xfrm>
          <a:prstGeom prst="rect">
            <a:avLst/>
          </a:prstGeom>
          <a:noFill/>
        </p:spPr>
        <p:txBody>
          <a:bodyPr wrap="square" rtlCol="0">
            <a:spAutoFit/>
          </a:bodyPr>
          <a:lstStyle/>
          <a:p>
            <a:endParaRPr lang="pl-PL" b="1" dirty="0" smtClean="0">
              <a:solidFill>
                <a:srgbClr val="0E2E81"/>
              </a:solidFill>
            </a:endParaRPr>
          </a:p>
          <a:p>
            <a:r>
              <a:rPr lang="pl-PL" dirty="0" smtClean="0"/>
              <a:t>3. </a:t>
            </a:r>
            <a:r>
              <a:rPr lang="pl-PL" dirty="0" err="1" smtClean="0"/>
              <a:t>Identified</a:t>
            </a:r>
            <a:r>
              <a:rPr lang="pl-PL" dirty="0" smtClean="0"/>
              <a:t> </a:t>
            </a:r>
            <a:r>
              <a:rPr lang="pl-PL" dirty="0" err="1" smtClean="0"/>
              <a:t>good</a:t>
            </a:r>
            <a:r>
              <a:rPr lang="pl-PL" dirty="0" smtClean="0"/>
              <a:t> </a:t>
            </a:r>
            <a:r>
              <a:rPr lang="pl-PL" dirty="0" err="1" smtClean="0"/>
              <a:t>practices</a:t>
            </a:r>
            <a:r>
              <a:rPr lang="pl-PL" dirty="0" smtClean="0"/>
              <a:t>:</a:t>
            </a:r>
          </a:p>
          <a:p>
            <a:pPr marL="285750" indent="-285750">
              <a:buFontTx/>
              <a:buChar char="-"/>
            </a:pPr>
            <a:r>
              <a:rPr lang="pl-PL" dirty="0" err="1" smtClean="0"/>
              <a:t>project</a:t>
            </a:r>
            <a:r>
              <a:rPr lang="pl-PL" dirty="0" smtClean="0"/>
              <a:t> </a:t>
            </a:r>
            <a:r>
              <a:rPr lang="pl-PL" dirty="0" err="1" smtClean="0"/>
              <a:t>based</a:t>
            </a:r>
            <a:r>
              <a:rPr lang="pl-PL" dirty="0" smtClean="0"/>
              <a:t> </a:t>
            </a:r>
            <a:r>
              <a:rPr lang="pl-PL" dirty="0" err="1" smtClean="0"/>
              <a:t>assessment</a:t>
            </a:r>
            <a:r>
              <a:rPr lang="pl-PL" dirty="0" smtClean="0"/>
              <a:t> </a:t>
            </a:r>
            <a:r>
              <a:rPr lang="pl-PL" dirty="0" err="1" smtClean="0"/>
              <a:t>introduced</a:t>
            </a:r>
            <a:r>
              <a:rPr lang="pl-PL" dirty="0" smtClean="0"/>
              <a:t> by Austria </a:t>
            </a:r>
          </a:p>
          <a:p>
            <a:pPr marL="285750" indent="-285750">
              <a:buFontTx/>
              <a:buChar char="-"/>
            </a:pPr>
            <a:r>
              <a:rPr lang="pl-PL" dirty="0" smtClean="0"/>
              <a:t>portfolio </a:t>
            </a:r>
            <a:r>
              <a:rPr lang="pl-PL" dirty="0" err="1" smtClean="0"/>
              <a:t>method</a:t>
            </a:r>
            <a:r>
              <a:rPr lang="pl-PL" dirty="0" smtClean="0"/>
              <a:t>, </a:t>
            </a:r>
            <a:r>
              <a:rPr lang="pl-PL" dirty="0" err="1" smtClean="0"/>
              <a:t>including</a:t>
            </a:r>
            <a:r>
              <a:rPr lang="pl-PL" dirty="0" smtClean="0"/>
              <a:t> e-portfolio </a:t>
            </a:r>
            <a:r>
              <a:rPr lang="pl-PL" dirty="0" err="1" smtClean="0"/>
              <a:t>introduced</a:t>
            </a:r>
            <a:r>
              <a:rPr lang="pl-PL" dirty="0" smtClean="0"/>
              <a:t> by France</a:t>
            </a:r>
          </a:p>
          <a:p>
            <a:pPr marL="285750" indent="-285750">
              <a:buFontTx/>
              <a:buChar char="-"/>
            </a:pPr>
            <a:r>
              <a:rPr lang="pl-PL" dirty="0" err="1" smtClean="0"/>
              <a:t>social</a:t>
            </a:r>
            <a:r>
              <a:rPr lang="pl-PL" dirty="0" smtClean="0"/>
              <a:t> </a:t>
            </a:r>
            <a:r>
              <a:rPr lang="pl-PL" dirty="0" err="1" smtClean="0"/>
              <a:t>project</a:t>
            </a:r>
            <a:r>
              <a:rPr lang="pl-PL" dirty="0" smtClean="0"/>
              <a:t> </a:t>
            </a:r>
            <a:r>
              <a:rPr lang="pl-PL" dirty="0" err="1" smtClean="0"/>
              <a:t>intiative</a:t>
            </a:r>
            <a:r>
              <a:rPr lang="pl-PL" dirty="0" smtClean="0"/>
              <a:t> </a:t>
            </a:r>
            <a:r>
              <a:rPr lang="pl-PL" dirty="0" err="1" smtClean="0"/>
              <a:t>developed</a:t>
            </a:r>
            <a:r>
              <a:rPr lang="pl-PL" dirty="0" smtClean="0"/>
              <a:t> by the </a:t>
            </a:r>
            <a:r>
              <a:rPr lang="pl-PL" i="1" dirty="0" smtClean="0"/>
              <a:t>Zwolnieni</a:t>
            </a:r>
            <a:r>
              <a:rPr lang="pl-PL" i="1" dirty="0"/>
              <a:t> </a:t>
            </a:r>
            <a:r>
              <a:rPr lang="pl-PL" i="1" dirty="0" smtClean="0"/>
              <a:t>z teorii </a:t>
            </a:r>
            <a:r>
              <a:rPr lang="pl-PL" dirty="0" err="1" smtClean="0"/>
              <a:t>project</a:t>
            </a:r>
            <a:r>
              <a:rPr lang="pl-PL" dirty="0" smtClean="0"/>
              <a:t> in Poland</a:t>
            </a:r>
            <a:r>
              <a:rPr lang="pl-PL" i="1" dirty="0" smtClean="0"/>
              <a:t>  </a:t>
            </a:r>
            <a:endParaRPr lang="pl-PL" i="1" dirty="0"/>
          </a:p>
        </p:txBody>
      </p:sp>
    </p:spTree>
    <p:extLst>
      <p:ext uri="{BB962C8B-B14F-4D97-AF65-F5344CB8AC3E}">
        <p14:creationId xmlns:p14="http://schemas.microsoft.com/office/powerpoint/2010/main" val="977274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77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2666752"/>
            <a:ext cx="7822365" cy="2862322"/>
          </a:xfrm>
          <a:prstGeom prst="rect">
            <a:avLst/>
          </a:prstGeom>
          <a:noFill/>
        </p:spPr>
        <p:txBody>
          <a:bodyPr wrap="square" rtlCol="0">
            <a:spAutoFit/>
          </a:bodyPr>
          <a:lstStyle/>
          <a:p>
            <a:r>
              <a:rPr lang="pl-PL" dirty="0" err="1" smtClean="0">
                <a:solidFill>
                  <a:srgbClr val="FF0000"/>
                </a:solidFill>
              </a:rPr>
              <a:t>Main</a:t>
            </a:r>
            <a:r>
              <a:rPr lang="pl-PL" dirty="0" smtClean="0">
                <a:solidFill>
                  <a:srgbClr val="FF0000"/>
                </a:solidFill>
              </a:rPr>
              <a:t> </a:t>
            </a:r>
            <a:r>
              <a:rPr lang="pl-PL" dirty="0" err="1" smtClean="0">
                <a:solidFill>
                  <a:srgbClr val="FF0000"/>
                </a:solidFill>
              </a:rPr>
              <a:t>conclusions</a:t>
            </a:r>
            <a:r>
              <a:rPr lang="pl-PL" dirty="0" smtClean="0">
                <a:solidFill>
                  <a:srgbClr val="FF0000"/>
                </a:solidFill>
              </a:rPr>
              <a:t> and </a:t>
            </a:r>
            <a:r>
              <a:rPr lang="pl-PL" dirty="0" err="1" smtClean="0">
                <a:solidFill>
                  <a:srgbClr val="FF0000"/>
                </a:solidFill>
              </a:rPr>
              <a:t>recommendations</a:t>
            </a:r>
            <a:endParaRPr lang="pl-PL" dirty="0" smtClean="0">
              <a:solidFill>
                <a:srgbClr val="FF0000"/>
              </a:solidFill>
            </a:endParaRPr>
          </a:p>
          <a:p>
            <a:r>
              <a:rPr lang="pl-PL" dirty="0" smtClean="0">
                <a:solidFill>
                  <a:srgbClr val="FF0000"/>
                </a:solidFill>
              </a:rPr>
              <a:t>(</a:t>
            </a:r>
            <a:r>
              <a:rPr lang="pl-PL" dirty="0" err="1" smtClean="0">
                <a:solidFill>
                  <a:srgbClr val="FF0000"/>
                </a:solidFill>
              </a:rPr>
              <a:t>based</a:t>
            </a:r>
            <a:r>
              <a:rPr lang="pl-PL" dirty="0" smtClean="0">
                <a:solidFill>
                  <a:srgbClr val="FF0000"/>
                </a:solidFill>
              </a:rPr>
              <a:t> on </a:t>
            </a:r>
            <a:r>
              <a:rPr lang="pl-PL" dirty="0" err="1" smtClean="0">
                <a:solidFill>
                  <a:srgbClr val="FF0000"/>
                </a:solidFill>
              </a:rPr>
              <a:t>interviews</a:t>
            </a:r>
            <a:r>
              <a:rPr lang="pl-PL" dirty="0" smtClean="0">
                <a:solidFill>
                  <a:srgbClr val="FF0000"/>
                </a:solidFill>
              </a:rPr>
              <a:t>, </a:t>
            </a:r>
            <a:r>
              <a:rPr lang="pl-PL" dirty="0" err="1" smtClean="0">
                <a:solidFill>
                  <a:srgbClr val="FF0000"/>
                </a:solidFill>
              </a:rPr>
              <a:t>analysis</a:t>
            </a:r>
            <a:r>
              <a:rPr lang="pl-PL" dirty="0" smtClean="0">
                <a:solidFill>
                  <a:srgbClr val="FF0000"/>
                </a:solidFill>
              </a:rPr>
              <a:t> of </a:t>
            </a:r>
            <a:r>
              <a:rPr lang="pl-PL" dirty="0" err="1" smtClean="0">
                <a:solidFill>
                  <a:srgbClr val="FF0000"/>
                </a:solidFill>
              </a:rPr>
              <a:t>documents</a:t>
            </a:r>
            <a:r>
              <a:rPr lang="pl-PL" dirty="0" smtClean="0">
                <a:solidFill>
                  <a:srgbClr val="FF0000"/>
                </a:solidFill>
              </a:rPr>
              <a:t>, </a:t>
            </a:r>
            <a:r>
              <a:rPr lang="pl-PL" dirty="0" err="1" smtClean="0">
                <a:solidFill>
                  <a:srgbClr val="FF0000"/>
                </a:solidFill>
              </a:rPr>
              <a:t>literature</a:t>
            </a:r>
            <a:r>
              <a:rPr lang="pl-PL" dirty="0" smtClean="0">
                <a:solidFill>
                  <a:srgbClr val="FF0000"/>
                </a:solidFill>
              </a:rPr>
              <a:t> </a:t>
            </a:r>
            <a:r>
              <a:rPr lang="pl-PL" dirty="0" err="1" smtClean="0">
                <a:solidFill>
                  <a:srgbClr val="FF0000"/>
                </a:solidFill>
              </a:rPr>
              <a:t>review</a:t>
            </a:r>
            <a:r>
              <a:rPr lang="pl-PL" dirty="0" smtClean="0">
                <a:solidFill>
                  <a:srgbClr val="FF0000"/>
                </a:solidFill>
              </a:rPr>
              <a:t>)</a:t>
            </a:r>
          </a:p>
          <a:p>
            <a:endParaRPr lang="pl-PL" dirty="0"/>
          </a:p>
          <a:p>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a:p>
            <a:pPr marL="342900" indent="-342900">
              <a:buAutoNum type="arabicPeriod"/>
            </a:pPr>
            <a:endParaRPr lang="pl-PL" dirty="0"/>
          </a:p>
        </p:txBody>
      </p:sp>
      <p:sp>
        <p:nvSpPr>
          <p:cNvPr id="4" name="PoleTekstowe 1"/>
          <p:cNvSpPr txBox="1"/>
          <p:nvPr/>
        </p:nvSpPr>
        <p:spPr>
          <a:xfrm>
            <a:off x="624948" y="1769511"/>
            <a:ext cx="5710228" cy="400110"/>
          </a:xfrm>
          <a:prstGeom prst="rect">
            <a:avLst/>
          </a:prstGeom>
          <a:noFill/>
        </p:spPr>
        <p:txBody>
          <a:bodyPr wrap="square" rtlCol="0">
            <a:spAutoFit/>
          </a:bodyPr>
          <a:lstStyle/>
          <a:p>
            <a:r>
              <a:rPr lang="pl-PL" sz="2000" dirty="0">
                <a:solidFill>
                  <a:srgbClr val="FF0000"/>
                </a:solidFill>
              </a:rPr>
              <a:t>Part </a:t>
            </a:r>
            <a:r>
              <a:rPr lang="pl-PL" sz="2000" dirty="0" smtClean="0">
                <a:solidFill>
                  <a:srgbClr val="FF0000"/>
                </a:solidFill>
              </a:rPr>
              <a:t>V</a:t>
            </a:r>
            <a:endParaRPr lang="pl-PL" sz="2000" dirty="0">
              <a:solidFill>
                <a:srgbClr val="FF0000"/>
              </a:solidFill>
            </a:endParaRPr>
          </a:p>
        </p:txBody>
      </p:sp>
    </p:spTree>
    <p:extLst>
      <p:ext uri="{BB962C8B-B14F-4D97-AF65-F5344CB8AC3E}">
        <p14:creationId xmlns:p14="http://schemas.microsoft.com/office/powerpoint/2010/main" val="2726281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5632311"/>
          </a:xfrm>
          <a:prstGeom prst="rect">
            <a:avLst/>
          </a:prstGeom>
          <a:noFill/>
        </p:spPr>
        <p:txBody>
          <a:bodyPr wrap="square" rtlCol="0">
            <a:spAutoFit/>
          </a:bodyPr>
          <a:lstStyle/>
          <a:p>
            <a:endParaRPr lang="pl-PL" dirty="0"/>
          </a:p>
          <a:p>
            <a:endParaRPr lang="pl-PL" b="1" dirty="0" smtClean="0">
              <a:solidFill>
                <a:srgbClr val="00B050"/>
              </a:solidFill>
            </a:endParaRPr>
          </a:p>
          <a:p>
            <a:r>
              <a:rPr lang="pl-PL" b="1" dirty="0" smtClean="0">
                <a:solidFill>
                  <a:srgbClr val="00B050"/>
                </a:solidFill>
              </a:rPr>
              <a:t>1. </a:t>
            </a:r>
            <a:r>
              <a:rPr lang="pl-PL" b="1" dirty="0" err="1" smtClean="0">
                <a:solidFill>
                  <a:srgbClr val="00B050"/>
                </a:solidFill>
              </a:rPr>
              <a:t>Would</a:t>
            </a:r>
            <a:r>
              <a:rPr lang="pl-PL" b="1" dirty="0" smtClean="0">
                <a:solidFill>
                  <a:srgbClr val="00B050"/>
                </a:solidFill>
              </a:rPr>
              <a:t> </a:t>
            </a:r>
            <a:r>
              <a:rPr lang="pl-PL" b="1" dirty="0" err="1" smtClean="0">
                <a:solidFill>
                  <a:srgbClr val="00B050"/>
                </a:solidFill>
              </a:rPr>
              <a:t>descriptive</a:t>
            </a:r>
            <a:r>
              <a:rPr lang="pl-PL" b="1" dirty="0" smtClean="0">
                <a:solidFill>
                  <a:srgbClr val="00B050"/>
                </a:solidFill>
              </a:rPr>
              <a:t> </a:t>
            </a:r>
            <a:r>
              <a:rPr lang="pl-PL" b="1" dirty="0" err="1" smtClean="0">
                <a:solidFill>
                  <a:srgbClr val="00B050"/>
                </a:solidFill>
              </a:rPr>
              <a:t>categories</a:t>
            </a:r>
            <a:r>
              <a:rPr lang="pl-PL" b="1" dirty="0" smtClean="0">
                <a:solidFill>
                  <a:srgbClr val="00B050"/>
                </a:solidFill>
              </a:rPr>
              <a:t> </a:t>
            </a:r>
            <a:r>
              <a:rPr lang="pl-PL" b="1" dirty="0" err="1" smtClean="0">
                <a:solidFill>
                  <a:srgbClr val="00B050"/>
                </a:solidFill>
              </a:rPr>
              <a:t>related</a:t>
            </a:r>
            <a:r>
              <a:rPr lang="pl-PL" b="1" dirty="0" smtClean="0">
                <a:solidFill>
                  <a:srgbClr val="00B050"/>
                </a:solidFill>
              </a:rPr>
              <a:t> to </a:t>
            </a:r>
            <a:r>
              <a:rPr lang="pl-PL" b="1" dirty="0" err="1" smtClean="0">
                <a:solidFill>
                  <a:srgbClr val="00B050"/>
                </a:solidFill>
              </a:rPr>
              <a:t>competences</a:t>
            </a:r>
            <a:r>
              <a:rPr lang="pl-PL" b="1" dirty="0" smtClean="0">
                <a:solidFill>
                  <a:srgbClr val="00B050"/>
                </a:solidFill>
              </a:rPr>
              <a:t> </a:t>
            </a:r>
            <a:r>
              <a:rPr lang="pl-PL" b="1" dirty="0" err="1" smtClean="0">
                <a:solidFill>
                  <a:srgbClr val="00B050"/>
                </a:solidFill>
              </a:rPr>
              <a:t>defined</a:t>
            </a:r>
            <a:r>
              <a:rPr lang="pl-PL" b="1" dirty="0" smtClean="0">
                <a:solidFill>
                  <a:srgbClr val="00B050"/>
                </a:solidFill>
              </a:rPr>
              <a:t> in the </a:t>
            </a:r>
            <a:r>
              <a:rPr lang="en-US" dirty="0">
                <a:solidFill>
                  <a:srgbClr val="00B050"/>
                </a:solidFill>
              </a:rPr>
              <a:t>Council of the </a:t>
            </a:r>
            <a:r>
              <a:rPr lang="pl-PL" dirty="0" smtClean="0">
                <a:solidFill>
                  <a:srgbClr val="00B050"/>
                </a:solidFill>
              </a:rPr>
              <a:t>EU </a:t>
            </a:r>
            <a:r>
              <a:rPr lang="en-US" dirty="0" smtClean="0">
                <a:solidFill>
                  <a:srgbClr val="00B050"/>
                </a:solidFill>
              </a:rPr>
              <a:t>adopted on </a:t>
            </a:r>
            <a:r>
              <a:rPr lang="en-US" dirty="0">
                <a:solidFill>
                  <a:srgbClr val="00B050"/>
                </a:solidFill>
              </a:rPr>
              <a:t>key competences for lifelong learning </a:t>
            </a:r>
            <a:r>
              <a:rPr lang="pl-PL" dirty="0" smtClean="0">
                <a:solidFill>
                  <a:srgbClr val="00B050"/>
                </a:solidFill>
              </a:rPr>
              <a:t>(2018) be a </a:t>
            </a:r>
            <a:r>
              <a:rPr lang="pl-PL" dirty="0" err="1" smtClean="0">
                <a:solidFill>
                  <a:srgbClr val="00B050"/>
                </a:solidFill>
              </a:rPr>
              <a:t>useful</a:t>
            </a:r>
            <a:r>
              <a:rPr lang="pl-PL" dirty="0" smtClean="0">
                <a:solidFill>
                  <a:srgbClr val="00B050"/>
                </a:solidFill>
              </a:rPr>
              <a:t> platform in </a:t>
            </a:r>
            <a:r>
              <a:rPr lang="pl-PL" dirty="0" err="1" smtClean="0">
                <a:solidFill>
                  <a:srgbClr val="00B050"/>
                </a:solidFill>
              </a:rPr>
              <a:t>discussion</a:t>
            </a:r>
            <a:r>
              <a:rPr lang="pl-PL" dirty="0" smtClean="0">
                <a:solidFill>
                  <a:srgbClr val="00B050"/>
                </a:solidFill>
              </a:rPr>
              <a:t> </a:t>
            </a:r>
            <a:r>
              <a:rPr lang="pl-PL" dirty="0" err="1" smtClean="0">
                <a:solidFill>
                  <a:srgbClr val="00B050"/>
                </a:solidFill>
              </a:rPr>
              <a:t>between</a:t>
            </a:r>
            <a:r>
              <a:rPr lang="pl-PL" dirty="0" smtClean="0">
                <a:solidFill>
                  <a:srgbClr val="00B050"/>
                </a:solidFill>
              </a:rPr>
              <a:t> </a:t>
            </a:r>
            <a:r>
              <a:rPr lang="pl-PL" dirty="0" err="1" smtClean="0">
                <a:solidFill>
                  <a:srgbClr val="00B050"/>
                </a:solidFill>
              </a:rPr>
              <a:t>partners</a:t>
            </a:r>
            <a:r>
              <a:rPr lang="pl-PL" dirty="0" smtClean="0">
                <a:solidFill>
                  <a:srgbClr val="00B050"/>
                </a:solidFill>
              </a:rPr>
              <a:t> </a:t>
            </a:r>
          </a:p>
          <a:p>
            <a:pPr marL="342900" indent="-342900">
              <a:buAutoNum type="arabicPeriod"/>
            </a:pPr>
            <a:endParaRPr lang="pl-PL" dirty="0" smtClean="0">
              <a:solidFill>
                <a:srgbClr val="00B050"/>
              </a:solidFill>
            </a:endParaRPr>
          </a:p>
          <a:p>
            <a:r>
              <a:rPr lang="pl-PL" dirty="0" smtClean="0"/>
              <a:t/>
            </a:r>
            <a:br>
              <a:rPr lang="pl-PL" dirty="0" smtClean="0"/>
            </a:br>
            <a:r>
              <a:rPr lang="pl-PL" dirty="0" err="1" smtClean="0">
                <a:solidFill>
                  <a:srgbClr val="FF0000"/>
                </a:solidFill>
              </a:rPr>
              <a:t>Answer</a:t>
            </a:r>
            <a:r>
              <a:rPr lang="pl-PL" dirty="0" smtClean="0">
                <a:solidFill>
                  <a:srgbClr val="FF0000"/>
                </a:solidFill>
              </a:rPr>
              <a:t>: </a:t>
            </a:r>
            <a:r>
              <a:rPr lang="pl-PL" dirty="0" err="1" smtClean="0">
                <a:solidFill>
                  <a:srgbClr val="FF0000"/>
                </a:solidFill>
              </a:rPr>
              <a:t>yes</a:t>
            </a:r>
            <a:endParaRPr lang="pl-PL" dirty="0" smtClean="0">
              <a:solidFill>
                <a:srgbClr val="FF0000"/>
              </a:solidFill>
            </a:endParaRPr>
          </a:p>
          <a:p>
            <a:endParaRPr lang="pl-PL" dirty="0">
              <a:solidFill>
                <a:srgbClr val="FF0000"/>
              </a:solidFill>
            </a:endParaRPr>
          </a:p>
          <a:p>
            <a:r>
              <a:rPr lang="pl-PL" dirty="0" err="1" smtClean="0"/>
              <a:t>Comment</a:t>
            </a:r>
            <a:r>
              <a:rPr lang="pl-PL" dirty="0" smtClean="0"/>
              <a:t>: for the </a:t>
            </a:r>
            <a:r>
              <a:rPr lang="pl-PL" dirty="0" err="1" smtClean="0"/>
              <a:t>purpose</a:t>
            </a:r>
            <a:r>
              <a:rPr lang="pl-PL" dirty="0" smtClean="0"/>
              <a:t> of </a:t>
            </a:r>
            <a:r>
              <a:rPr lang="pl-PL" dirty="0" err="1" smtClean="0"/>
              <a:t>estabilishing</a:t>
            </a:r>
            <a:r>
              <a:rPr lang="pl-PL" dirty="0" smtClean="0"/>
              <a:t> a </a:t>
            </a:r>
            <a:r>
              <a:rPr lang="pl-PL" dirty="0" err="1" smtClean="0"/>
              <a:t>common</a:t>
            </a:r>
            <a:r>
              <a:rPr lang="pl-PL" dirty="0" smtClean="0"/>
              <a:t> </a:t>
            </a:r>
            <a:r>
              <a:rPr lang="pl-PL" dirty="0" err="1" smtClean="0"/>
              <a:t>understanding</a:t>
            </a:r>
            <a:r>
              <a:rPr lang="pl-PL" dirty="0" smtClean="0"/>
              <a:t> and </a:t>
            </a:r>
            <a:r>
              <a:rPr lang="pl-PL" dirty="0" err="1" smtClean="0"/>
              <a:t>preparing</a:t>
            </a:r>
            <a:r>
              <a:rPr lang="pl-PL" dirty="0" smtClean="0"/>
              <a:t> country </a:t>
            </a:r>
            <a:r>
              <a:rPr lang="pl-PL" dirty="0" err="1" smtClean="0"/>
              <a:t>reports</a:t>
            </a:r>
            <a:r>
              <a:rPr lang="pl-PL" dirty="0" smtClean="0"/>
              <a:t> TRACK-VET </a:t>
            </a:r>
            <a:r>
              <a:rPr lang="pl-PL" dirty="0" err="1" smtClean="0"/>
              <a:t>transversal</a:t>
            </a:r>
            <a:r>
              <a:rPr lang="pl-PL" dirty="0" smtClean="0"/>
              <a:t> </a:t>
            </a:r>
            <a:r>
              <a:rPr lang="pl-PL" dirty="0" err="1" smtClean="0"/>
              <a:t>key</a:t>
            </a:r>
            <a:r>
              <a:rPr lang="pl-PL" dirty="0" smtClean="0"/>
              <a:t> </a:t>
            </a:r>
            <a:r>
              <a:rPr lang="pl-PL" dirty="0" err="1" smtClean="0"/>
              <a:t>competences</a:t>
            </a:r>
            <a:r>
              <a:rPr lang="pl-PL" dirty="0" smtClean="0"/>
              <a:t> </a:t>
            </a:r>
            <a:r>
              <a:rPr lang="pl-PL" dirty="0" err="1" smtClean="0"/>
              <a:t>had</a:t>
            </a:r>
            <a:r>
              <a:rPr lang="pl-PL" dirty="0" smtClean="0"/>
              <a:t> to be </a:t>
            </a:r>
            <a:r>
              <a:rPr lang="pl-PL" dirty="0" err="1" smtClean="0"/>
              <a:t>operationalised</a:t>
            </a:r>
            <a:r>
              <a:rPr lang="pl-PL" dirty="0" smtClean="0"/>
              <a:t> </a:t>
            </a:r>
          </a:p>
          <a:p>
            <a:endParaRPr lang="pl-PL" dirty="0" smtClean="0"/>
          </a:p>
          <a:p>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a:p>
            <a:pPr marL="342900" indent="-342900">
              <a:buAutoNum type="arabicPeriod"/>
            </a:pPr>
            <a:endParaRPr lang="pl-PL" dirty="0"/>
          </a:p>
        </p:txBody>
      </p:sp>
    </p:spTree>
    <p:extLst>
      <p:ext uri="{BB962C8B-B14F-4D97-AF65-F5344CB8AC3E}">
        <p14:creationId xmlns:p14="http://schemas.microsoft.com/office/powerpoint/2010/main" val="2593406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500743" y="1085143"/>
            <a:ext cx="8120744" cy="3401865"/>
          </a:xfrm>
          <a:prstGeom prst="rect">
            <a:avLst/>
          </a:prstGeom>
        </p:spPr>
      </p:pic>
    </p:spTree>
    <p:extLst>
      <p:ext uri="{BB962C8B-B14F-4D97-AF65-F5344CB8AC3E}">
        <p14:creationId xmlns:p14="http://schemas.microsoft.com/office/powerpoint/2010/main" val="3281781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8102673" cy="3754874"/>
          </a:xfrm>
          <a:prstGeom prst="rect">
            <a:avLst/>
          </a:prstGeom>
          <a:noFill/>
        </p:spPr>
        <p:txBody>
          <a:bodyPr wrap="square" rtlCol="0">
            <a:spAutoFit/>
          </a:bodyPr>
          <a:lstStyle/>
          <a:p>
            <a:endParaRPr lang="pl-PL" dirty="0"/>
          </a:p>
          <a:p>
            <a:endParaRPr lang="pl-PL" b="1" dirty="0" smtClean="0">
              <a:solidFill>
                <a:srgbClr val="00B050"/>
              </a:solidFill>
            </a:endParaRPr>
          </a:p>
          <a:p>
            <a:r>
              <a:rPr lang="pl-PL" b="1" dirty="0" smtClean="0">
                <a:solidFill>
                  <a:srgbClr val="00B050"/>
                </a:solidFill>
              </a:rPr>
              <a:t>2. </a:t>
            </a:r>
            <a:r>
              <a:rPr lang="pl-PL" b="1" dirty="0" err="1" smtClean="0">
                <a:solidFill>
                  <a:srgbClr val="00B050"/>
                </a:solidFill>
              </a:rPr>
              <a:t>Is</a:t>
            </a:r>
            <a:r>
              <a:rPr lang="pl-PL" b="1" dirty="0" smtClean="0">
                <a:solidFill>
                  <a:srgbClr val="00B050"/>
                </a:solidFill>
              </a:rPr>
              <a:t> d</a:t>
            </a:r>
            <a:r>
              <a:rPr lang="en-US" b="1" dirty="0" err="1" smtClean="0">
                <a:solidFill>
                  <a:srgbClr val="00B050"/>
                </a:solidFill>
              </a:rPr>
              <a:t>ifferentiation</a:t>
            </a:r>
            <a:r>
              <a:rPr lang="en-US" b="1" dirty="0" smtClean="0">
                <a:solidFill>
                  <a:srgbClr val="00B050"/>
                </a:solidFill>
              </a:rPr>
              <a:t> </a:t>
            </a:r>
            <a:r>
              <a:rPr lang="en-US" b="1" dirty="0">
                <a:solidFill>
                  <a:srgbClr val="00B050"/>
                </a:solidFill>
              </a:rPr>
              <a:t>between professional / task specific skills and transversal (or social, or any other </a:t>
            </a:r>
            <a:r>
              <a:rPr lang="en-US" b="1" dirty="0" smtClean="0">
                <a:solidFill>
                  <a:srgbClr val="00B050"/>
                </a:solidFill>
              </a:rPr>
              <a:t>subcategory</a:t>
            </a:r>
            <a:r>
              <a:rPr lang="en-US" b="1" dirty="0">
                <a:solidFill>
                  <a:srgbClr val="00B050"/>
                </a:solidFill>
              </a:rPr>
              <a:t>) competences </a:t>
            </a:r>
            <a:r>
              <a:rPr lang="pl-PL" b="1" dirty="0" err="1" smtClean="0">
                <a:solidFill>
                  <a:srgbClr val="00B050"/>
                </a:solidFill>
              </a:rPr>
              <a:t>needed</a:t>
            </a:r>
            <a:r>
              <a:rPr lang="pl-PL" b="1" dirty="0" smtClean="0">
                <a:solidFill>
                  <a:srgbClr val="00B050"/>
                </a:solidFill>
              </a:rPr>
              <a:t>. </a:t>
            </a:r>
          </a:p>
          <a:p>
            <a:endParaRPr lang="pl-PL" dirty="0">
              <a:solidFill>
                <a:srgbClr val="00B050"/>
              </a:solidFill>
            </a:endParaRPr>
          </a:p>
          <a:p>
            <a:r>
              <a:rPr lang="pl-PL" dirty="0" err="1" smtClean="0">
                <a:solidFill>
                  <a:srgbClr val="FF0000"/>
                </a:solidFill>
              </a:rPr>
              <a:t>Answer</a:t>
            </a:r>
            <a:r>
              <a:rPr lang="pl-PL" dirty="0" smtClean="0">
                <a:solidFill>
                  <a:srgbClr val="FF0000"/>
                </a:solidFill>
              </a:rPr>
              <a:t>: </a:t>
            </a:r>
            <a:r>
              <a:rPr lang="pl-PL" dirty="0" err="1" smtClean="0">
                <a:solidFill>
                  <a:srgbClr val="FF0000"/>
                </a:solidFill>
              </a:rPr>
              <a:t>yes</a:t>
            </a:r>
            <a:endParaRPr lang="pl-PL" dirty="0" smtClean="0">
              <a:solidFill>
                <a:srgbClr val="FF0000"/>
              </a:solidFill>
            </a:endParaRPr>
          </a:p>
          <a:p>
            <a:endParaRPr lang="pl-PL" dirty="0" smtClean="0">
              <a:solidFill>
                <a:srgbClr val="00B050"/>
              </a:solidFill>
            </a:endParaRPr>
          </a:p>
          <a:p>
            <a:r>
              <a:rPr lang="pl-PL" sz="1400" dirty="0" err="1" smtClean="0"/>
              <a:t>Comments</a:t>
            </a:r>
            <a:r>
              <a:rPr lang="pl-PL" sz="1400" dirty="0" smtClean="0"/>
              <a:t>: </a:t>
            </a:r>
            <a:r>
              <a:rPr lang="en-US" sz="1400" dirty="0" smtClean="0"/>
              <a:t>differentiation </a:t>
            </a:r>
            <a:r>
              <a:rPr lang="en-US" sz="1400" dirty="0"/>
              <a:t>between professional / task specific skills and transversal (or social, or any other sub category) competences </a:t>
            </a:r>
            <a:r>
              <a:rPr lang="pl-PL" sz="1400" dirty="0" err="1" smtClean="0"/>
              <a:t>creates</a:t>
            </a:r>
            <a:r>
              <a:rPr lang="en-US" sz="1400" dirty="0" smtClean="0"/>
              <a:t> </a:t>
            </a:r>
            <a:r>
              <a:rPr lang="en-US" sz="1400" dirty="0"/>
              <a:t>a false </a:t>
            </a:r>
            <a:r>
              <a:rPr lang="en-US" sz="1400" dirty="0" smtClean="0"/>
              <a:t>dichotomy</a:t>
            </a:r>
            <a:r>
              <a:rPr lang="pl-PL" sz="1400" dirty="0" smtClean="0"/>
              <a:t> - i</a:t>
            </a:r>
            <a:r>
              <a:rPr lang="en-US" sz="1400" dirty="0" smtClean="0"/>
              <a:t>t </a:t>
            </a:r>
            <a:r>
              <a:rPr lang="en-US" sz="1400" dirty="0"/>
              <a:t>is an analytical concept used to describe similar aspects of human capabilities observed in varying situations. </a:t>
            </a:r>
            <a:endParaRPr lang="pl-PL" sz="1400" dirty="0" smtClean="0"/>
          </a:p>
          <a:p>
            <a:endParaRPr lang="pl-PL" sz="1400" dirty="0" smtClean="0"/>
          </a:p>
          <a:p>
            <a:r>
              <a:rPr lang="pl-PL" sz="1400" dirty="0" smtClean="0"/>
              <a:t>A</a:t>
            </a:r>
            <a:r>
              <a:rPr lang="en-US" sz="1400" dirty="0" smtClean="0"/>
              <a:t>s </a:t>
            </a:r>
            <a:r>
              <a:rPr lang="en-US" sz="1400" dirty="0"/>
              <a:t>it turns out not using these </a:t>
            </a:r>
            <a:r>
              <a:rPr lang="pl-PL" sz="1400" dirty="0" smtClean="0"/>
              <a:t>„</a:t>
            </a:r>
            <a:r>
              <a:rPr lang="en-US" sz="1400" dirty="0" smtClean="0"/>
              <a:t>artificial</a:t>
            </a:r>
            <a:r>
              <a:rPr lang="pl-PL" sz="1400" dirty="0" smtClean="0"/>
              <a:t>”</a:t>
            </a:r>
            <a:r>
              <a:rPr lang="en-US" sz="1400" dirty="0" smtClean="0"/>
              <a:t> </a:t>
            </a:r>
            <a:r>
              <a:rPr lang="en-US" sz="1400" dirty="0"/>
              <a:t>categories may in some cases (e.g. time limitation and assessment focus on specific skills) </a:t>
            </a:r>
            <a:r>
              <a:rPr lang="en-US" sz="1400" dirty="0" smtClean="0"/>
              <a:t>lead </a:t>
            </a:r>
            <a:r>
              <a:rPr lang="en-US" sz="1400" dirty="0"/>
              <a:t>to incomplete development of the relevant </a:t>
            </a:r>
            <a:r>
              <a:rPr lang="en-US" sz="1400" dirty="0" smtClean="0"/>
              <a:t>competencies</a:t>
            </a:r>
            <a:r>
              <a:rPr lang="pl-PL" sz="1400" dirty="0" smtClean="0"/>
              <a:t>. </a:t>
            </a:r>
            <a:r>
              <a:rPr lang="pl-PL" sz="1400" dirty="0" err="1" smtClean="0"/>
              <a:t>This</a:t>
            </a:r>
            <a:r>
              <a:rPr lang="pl-PL" sz="1400" dirty="0" smtClean="0"/>
              <a:t> </a:t>
            </a:r>
            <a:r>
              <a:rPr lang="pl-PL" sz="1400" dirty="0" err="1" smtClean="0"/>
              <a:t>is</a:t>
            </a:r>
            <a:r>
              <a:rPr lang="pl-PL" sz="1400" dirty="0" smtClean="0"/>
              <a:t> </a:t>
            </a:r>
            <a:r>
              <a:rPr lang="pl-PL" sz="1400" dirty="0" err="1" smtClean="0"/>
              <a:t>especially</a:t>
            </a:r>
            <a:r>
              <a:rPr lang="pl-PL" sz="1400" dirty="0" smtClean="0"/>
              <a:t> </a:t>
            </a:r>
            <a:r>
              <a:rPr lang="pl-PL" sz="1400" dirty="0" err="1" smtClean="0"/>
              <a:t>relevant</a:t>
            </a:r>
            <a:r>
              <a:rPr lang="pl-PL" sz="1400" dirty="0" smtClean="0"/>
              <a:t> for </a:t>
            </a:r>
            <a:r>
              <a:rPr lang="pl-PL" sz="1400" dirty="0" err="1" smtClean="0"/>
              <a:t>countries</a:t>
            </a:r>
            <a:r>
              <a:rPr lang="pl-PL" sz="1400" dirty="0" smtClean="0"/>
              <a:t> in </a:t>
            </a:r>
            <a:r>
              <a:rPr lang="pl-PL" sz="1400" dirty="0" err="1" smtClean="0"/>
              <a:t>which</a:t>
            </a:r>
            <a:r>
              <a:rPr lang="pl-PL" sz="1400" dirty="0" smtClean="0"/>
              <a:t> the </a:t>
            </a:r>
            <a:r>
              <a:rPr lang="pl-PL" sz="1400" dirty="0" err="1" smtClean="0"/>
              <a:t>different</a:t>
            </a:r>
            <a:r>
              <a:rPr lang="pl-PL" sz="1400" dirty="0" smtClean="0"/>
              <a:t> </a:t>
            </a:r>
            <a:r>
              <a:rPr lang="pl-PL" sz="1400" dirty="0" err="1" smtClean="0"/>
              <a:t>concepts</a:t>
            </a:r>
            <a:r>
              <a:rPr lang="pl-PL" sz="1400" dirty="0" smtClean="0"/>
              <a:t> of </a:t>
            </a:r>
            <a:r>
              <a:rPr lang="pl-PL" sz="1400" dirty="0" err="1" smtClean="0"/>
              <a:t>competence</a:t>
            </a:r>
            <a:r>
              <a:rPr lang="pl-PL" sz="1400" dirty="0"/>
              <a:t> </a:t>
            </a:r>
            <a:r>
              <a:rPr lang="pl-PL" sz="1400" dirty="0" err="1" smtClean="0"/>
              <a:t>are</a:t>
            </a:r>
            <a:r>
              <a:rPr lang="pl-PL" sz="1400" dirty="0" smtClean="0"/>
              <a:t> less </a:t>
            </a:r>
            <a:r>
              <a:rPr lang="pl-PL" sz="1400" dirty="0" err="1" smtClean="0"/>
              <a:t>used</a:t>
            </a:r>
            <a:r>
              <a:rPr lang="pl-PL" sz="1400" dirty="0" smtClean="0"/>
              <a:t> / </a:t>
            </a:r>
            <a:r>
              <a:rPr lang="pl-PL" sz="1400" dirty="0" err="1" smtClean="0"/>
              <a:t>developed</a:t>
            </a:r>
            <a:r>
              <a:rPr lang="pl-PL" sz="1400" dirty="0" smtClean="0"/>
              <a:t>. </a:t>
            </a:r>
          </a:p>
        </p:txBody>
      </p:sp>
    </p:spTree>
    <p:extLst>
      <p:ext uri="{BB962C8B-B14F-4D97-AF65-F5344CB8AC3E}">
        <p14:creationId xmlns:p14="http://schemas.microsoft.com/office/powerpoint/2010/main" val="1512994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3416320"/>
          </a:xfrm>
          <a:prstGeom prst="rect">
            <a:avLst/>
          </a:prstGeom>
          <a:noFill/>
        </p:spPr>
        <p:txBody>
          <a:bodyPr wrap="square" rtlCol="0">
            <a:spAutoFit/>
          </a:bodyPr>
          <a:lstStyle/>
          <a:p>
            <a:endParaRPr lang="pl-PL" dirty="0"/>
          </a:p>
          <a:p>
            <a:r>
              <a:rPr lang="pl-PL" b="1" dirty="0">
                <a:solidFill>
                  <a:srgbClr val="00B050"/>
                </a:solidFill>
              </a:rPr>
              <a:t>3</a:t>
            </a:r>
            <a:r>
              <a:rPr lang="pl-PL" b="1" dirty="0" smtClean="0">
                <a:solidFill>
                  <a:srgbClr val="00B050"/>
                </a:solidFill>
              </a:rPr>
              <a:t>. </a:t>
            </a:r>
            <a:r>
              <a:rPr lang="pl-PL" b="1" dirty="0" err="1" smtClean="0">
                <a:solidFill>
                  <a:srgbClr val="00B050"/>
                </a:solidFill>
              </a:rPr>
              <a:t>Should</a:t>
            </a:r>
            <a:r>
              <a:rPr lang="pl-PL" b="1" dirty="0" smtClean="0">
                <a:solidFill>
                  <a:srgbClr val="00B050"/>
                </a:solidFill>
              </a:rPr>
              <a:t> </a:t>
            </a:r>
            <a:r>
              <a:rPr lang="pl-PL" b="1" dirty="0" err="1" smtClean="0">
                <a:solidFill>
                  <a:srgbClr val="00B050"/>
                </a:solidFill>
              </a:rPr>
              <a:t>TKC’s</a:t>
            </a:r>
            <a:r>
              <a:rPr lang="pl-PL" b="1" dirty="0" smtClean="0">
                <a:solidFill>
                  <a:srgbClr val="00B050"/>
                </a:solidFill>
              </a:rPr>
              <a:t> (</a:t>
            </a:r>
            <a:r>
              <a:rPr lang="pl-PL" b="1" dirty="0" err="1" smtClean="0">
                <a:solidFill>
                  <a:srgbClr val="00B050"/>
                </a:solidFill>
              </a:rPr>
              <a:t>including</a:t>
            </a:r>
            <a:r>
              <a:rPr lang="pl-PL" b="1" dirty="0" smtClean="0">
                <a:solidFill>
                  <a:srgbClr val="00B050"/>
                </a:solidFill>
              </a:rPr>
              <a:t> </a:t>
            </a:r>
            <a:r>
              <a:rPr lang="pl-PL" b="1" dirty="0" err="1" smtClean="0">
                <a:solidFill>
                  <a:srgbClr val="00B050"/>
                </a:solidFill>
              </a:rPr>
              <a:t>social</a:t>
            </a:r>
            <a:r>
              <a:rPr lang="pl-PL" b="1" dirty="0" smtClean="0">
                <a:solidFill>
                  <a:srgbClr val="00B050"/>
                </a:solidFill>
              </a:rPr>
              <a:t> </a:t>
            </a:r>
            <a:r>
              <a:rPr lang="pl-PL" b="1" dirty="0" err="1" smtClean="0">
                <a:solidFill>
                  <a:srgbClr val="00B050"/>
                </a:solidFill>
              </a:rPr>
              <a:t>competences</a:t>
            </a:r>
            <a:r>
              <a:rPr lang="pl-PL" b="1" dirty="0" smtClean="0">
                <a:solidFill>
                  <a:srgbClr val="00B050"/>
                </a:solidFill>
              </a:rPr>
              <a:t>) be </a:t>
            </a:r>
            <a:r>
              <a:rPr lang="pl-PL" b="1" dirty="0" err="1" smtClean="0">
                <a:solidFill>
                  <a:srgbClr val="00B050"/>
                </a:solidFill>
              </a:rPr>
              <a:t>developed</a:t>
            </a:r>
            <a:r>
              <a:rPr lang="pl-PL" b="1" dirty="0" smtClean="0">
                <a:solidFill>
                  <a:srgbClr val="00B050"/>
                </a:solidFill>
              </a:rPr>
              <a:t> </a:t>
            </a:r>
            <a:r>
              <a:rPr lang="pl-PL" b="1" dirty="0" err="1" smtClean="0">
                <a:solidFill>
                  <a:srgbClr val="00B050"/>
                </a:solidFill>
              </a:rPr>
              <a:t>within</a:t>
            </a:r>
            <a:r>
              <a:rPr lang="pl-PL" b="1" dirty="0" smtClean="0">
                <a:solidFill>
                  <a:srgbClr val="00B050"/>
                </a:solidFill>
              </a:rPr>
              <a:t> </a:t>
            </a:r>
            <a:r>
              <a:rPr lang="pl-PL" b="1" dirty="0" err="1" smtClean="0">
                <a:solidFill>
                  <a:srgbClr val="00B050"/>
                </a:solidFill>
              </a:rPr>
              <a:t>formal</a:t>
            </a:r>
            <a:r>
              <a:rPr lang="pl-PL" b="1" dirty="0" smtClean="0">
                <a:solidFill>
                  <a:srgbClr val="00B050"/>
                </a:solidFill>
              </a:rPr>
              <a:t> </a:t>
            </a:r>
            <a:r>
              <a:rPr lang="pl-PL" b="1" dirty="0" err="1" smtClean="0">
                <a:solidFill>
                  <a:srgbClr val="00B050"/>
                </a:solidFill>
              </a:rPr>
              <a:t>vocational</a:t>
            </a:r>
            <a:r>
              <a:rPr lang="pl-PL" b="1" dirty="0" smtClean="0">
                <a:solidFill>
                  <a:srgbClr val="00B050"/>
                </a:solidFill>
              </a:rPr>
              <a:t> </a:t>
            </a:r>
            <a:r>
              <a:rPr lang="pl-PL" b="1" dirty="0" err="1" smtClean="0">
                <a:solidFill>
                  <a:srgbClr val="00B050"/>
                </a:solidFill>
              </a:rPr>
              <a:t>education</a:t>
            </a:r>
            <a:r>
              <a:rPr lang="pl-PL" b="1" dirty="0" smtClean="0">
                <a:solidFill>
                  <a:srgbClr val="00B050"/>
                </a:solidFill>
              </a:rPr>
              <a:t>?</a:t>
            </a:r>
            <a:r>
              <a:rPr lang="pl-PL" dirty="0" smtClean="0"/>
              <a:t/>
            </a:r>
            <a:br>
              <a:rPr lang="pl-PL" dirty="0" smtClean="0"/>
            </a:br>
            <a:r>
              <a:rPr lang="pl-PL" dirty="0" smtClean="0"/>
              <a:t/>
            </a:r>
            <a:br>
              <a:rPr lang="pl-PL" dirty="0" smtClean="0"/>
            </a:br>
            <a:r>
              <a:rPr lang="pl-PL" dirty="0" smtClean="0"/>
              <a:t> </a:t>
            </a:r>
          </a:p>
          <a:p>
            <a:r>
              <a:rPr lang="pl-PL" dirty="0" err="1" smtClean="0">
                <a:solidFill>
                  <a:srgbClr val="FF0000"/>
                </a:solidFill>
              </a:rPr>
              <a:t>Answer</a:t>
            </a:r>
            <a:r>
              <a:rPr lang="pl-PL" dirty="0" smtClean="0">
                <a:solidFill>
                  <a:srgbClr val="FF0000"/>
                </a:solidFill>
              </a:rPr>
              <a:t>: </a:t>
            </a:r>
            <a:r>
              <a:rPr lang="pl-PL" dirty="0" err="1">
                <a:solidFill>
                  <a:srgbClr val="FF0000"/>
                </a:solidFill>
              </a:rPr>
              <a:t>y</a:t>
            </a:r>
            <a:r>
              <a:rPr lang="pl-PL" dirty="0" err="1" smtClean="0">
                <a:solidFill>
                  <a:srgbClr val="FF0000"/>
                </a:solidFill>
              </a:rPr>
              <a:t>es</a:t>
            </a:r>
            <a:r>
              <a:rPr lang="pl-PL" dirty="0" smtClean="0">
                <a:solidFill>
                  <a:srgbClr val="FF0000"/>
                </a:solidFill>
              </a:rPr>
              <a:t>. </a:t>
            </a:r>
            <a:r>
              <a:rPr lang="pl-PL" dirty="0" err="1" smtClean="0"/>
              <a:t>Formal</a:t>
            </a:r>
            <a:r>
              <a:rPr lang="pl-PL" dirty="0" smtClean="0"/>
              <a:t> VET </a:t>
            </a:r>
            <a:r>
              <a:rPr lang="pl-PL" dirty="0" err="1" smtClean="0"/>
              <a:t>should</a:t>
            </a:r>
            <a:r>
              <a:rPr lang="pl-PL" dirty="0" smtClean="0"/>
              <a:t> be </a:t>
            </a:r>
            <a:r>
              <a:rPr lang="pl-PL" dirty="0" err="1" smtClean="0"/>
              <a:t>contributing</a:t>
            </a:r>
            <a:r>
              <a:rPr lang="pl-PL" dirty="0" smtClean="0"/>
              <a:t> </a:t>
            </a:r>
            <a:r>
              <a:rPr lang="pl-PL" dirty="0" err="1" smtClean="0"/>
              <a:t>more</a:t>
            </a:r>
            <a:r>
              <a:rPr lang="pl-PL" dirty="0" smtClean="0"/>
              <a:t> </a:t>
            </a:r>
            <a:r>
              <a:rPr lang="pl-PL" dirty="0" err="1" smtClean="0"/>
              <a:t>strongly</a:t>
            </a:r>
            <a:r>
              <a:rPr lang="pl-PL" dirty="0" smtClean="0"/>
              <a:t> to </a:t>
            </a:r>
            <a:r>
              <a:rPr lang="pl-PL" dirty="0" err="1" smtClean="0"/>
              <a:t>challenges</a:t>
            </a:r>
            <a:r>
              <a:rPr lang="pl-PL" dirty="0" smtClean="0"/>
              <a:t> </a:t>
            </a:r>
            <a:r>
              <a:rPr lang="pl-PL" dirty="0" err="1" smtClean="0"/>
              <a:t>appearing</a:t>
            </a:r>
            <a:r>
              <a:rPr lang="pl-PL" dirty="0" smtClean="0"/>
              <a:t> </a:t>
            </a:r>
            <a:r>
              <a:rPr lang="pl-PL" dirty="0" err="1" smtClean="0"/>
              <a:t>currently</a:t>
            </a:r>
            <a:r>
              <a:rPr lang="pl-PL" dirty="0" smtClean="0"/>
              <a:t> in </a:t>
            </a:r>
            <a:r>
              <a:rPr lang="pl-PL" dirty="0" err="1" smtClean="0"/>
              <a:t>European</a:t>
            </a:r>
            <a:r>
              <a:rPr lang="pl-PL" dirty="0" smtClean="0"/>
              <a:t> </a:t>
            </a:r>
            <a:r>
              <a:rPr lang="pl-PL" dirty="0" err="1" smtClean="0"/>
              <a:t>socities</a:t>
            </a:r>
            <a:r>
              <a:rPr lang="pl-PL" dirty="0" smtClean="0"/>
              <a:t> </a:t>
            </a:r>
            <a:br>
              <a:rPr lang="pl-PL" dirty="0" smtClean="0"/>
            </a:br>
            <a:r>
              <a:rPr lang="pl-PL" dirty="0" smtClean="0"/>
              <a:t>(</a:t>
            </a:r>
            <a:r>
              <a:rPr lang="pl-PL" dirty="0" err="1" smtClean="0"/>
              <a:t>immigration</a:t>
            </a:r>
            <a:r>
              <a:rPr lang="pl-PL" dirty="0" smtClean="0"/>
              <a:t>, </a:t>
            </a:r>
            <a:r>
              <a:rPr lang="pl-PL" dirty="0" err="1" smtClean="0"/>
              <a:t>radicalisation</a:t>
            </a:r>
            <a:r>
              <a:rPr lang="pl-PL" dirty="0" smtClean="0"/>
              <a:t> of </a:t>
            </a:r>
            <a:r>
              <a:rPr lang="pl-PL" dirty="0" err="1" smtClean="0"/>
              <a:t>views</a:t>
            </a:r>
            <a:r>
              <a:rPr lang="pl-PL" dirty="0" smtClean="0"/>
              <a:t>, </a:t>
            </a:r>
            <a:r>
              <a:rPr lang="pl-PL" dirty="0" err="1" smtClean="0"/>
              <a:t>developments</a:t>
            </a:r>
            <a:r>
              <a:rPr lang="pl-PL" dirty="0" smtClean="0"/>
              <a:t> on the </a:t>
            </a:r>
            <a:r>
              <a:rPr lang="pl-PL" dirty="0" err="1" smtClean="0"/>
              <a:t>labour</a:t>
            </a:r>
            <a:r>
              <a:rPr lang="pl-PL" dirty="0" smtClean="0"/>
              <a:t> </a:t>
            </a:r>
            <a:r>
              <a:rPr lang="pl-PL" dirty="0" err="1" smtClean="0"/>
              <a:t>markets</a:t>
            </a:r>
            <a:r>
              <a:rPr lang="pl-PL" dirty="0" smtClean="0"/>
              <a:t>). </a:t>
            </a:r>
          </a:p>
          <a:p>
            <a:endParaRPr lang="pl-PL" dirty="0"/>
          </a:p>
          <a:p>
            <a:r>
              <a:rPr lang="pl-PL" dirty="0" err="1" smtClean="0"/>
              <a:t>Comment</a:t>
            </a:r>
            <a:r>
              <a:rPr lang="pl-PL" dirty="0" smtClean="0"/>
              <a:t>: </a:t>
            </a:r>
            <a:r>
              <a:rPr lang="pl-PL" dirty="0" err="1" smtClean="0"/>
              <a:t>this</a:t>
            </a:r>
            <a:r>
              <a:rPr lang="pl-PL" dirty="0" smtClean="0"/>
              <a:t> </a:t>
            </a:r>
            <a:r>
              <a:rPr lang="pl-PL" dirty="0" err="1" smtClean="0"/>
              <a:t>is</a:t>
            </a:r>
            <a:r>
              <a:rPr lang="pl-PL" dirty="0" smtClean="0"/>
              <a:t> </a:t>
            </a:r>
            <a:r>
              <a:rPr lang="pl-PL" dirty="0" err="1" smtClean="0"/>
              <a:t>quite</a:t>
            </a:r>
            <a:r>
              <a:rPr lang="pl-PL" dirty="0" smtClean="0"/>
              <a:t> </a:t>
            </a:r>
            <a:r>
              <a:rPr lang="pl-PL" dirty="0" err="1" smtClean="0"/>
              <a:t>well</a:t>
            </a:r>
            <a:r>
              <a:rPr lang="pl-PL" dirty="0" smtClean="0"/>
              <a:t> </a:t>
            </a:r>
            <a:r>
              <a:rPr lang="pl-PL" dirty="0" err="1" smtClean="0"/>
              <a:t>reflected</a:t>
            </a:r>
            <a:r>
              <a:rPr lang="pl-PL" dirty="0" smtClean="0"/>
              <a:t> in the </a:t>
            </a:r>
            <a:r>
              <a:rPr lang="pl-PL" dirty="0" err="1" smtClean="0"/>
              <a:t>strategic</a:t>
            </a:r>
            <a:r>
              <a:rPr lang="pl-PL" dirty="0" smtClean="0"/>
              <a:t> </a:t>
            </a:r>
            <a:r>
              <a:rPr lang="pl-PL" dirty="0" err="1" smtClean="0"/>
              <a:t>documents</a:t>
            </a:r>
            <a:r>
              <a:rPr lang="pl-PL" dirty="0" smtClean="0"/>
              <a:t> and in VET </a:t>
            </a:r>
            <a:r>
              <a:rPr lang="pl-PL" dirty="0" err="1" smtClean="0"/>
              <a:t>core</a:t>
            </a:r>
            <a:r>
              <a:rPr lang="pl-PL" dirty="0" smtClean="0"/>
              <a:t> curricula</a:t>
            </a:r>
            <a:br>
              <a:rPr lang="pl-PL" dirty="0" smtClean="0"/>
            </a:br>
            <a:endParaRPr lang="pl-PL" dirty="0" smtClean="0"/>
          </a:p>
        </p:txBody>
      </p:sp>
    </p:spTree>
    <p:extLst>
      <p:ext uri="{BB962C8B-B14F-4D97-AF65-F5344CB8AC3E}">
        <p14:creationId xmlns:p14="http://schemas.microsoft.com/office/powerpoint/2010/main" val="199869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9" y="898912"/>
            <a:ext cx="7433612" cy="2862322"/>
          </a:xfrm>
          <a:prstGeom prst="rect">
            <a:avLst/>
          </a:prstGeom>
          <a:noFill/>
        </p:spPr>
        <p:txBody>
          <a:bodyPr wrap="square" rtlCol="0">
            <a:spAutoFit/>
          </a:bodyPr>
          <a:lstStyle/>
          <a:p>
            <a:endParaRPr lang="pl-PL" dirty="0"/>
          </a:p>
          <a:p>
            <a:r>
              <a:rPr lang="en-US" dirty="0" smtClean="0"/>
              <a:t>In </a:t>
            </a:r>
            <a:r>
              <a:rPr lang="en-US" dirty="0"/>
              <a:t>the TRACK-VET project proposal we decided to use the term </a:t>
            </a:r>
            <a:r>
              <a:rPr lang="en-US" i="1" dirty="0"/>
              <a:t>transversal key competences</a:t>
            </a:r>
            <a:r>
              <a:rPr lang="en-US" dirty="0"/>
              <a:t> (TKC), which is defined as a subgroup </a:t>
            </a:r>
            <a:r>
              <a:rPr lang="pl-PL" dirty="0" smtClean="0"/>
              <a:t/>
            </a:r>
            <a:br>
              <a:rPr lang="pl-PL" dirty="0" smtClean="0"/>
            </a:br>
            <a:r>
              <a:rPr lang="en-US" dirty="0" smtClean="0"/>
              <a:t>of </a:t>
            </a:r>
            <a:r>
              <a:rPr lang="en-US" dirty="0"/>
              <a:t>the 8 key competences defined in the Council </a:t>
            </a:r>
            <a:r>
              <a:rPr lang="en-US" i="1" dirty="0" smtClean="0"/>
              <a:t>Recommendation </a:t>
            </a:r>
            <a:r>
              <a:rPr lang="en-US" i="1" dirty="0"/>
              <a:t>on Key Competences for Lifelong Learning</a:t>
            </a:r>
            <a:r>
              <a:rPr lang="en-US" dirty="0"/>
              <a:t> (</a:t>
            </a:r>
            <a:r>
              <a:rPr lang="en-US" dirty="0" smtClean="0"/>
              <a:t>20</a:t>
            </a:r>
            <a:r>
              <a:rPr lang="pl-PL" dirty="0" smtClean="0"/>
              <a:t>18</a:t>
            </a:r>
            <a:r>
              <a:rPr lang="en-US" dirty="0" smtClean="0"/>
              <a:t>), </a:t>
            </a:r>
            <a:r>
              <a:rPr lang="en-US" dirty="0"/>
              <a:t>namely:</a:t>
            </a:r>
          </a:p>
          <a:p>
            <a:r>
              <a:rPr lang="en-US" dirty="0"/>
              <a:t/>
            </a:r>
            <a:br>
              <a:rPr lang="en-US" dirty="0"/>
            </a:br>
            <a:r>
              <a:rPr lang="en-US" dirty="0" smtClean="0"/>
              <a:t>-</a:t>
            </a:r>
            <a:r>
              <a:rPr lang="pl-PL" dirty="0" smtClean="0"/>
              <a:t> </a:t>
            </a:r>
            <a:r>
              <a:rPr lang="en-US" dirty="0" smtClean="0"/>
              <a:t>Personal</a:t>
            </a:r>
            <a:r>
              <a:rPr lang="en-US" dirty="0"/>
              <a:t>, social and learning </a:t>
            </a:r>
            <a:r>
              <a:rPr lang="en-US" dirty="0" smtClean="0"/>
              <a:t>competence</a:t>
            </a:r>
            <a:r>
              <a:rPr lang="en-US" dirty="0"/>
              <a:t/>
            </a:r>
            <a:br>
              <a:rPr lang="en-US" dirty="0"/>
            </a:br>
            <a:r>
              <a:rPr lang="en-US" dirty="0" smtClean="0"/>
              <a:t>-</a:t>
            </a:r>
            <a:r>
              <a:rPr lang="pl-PL" dirty="0" smtClean="0"/>
              <a:t> C</a:t>
            </a:r>
            <a:r>
              <a:rPr lang="en-US" dirty="0" err="1"/>
              <a:t>ivic</a:t>
            </a:r>
            <a:r>
              <a:rPr lang="en-US" dirty="0"/>
              <a:t> </a:t>
            </a:r>
            <a:r>
              <a:rPr lang="en-US" dirty="0" smtClean="0"/>
              <a:t>competences</a:t>
            </a:r>
            <a:r>
              <a:rPr lang="en-US" dirty="0"/>
              <a:t/>
            </a:r>
            <a:br>
              <a:rPr lang="en-US" dirty="0"/>
            </a:br>
            <a:r>
              <a:rPr lang="en-US" dirty="0" smtClean="0"/>
              <a:t>-</a:t>
            </a:r>
            <a:r>
              <a:rPr lang="pl-PL" dirty="0" smtClean="0"/>
              <a:t> </a:t>
            </a:r>
            <a:r>
              <a:rPr lang="pl-PL" dirty="0" err="1" smtClean="0"/>
              <a:t>Entrepreneurship</a:t>
            </a:r>
            <a:r>
              <a:rPr lang="pl-PL" dirty="0" smtClean="0"/>
              <a:t> </a:t>
            </a:r>
            <a:r>
              <a:rPr lang="pl-PL" dirty="0" err="1" smtClean="0"/>
              <a:t>competence</a:t>
            </a:r>
            <a:r>
              <a:rPr lang="en-US" dirty="0"/>
              <a:t/>
            </a:r>
            <a:br>
              <a:rPr lang="en-US" dirty="0"/>
            </a:br>
            <a:r>
              <a:rPr lang="en-US" dirty="0" smtClean="0"/>
              <a:t>-</a:t>
            </a:r>
            <a:r>
              <a:rPr lang="pl-PL" dirty="0" smtClean="0"/>
              <a:t> </a:t>
            </a:r>
            <a:r>
              <a:rPr lang="en-US" dirty="0" smtClean="0"/>
              <a:t>Cultural </a:t>
            </a:r>
            <a:r>
              <a:rPr lang="en-US" dirty="0"/>
              <a:t>awareness and expression </a:t>
            </a:r>
            <a:r>
              <a:rPr lang="en-US" dirty="0" err="1"/>
              <a:t>competenc</a:t>
            </a:r>
            <a:r>
              <a:rPr lang="pl-PL" dirty="0" smtClean="0"/>
              <a:t>e</a:t>
            </a:r>
            <a:endParaRPr lang="en-US" dirty="0"/>
          </a:p>
        </p:txBody>
      </p:sp>
    </p:spTree>
    <p:extLst>
      <p:ext uri="{BB962C8B-B14F-4D97-AF65-F5344CB8AC3E}">
        <p14:creationId xmlns:p14="http://schemas.microsoft.com/office/powerpoint/2010/main" val="4020907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559816980"/>
              </p:ext>
            </p:extLst>
          </p:nvPr>
        </p:nvGraphicFramePr>
        <p:xfrm>
          <a:off x="994228" y="1059544"/>
          <a:ext cx="7358743" cy="3107646"/>
        </p:xfrm>
        <a:graphic>
          <a:graphicData uri="http://schemas.openxmlformats.org/drawingml/2006/table">
            <a:tbl>
              <a:tblPr firstRow="1" firstCol="1" bandRow="1"/>
              <a:tblGrid>
                <a:gridCol w="1438942">
                  <a:extLst>
                    <a:ext uri="{9D8B030D-6E8A-4147-A177-3AD203B41FA5}">
                      <a16:colId xmlns:a16="http://schemas.microsoft.com/office/drawing/2014/main" xmlns="" val="20000"/>
                    </a:ext>
                  </a:extLst>
                </a:gridCol>
                <a:gridCol w="1459243">
                  <a:extLst>
                    <a:ext uri="{9D8B030D-6E8A-4147-A177-3AD203B41FA5}">
                      <a16:colId xmlns:a16="http://schemas.microsoft.com/office/drawing/2014/main" xmlns="" val="20001"/>
                    </a:ext>
                  </a:extLst>
                </a:gridCol>
                <a:gridCol w="1459243">
                  <a:extLst>
                    <a:ext uri="{9D8B030D-6E8A-4147-A177-3AD203B41FA5}">
                      <a16:colId xmlns:a16="http://schemas.microsoft.com/office/drawing/2014/main" xmlns="" val="20002"/>
                    </a:ext>
                  </a:extLst>
                </a:gridCol>
                <a:gridCol w="1546132">
                  <a:extLst>
                    <a:ext uri="{9D8B030D-6E8A-4147-A177-3AD203B41FA5}">
                      <a16:colId xmlns:a16="http://schemas.microsoft.com/office/drawing/2014/main" xmlns="" val="20003"/>
                    </a:ext>
                  </a:extLst>
                </a:gridCol>
                <a:gridCol w="1455183">
                  <a:extLst>
                    <a:ext uri="{9D8B030D-6E8A-4147-A177-3AD203B41FA5}">
                      <a16:colId xmlns:a16="http://schemas.microsoft.com/office/drawing/2014/main" xmlns="" val="20004"/>
                    </a:ext>
                  </a:extLst>
                </a:gridCol>
              </a:tblGrid>
              <a:tr h="717149">
                <a:tc gridSpan="5">
                  <a:txBody>
                    <a:bodyPr/>
                    <a:lstStyle/>
                    <a:p>
                      <a:pPr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Presence of TKC in the strategic documents and core curricula</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10000"/>
                  </a:ext>
                </a:extLst>
              </a:tr>
              <a:tr h="956197">
                <a:tc>
                  <a:txBody>
                    <a:bodyPr/>
                    <a:lstStyle/>
                    <a:p>
                      <a:pPr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Personal, social competences and learning competence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Civic competences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Entrepreneurship competence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Cultural awareness and expression competence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9050">
                <a:tc>
                  <a:txBody>
                    <a:bodyPr/>
                    <a:lstStyle/>
                    <a:p>
                      <a:pPr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Austria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9050">
                <a:tc>
                  <a:txBody>
                    <a:bodyPr/>
                    <a:lstStyle/>
                    <a:p>
                      <a:pPr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France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9050">
                <a:tc>
                  <a:txBody>
                    <a:bodyPr/>
                    <a:lstStyle/>
                    <a:p>
                      <a:pPr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Latvia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9050">
                <a:tc>
                  <a:txBody>
                    <a:bodyPr/>
                    <a:lstStyle/>
                    <a:p>
                      <a:pPr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Norway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9050">
                <a:tc>
                  <a:txBody>
                    <a:bodyPr/>
                    <a:lstStyle/>
                    <a:p>
                      <a:pPr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Poland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9050">
                <a:tc>
                  <a:txBody>
                    <a:bodyPr/>
                    <a:lstStyle/>
                    <a:p>
                      <a:pPr algn="just">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Slovakia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X</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X</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548389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9" y="666684"/>
            <a:ext cx="6131086" cy="6740307"/>
          </a:xfrm>
          <a:prstGeom prst="rect">
            <a:avLst/>
          </a:prstGeom>
          <a:noFill/>
        </p:spPr>
        <p:txBody>
          <a:bodyPr wrap="square" rtlCol="0">
            <a:spAutoFit/>
          </a:bodyPr>
          <a:lstStyle/>
          <a:p>
            <a:endParaRPr lang="pl-PL" b="1" dirty="0" smtClean="0">
              <a:solidFill>
                <a:srgbClr val="0E2E81"/>
              </a:solidFill>
            </a:endParaRPr>
          </a:p>
          <a:p>
            <a:r>
              <a:rPr lang="pl-PL" b="1" dirty="0" smtClean="0">
                <a:solidFill>
                  <a:srgbClr val="0E2E81"/>
                </a:solidFill>
              </a:rPr>
              <a:t>Austria </a:t>
            </a:r>
            <a:r>
              <a:rPr lang="pl-PL" b="1" dirty="0" err="1" smtClean="0">
                <a:solidFill>
                  <a:srgbClr val="0E2E81"/>
                </a:solidFill>
              </a:rPr>
              <a:t>fragments</a:t>
            </a:r>
            <a:r>
              <a:rPr lang="pl-PL" b="1" dirty="0" smtClean="0">
                <a:solidFill>
                  <a:srgbClr val="0E2E81"/>
                </a:solidFill>
              </a:rPr>
              <a:t> of the VET curricula:</a:t>
            </a:r>
          </a:p>
          <a:p>
            <a:endParaRPr lang="pl-PL" dirty="0"/>
          </a:p>
          <a:p>
            <a:r>
              <a:rPr lang="pl-PL" dirty="0" smtClean="0"/>
              <a:t>S</a:t>
            </a:r>
            <a:r>
              <a:rPr lang="en-US" dirty="0" err="1" smtClean="0"/>
              <a:t>tudents</a:t>
            </a:r>
            <a:r>
              <a:rPr lang="en-US" dirty="0" smtClean="0"/>
              <a:t> </a:t>
            </a:r>
            <a:r>
              <a:rPr lang="en-US" dirty="0"/>
              <a:t>have the </a:t>
            </a:r>
            <a:r>
              <a:rPr lang="en-US" dirty="0" smtClean="0"/>
              <a:t>competence</a:t>
            </a:r>
            <a:r>
              <a:rPr lang="pl-PL" dirty="0" smtClean="0"/>
              <a:t> </a:t>
            </a:r>
            <a:r>
              <a:rPr lang="en-US" dirty="0" smtClean="0"/>
              <a:t>to</a:t>
            </a:r>
            <a:r>
              <a:rPr lang="pl-PL" dirty="0" smtClean="0"/>
              <a:t>:</a:t>
            </a:r>
          </a:p>
          <a:p>
            <a:pPr marL="285750" indent="-285750">
              <a:buFontTx/>
              <a:buChar char="-"/>
            </a:pPr>
            <a:r>
              <a:rPr lang="en-US" dirty="0" smtClean="0"/>
              <a:t>deal </a:t>
            </a:r>
            <a:r>
              <a:rPr lang="en-US" dirty="0"/>
              <a:t>with religions, cultures and ideologies, to take part in cultural life and to show understanding and respect for </a:t>
            </a:r>
            <a:r>
              <a:rPr lang="en-US" dirty="0" smtClean="0"/>
              <a:t>others</a:t>
            </a:r>
            <a:endParaRPr lang="pl-PL" dirty="0" smtClean="0"/>
          </a:p>
          <a:p>
            <a:pPr marL="285750" indent="-285750">
              <a:buFontTx/>
              <a:buChar char="-"/>
            </a:pPr>
            <a:r>
              <a:rPr lang="en-US" dirty="0"/>
              <a:t>to deal with the essential question, with ethical and moral values as well as with the religious dimensions of </a:t>
            </a:r>
            <a:r>
              <a:rPr lang="en-US" dirty="0" smtClean="0"/>
              <a:t>life</a:t>
            </a:r>
            <a:endParaRPr lang="pl-PL" dirty="0" smtClean="0"/>
          </a:p>
          <a:p>
            <a:pPr marL="285750" indent="-285750">
              <a:buFontTx/>
              <a:buChar char="-"/>
            </a:pPr>
            <a:r>
              <a:rPr lang="en-US" dirty="0"/>
              <a:t>to effectuate lifelong learning as immanent part of life-planning and career </a:t>
            </a:r>
            <a:r>
              <a:rPr lang="en-US" dirty="0" smtClean="0"/>
              <a:t>management</a:t>
            </a:r>
            <a:endParaRPr lang="pl-PL" dirty="0" smtClean="0"/>
          </a:p>
          <a:p>
            <a:endParaRPr lang="pl-PL" dirty="0"/>
          </a:p>
          <a:p>
            <a:r>
              <a:rPr lang="pl-PL" i="1" dirty="0" err="1" smtClean="0"/>
              <a:t>Austrian</a:t>
            </a:r>
            <a:r>
              <a:rPr lang="pl-PL" i="1" dirty="0" smtClean="0"/>
              <a:t> country report</a:t>
            </a:r>
          </a:p>
          <a:p>
            <a:endParaRPr lang="pl-PL" dirty="0"/>
          </a:p>
          <a:p>
            <a:endParaRPr lang="pl-PL" dirty="0" smtClean="0"/>
          </a:p>
          <a:p>
            <a:endParaRPr lang="pl-PL" dirty="0"/>
          </a:p>
          <a:p>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a:p>
            <a:pPr marL="342900" indent="-342900">
              <a:buAutoNum type="arabicPeriod"/>
            </a:pPr>
            <a:endParaRPr lang="pl-PL" dirty="0"/>
          </a:p>
        </p:txBody>
      </p:sp>
    </p:spTree>
    <p:extLst>
      <p:ext uri="{BB962C8B-B14F-4D97-AF65-F5344CB8AC3E}">
        <p14:creationId xmlns:p14="http://schemas.microsoft.com/office/powerpoint/2010/main" val="2470586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666684"/>
            <a:ext cx="7441365" cy="7078861"/>
          </a:xfrm>
          <a:prstGeom prst="rect">
            <a:avLst/>
          </a:prstGeom>
          <a:noFill/>
        </p:spPr>
        <p:txBody>
          <a:bodyPr wrap="square" rtlCol="0">
            <a:spAutoFit/>
          </a:bodyPr>
          <a:lstStyle/>
          <a:p>
            <a:endParaRPr lang="pl-PL" b="1" dirty="0" smtClean="0">
              <a:solidFill>
                <a:srgbClr val="0E2E81"/>
              </a:solidFill>
            </a:endParaRPr>
          </a:p>
          <a:p>
            <a:r>
              <a:rPr lang="pl-PL" b="1" dirty="0" err="1" smtClean="0">
                <a:solidFill>
                  <a:srgbClr val="0E2E81"/>
                </a:solidFill>
              </a:rPr>
              <a:t>Latvia</a:t>
            </a:r>
            <a:r>
              <a:rPr lang="pl-PL" b="1" dirty="0" smtClean="0">
                <a:solidFill>
                  <a:srgbClr val="0E2E81"/>
                </a:solidFill>
              </a:rPr>
              <a:t> </a:t>
            </a:r>
            <a:r>
              <a:rPr lang="pl-PL" b="1" dirty="0" err="1" smtClean="0">
                <a:solidFill>
                  <a:srgbClr val="0E2E81"/>
                </a:solidFill>
              </a:rPr>
              <a:t>fragments</a:t>
            </a:r>
            <a:r>
              <a:rPr lang="pl-PL" b="1" dirty="0" smtClean="0">
                <a:solidFill>
                  <a:srgbClr val="0E2E81"/>
                </a:solidFill>
              </a:rPr>
              <a:t> of the VET </a:t>
            </a:r>
            <a:r>
              <a:rPr lang="pl-PL" b="1" dirty="0" err="1" smtClean="0">
                <a:solidFill>
                  <a:srgbClr val="0E2E81"/>
                </a:solidFill>
              </a:rPr>
              <a:t>strategic</a:t>
            </a:r>
            <a:r>
              <a:rPr lang="pl-PL" b="1" dirty="0" smtClean="0">
                <a:solidFill>
                  <a:srgbClr val="0E2E81"/>
                </a:solidFill>
              </a:rPr>
              <a:t> </a:t>
            </a:r>
            <a:r>
              <a:rPr lang="pl-PL" b="1" dirty="0" err="1" smtClean="0">
                <a:solidFill>
                  <a:srgbClr val="0E2E81"/>
                </a:solidFill>
              </a:rPr>
              <a:t>documents</a:t>
            </a:r>
            <a:r>
              <a:rPr lang="pl-PL" b="1" dirty="0" smtClean="0">
                <a:solidFill>
                  <a:srgbClr val="0E2E81"/>
                </a:solidFill>
              </a:rPr>
              <a:t>:</a:t>
            </a:r>
          </a:p>
          <a:p>
            <a:endParaRPr lang="pl-PL" dirty="0"/>
          </a:p>
          <a:p>
            <a:r>
              <a:rPr lang="en-GB" sz="1600" dirty="0"/>
              <a:t>“to ensure a student with the knowledge and skills necessary for </a:t>
            </a:r>
            <a:r>
              <a:rPr lang="en-GB" sz="1600" dirty="0">
                <a:solidFill>
                  <a:srgbClr val="FF0000"/>
                </a:solidFill>
              </a:rPr>
              <a:t>personal growth and development, civil participation</a:t>
            </a:r>
            <a:r>
              <a:rPr lang="en-GB" sz="1600" dirty="0"/>
              <a:t>, employment, </a:t>
            </a:r>
            <a:r>
              <a:rPr lang="en-GB" sz="1600" dirty="0">
                <a:solidFill>
                  <a:srgbClr val="FF0000"/>
                </a:solidFill>
              </a:rPr>
              <a:t>social integration and continuation of education</a:t>
            </a:r>
            <a:r>
              <a:rPr lang="en-GB" sz="1600" dirty="0"/>
              <a:t>”; “to promote the improvement of a student as a mentally, emotionally and physically developed personality and to develop habits of healthy lifestyle”; </a:t>
            </a:r>
            <a:r>
              <a:rPr lang="en-GB" sz="1600" dirty="0">
                <a:solidFill>
                  <a:srgbClr val="FF0000"/>
                </a:solidFill>
              </a:rPr>
              <a:t>“to promote a socially active attitude of the student, retaining and developing his or her language, ethnical and cultural particularity</a:t>
            </a:r>
            <a:r>
              <a:rPr lang="en-GB" sz="1600" dirty="0"/>
              <a:t>, as well as to improve understanding regarding the basic principles of human rights included in the Constitution of the Republic of Latvia and other legal acts “ to develop the student’s ability to learn and improve independently, to motivate him or her for lifelong learning and an informed career”. </a:t>
            </a:r>
            <a:endParaRPr lang="pl-PL" sz="1600" dirty="0" smtClean="0"/>
          </a:p>
          <a:p>
            <a:r>
              <a:rPr lang="en-GB" sz="1050" dirty="0" smtClean="0"/>
              <a:t>(</a:t>
            </a:r>
            <a:r>
              <a:rPr lang="en-GB" sz="1050" dirty="0"/>
              <a:t>Section 2, Regulations Regarding the State General Secondary Education Standard, Subject Standards and Sample Education programs, Cabinet Regulations No 281, 21.05.2013)</a:t>
            </a:r>
            <a:endParaRPr lang="pl-PL" sz="1050" dirty="0"/>
          </a:p>
          <a:p>
            <a:endParaRPr lang="pl-PL" i="1" dirty="0"/>
          </a:p>
          <a:p>
            <a:pPr algn="r"/>
            <a:r>
              <a:rPr lang="pl-PL" i="1" dirty="0" err="1" smtClean="0"/>
              <a:t>Latvian</a:t>
            </a:r>
            <a:r>
              <a:rPr lang="pl-PL" i="1" dirty="0" smtClean="0"/>
              <a:t> country report</a:t>
            </a:r>
          </a:p>
          <a:p>
            <a:endParaRPr lang="pl-PL" dirty="0"/>
          </a:p>
          <a:p>
            <a:endParaRPr lang="pl-PL" dirty="0" smtClean="0"/>
          </a:p>
          <a:p>
            <a:endParaRPr lang="pl-PL" dirty="0"/>
          </a:p>
          <a:p>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a:p>
            <a:pPr marL="342900" indent="-342900">
              <a:buAutoNum type="arabicPeriod"/>
            </a:pPr>
            <a:endParaRPr lang="pl-PL" dirty="0"/>
          </a:p>
        </p:txBody>
      </p:sp>
    </p:spTree>
    <p:extLst>
      <p:ext uri="{BB962C8B-B14F-4D97-AF65-F5344CB8AC3E}">
        <p14:creationId xmlns:p14="http://schemas.microsoft.com/office/powerpoint/2010/main" val="1743598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4524315"/>
          </a:xfrm>
          <a:prstGeom prst="rect">
            <a:avLst/>
          </a:prstGeom>
          <a:noFill/>
        </p:spPr>
        <p:txBody>
          <a:bodyPr wrap="square" rtlCol="0">
            <a:spAutoFit/>
          </a:bodyPr>
          <a:lstStyle/>
          <a:p>
            <a:endParaRPr lang="pl-PL" dirty="0"/>
          </a:p>
          <a:p>
            <a:r>
              <a:rPr lang="pl-PL" dirty="0" err="1" smtClean="0"/>
              <a:t>Reservation</a:t>
            </a:r>
            <a:r>
              <a:rPr lang="pl-PL" dirty="0"/>
              <a:t>:</a:t>
            </a:r>
            <a:r>
              <a:rPr lang="pl-PL" dirty="0" smtClean="0"/>
              <a:t> </a:t>
            </a:r>
          </a:p>
          <a:p>
            <a:endParaRPr lang="pl-PL" dirty="0"/>
          </a:p>
          <a:p>
            <a:pPr marL="285750" indent="-285750">
              <a:buFontTx/>
              <a:buChar char="-"/>
            </a:pPr>
            <a:r>
              <a:rPr lang="pl-PL" dirty="0" smtClean="0"/>
              <a:t>t</a:t>
            </a:r>
            <a:r>
              <a:rPr lang="en-GB" dirty="0" smtClean="0"/>
              <a:t>he </a:t>
            </a:r>
            <a:r>
              <a:rPr lang="en-GB" dirty="0"/>
              <a:t>programme documents do not provide a representation of school </a:t>
            </a:r>
            <a:r>
              <a:rPr lang="en-GB" dirty="0" smtClean="0"/>
              <a:t>reality</a:t>
            </a:r>
            <a:endParaRPr lang="pl-PL" dirty="0" smtClean="0"/>
          </a:p>
          <a:p>
            <a:pPr marL="285750" indent="-285750">
              <a:buFontTx/>
              <a:buChar char="-"/>
            </a:pPr>
            <a:endParaRPr lang="pl-PL" dirty="0"/>
          </a:p>
          <a:p>
            <a:pPr marL="285750" indent="-285750">
              <a:buFontTx/>
              <a:buChar char="-"/>
            </a:pPr>
            <a:r>
              <a:rPr lang="en-GB" dirty="0" smtClean="0"/>
              <a:t>realization </a:t>
            </a:r>
            <a:r>
              <a:rPr lang="en-GB" dirty="0"/>
              <a:t>of the policy-makers vision is formally expected of school principals and teachers, however the vision may be interpreted and implemented in different ways – this is especially relevant for transversal key competences</a:t>
            </a:r>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a:p>
            <a:pPr marL="342900" indent="-342900">
              <a:buAutoNum type="arabicPeriod"/>
            </a:pPr>
            <a:endParaRPr lang="pl-PL" dirty="0"/>
          </a:p>
        </p:txBody>
      </p:sp>
    </p:spTree>
    <p:extLst>
      <p:ext uri="{BB962C8B-B14F-4D97-AF65-F5344CB8AC3E}">
        <p14:creationId xmlns:p14="http://schemas.microsoft.com/office/powerpoint/2010/main" val="888446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6278642"/>
          </a:xfrm>
          <a:prstGeom prst="rect">
            <a:avLst/>
          </a:prstGeom>
          <a:noFill/>
        </p:spPr>
        <p:txBody>
          <a:bodyPr wrap="square" rtlCol="0">
            <a:spAutoFit/>
          </a:bodyPr>
          <a:lstStyle/>
          <a:p>
            <a:endParaRPr lang="pl-PL" dirty="0"/>
          </a:p>
          <a:p>
            <a:r>
              <a:rPr lang="pl-PL" b="1" dirty="0" smtClean="0">
                <a:solidFill>
                  <a:srgbClr val="00B050"/>
                </a:solidFill>
              </a:rPr>
              <a:t>4. </a:t>
            </a:r>
            <a:r>
              <a:rPr lang="pl-PL" b="1" dirty="0" err="1" smtClean="0">
                <a:solidFill>
                  <a:srgbClr val="00B050"/>
                </a:solidFill>
              </a:rPr>
              <a:t>Should</a:t>
            </a:r>
            <a:r>
              <a:rPr lang="pl-PL" b="1" dirty="0" smtClean="0">
                <a:solidFill>
                  <a:srgbClr val="00B050"/>
                </a:solidFill>
              </a:rPr>
              <a:t> TKC be </a:t>
            </a:r>
            <a:r>
              <a:rPr lang="pl-PL" b="1" dirty="0" err="1" smtClean="0">
                <a:solidFill>
                  <a:srgbClr val="00B050"/>
                </a:solidFill>
              </a:rPr>
              <a:t>asssessed</a:t>
            </a:r>
            <a:r>
              <a:rPr lang="pl-PL" b="1" dirty="0" smtClean="0">
                <a:solidFill>
                  <a:srgbClr val="00B050"/>
                </a:solidFill>
              </a:rPr>
              <a:t> </a:t>
            </a:r>
            <a:r>
              <a:rPr lang="pl-PL" b="1" dirty="0" err="1" smtClean="0">
                <a:solidFill>
                  <a:srgbClr val="00B050"/>
                </a:solidFill>
              </a:rPr>
              <a:t>within</a:t>
            </a:r>
            <a:r>
              <a:rPr lang="pl-PL" b="1" dirty="0" smtClean="0">
                <a:solidFill>
                  <a:srgbClr val="00B050"/>
                </a:solidFill>
              </a:rPr>
              <a:t> </a:t>
            </a:r>
            <a:r>
              <a:rPr lang="pl-PL" b="1" dirty="0" err="1" smtClean="0">
                <a:solidFill>
                  <a:srgbClr val="00B050"/>
                </a:solidFill>
              </a:rPr>
              <a:t>formal</a:t>
            </a:r>
            <a:r>
              <a:rPr lang="pl-PL" b="1" dirty="0" smtClean="0">
                <a:solidFill>
                  <a:srgbClr val="00B050"/>
                </a:solidFill>
              </a:rPr>
              <a:t> VET? (1)</a:t>
            </a:r>
            <a:endParaRPr lang="pl-PL" b="1" dirty="0">
              <a:solidFill>
                <a:srgbClr val="00B050"/>
              </a:solidFill>
            </a:endParaRPr>
          </a:p>
          <a:p>
            <a:pPr marL="342900" indent="-342900">
              <a:buAutoNum type="arabicPeriod"/>
            </a:pPr>
            <a:endParaRPr lang="pl-PL" dirty="0" smtClean="0"/>
          </a:p>
          <a:p>
            <a:endParaRPr lang="pl-PL" dirty="0" smtClean="0"/>
          </a:p>
          <a:p>
            <a:r>
              <a:rPr lang="pl-PL" dirty="0" smtClean="0">
                <a:solidFill>
                  <a:srgbClr val="FF0000"/>
                </a:solidFill>
              </a:rPr>
              <a:t>With </a:t>
            </a:r>
            <a:r>
              <a:rPr lang="pl-PL" dirty="0" err="1" smtClean="0">
                <a:solidFill>
                  <a:srgbClr val="FF0000"/>
                </a:solidFill>
              </a:rPr>
              <a:t>regards</a:t>
            </a:r>
            <a:r>
              <a:rPr lang="pl-PL" dirty="0" smtClean="0">
                <a:solidFill>
                  <a:srgbClr val="FF0000"/>
                </a:solidFill>
              </a:rPr>
              <a:t> to </a:t>
            </a:r>
            <a:r>
              <a:rPr lang="pl-PL" dirty="0" err="1" smtClean="0">
                <a:solidFill>
                  <a:srgbClr val="FF0000"/>
                </a:solidFill>
              </a:rPr>
              <a:t>formative</a:t>
            </a:r>
            <a:r>
              <a:rPr lang="pl-PL" dirty="0" smtClean="0">
                <a:solidFill>
                  <a:srgbClr val="FF0000"/>
                </a:solidFill>
              </a:rPr>
              <a:t> </a:t>
            </a:r>
            <a:r>
              <a:rPr lang="pl-PL" dirty="0" err="1" smtClean="0">
                <a:solidFill>
                  <a:srgbClr val="FF0000"/>
                </a:solidFill>
              </a:rPr>
              <a:t>assessment</a:t>
            </a:r>
            <a:r>
              <a:rPr lang="pl-PL" dirty="0" smtClean="0">
                <a:solidFill>
                  <a:srgbClr val="FF0000"/>
                </a:solidFill>
              </a:rPr>
              <a:t> – </a:t>
            </a:r>
            <a:r>
              <a:rPr lang="pl-PL" dirty="0" err="1" smtClean="0">
                <a:solidFill>
                  <a:srgbClr val="FF0000"/>
                </a:solidFill>
              </a:rPr>
              <a:t>answer</a:t>
            </a:r>
            <a:r>
              <a:rPr lang="pl-PL" dirty="0" smtClean="0">
                <a:solidFill>
                  <a:srgbClr val="FF0000"/>
                </a:solidFill>
              </a:rPr>
              <a:t> </a:t>
            </a:r>
            <a:r>
              <a:rPr lang="pl-PL" dirty="0" err="1" smtClean="0">
                <a:solidFill>
                  <a:srgbClr val="FF0000"/>
                </a:solidFill>
              </a:rPr>
              <a:t>is</a:t>
            </a:r>
            <a:r>
              <a:rPr lang="pl-PL" dirty="0" smtClean="0">
                <a:solidFill>
                  <a:srgbClr val="FF0000"/>
                </a:solidFill>
              </a:rPr>
              <a:t> </a:t>
            </a:r>
            <a:r>
              <a:rPr lang="pl-PL" dirty="0" err="1" smtClean="0">
                <a:solidFill>
                  <a:srgbClr val="FF0000"/>
                </a:solidFill>
              </a:rPr>
              <a:t>yes</a:t>
            </a:r>
            <a:endParaRPr lang="pl-PL" dirty="0" smtClean="0">
              <a:solidFill>
                <a:srgbClr val="FF0000"/>
              </a:solidFill>
            </a:endParaRPr>
          </a:p>
          <a:p>
            <a:r>
              <a:rPr lang="pl-PL" dirty="0" smtClean="0">
                <a:solidFill>
                  <a:srgbClr val="FF0000"/>
                </a:solidFill>
              </a:rPr>
              <a:t>With </a:t>
            </a:r>
            <a:r>
              <a:rPr lang="pl-PL" dirty="0" err="1" smtClean="0">
                <a:solidFill>
                  <a:srgbClr val="FF0000"/>
                </a:solidFill>
              </a:rPr>
              <a:t>regards</a:t>
            </a:r>
            <a:r>
              <a:rPr lang="pl-PL" dirty="0" smtClean="0">
                <a:solidFill>
                  <a:srgbClr val="FF0000"/>
                </a:solidFill>
              </a:rPr>
              <a:t> to </a:t>
            </a:r>
            <a:r>
              <a:rPr lang="pl-PL" i="1" dirty="0" err="1" smtClean="0">
                <a:solidFill>
                  <a:srgbClr val="FF0000"/>
                </a:solidFill>
              </a:rPr>
              <a:t>assessment</a:t>
            </a:r>
            <a:r>
              <a:rPr lang="pl-PL" i="1" dirty="0" smtClean="0">
                <a:solidFill>
                  <a:srgbClr val="FF0000"/>
                </a:solidFill>
              </a:rPr>
              <a:t> for </a:t>
            </a:r>
            <a:r>
              <a:rPr lang="pl-PL" i="1" dirty="0" err="1" smtClean="0">
                <a:solidFill>
                  <a:srgbClr val="FF0000"/>
                </a:solidFill>
              </a:rPr>
              <a:t>licensure</a:t>
            </a:r>
            <a:r>
              <a:rPr lang="pl-PL" i="1" dirty="0" smtClean="0">
                <a:solidFill>
                  <a:srgbClr val="FF0000"/>
                </a:solidFill>
              </a:rPr>
              <a:t> </a:t>
            </a:r>
            <a:r>
              <a:rPr lang="pl-PL" dirty="0" smtClean="0">
                <a:solidFill>
                  <a:srgbClr val="FF0000"/>
                </a:solidFill>
              </a:rPr>
              <a:t>- no </a:t>
            </a:r>
            <a:r>
              <a:rPr lang="pl-PL" dirty="0" err="1" smtClean="0">
                <a:solidFill>
                  <a:srgbClr val="FF0000"/>
                </a:solidFill>
              </a:rPr>
              <a:t>conclusive</a:t>
            </a:r>
            <a:r>
              <a:rPr lang="pl-PL" dirty="0" smtClean="0">
                <a:solidFill>
                  <a:srgbClr val="FF0000"/>
                </a:solidFill>
              </a:rPr>
              <a:t> </a:t>
            </a:r>
            <a:r>
              <a:rPr lang="pl-PL" dirty="0" err="1" smtClean="0">
                <a:solidFill>
                  <a:srgbClr val="FF0000"/>
                </a:solidFill>
              </a:rPr>
              <a:t>answer</a:t>
            </a:r>
            <a:r>
              <a:rPr lang="pl-PL" dirty="0" smtClean="0">
                <a:solidFill>
                  <a:srgbClr val="FF0000"/>
                </a:solidFill>
              </a:rPr>
              <a:t> </a:t>
            </a:r>
          </a:p>
          <a:p>
            <a:endParaRPr lang="pl-PL" dirty="0" smtClean="0"/>
          </a:p>
          <a:p>
            <a:r>
              <a:rPr lang="pl-PL" dirty="0" err="1" smtClean="0"/>
              <a:t>Based</a:t>
            </a:r>
            <a:r>
              <a:rPr lang="pl-PL" dirty="0" smtClean="0"/>
              <a:t> on the </a:t>
            </a:r>
            <a:r>
              <a:rPr lang="pl-PL" dirty="0" err="1" smtClean="0"/>
              <a:t>analysis</a:t>
            </a:r>
            <a:r>
              <a:rPr lang="pl-PL" dirty="0" smtClean="0"/>
              <a:t> of the </a:t>
            </a:r>
            <a:r>
              <a:rPr lang="pl-PL" dirty="0" err="1" smtClean="0"/>
              <a:t>six</a:t>
            </a:r>
            <a:r>
              <a:rPr lang="pl-PL" dirty="0" smtClean="0"/>
              <a:t> </a:t>
            </a:r>
            <a:r>
              <a:rPr lang="pl-PL" dirty="0" err="1" smtClean="0"/>
              <a:t>countries</a:t>
            </a:r>
            <a:r>
              <a:rPr lang="pl-PL" dirty="0" smtClean="0"/>
              <a:t> </a:t>
            </a:r>
            <a:r>
              <a:rPr lang="pl-PL" dirty="0" err="1" smtClean="0"/>
              <a:t>experiences</a:t>
            </a:r>
            <a:r>
              <a:rPr lang="pl-PL" dirty="0" smtClean="0"/>
              <a:t> – </a:t>
            </a:r>
            <a:br>
              <a:rPr lang="pl-PL" dirty="0" smtClean="0"/>
            </a:br>
            <a:r>
              <a:rPr lang="pl-PL" dirty="0" smtClean="0"/>
              <a:t>we do not </a:t>
            </a:r>
            <a:r>
              <a:rPr lang="pl-PL" dirty="0" err="1" smtClean="0"/>
              <a:t>know</a:t>
            </a:r>
            <a:r>
              <a:rPr lang="pl-PL" dirty="0" smtClean="0"/>
              <a:t>, </a:t>
            </a:r>
            <a:r>
              <a:rPr lang="pl-PL" dirty="0" err="1" smtClean="0"/>
              <a:t>if</a:t>
            </a:r>
            <a:r>
              <a:rPr lang="pl-PL" dirty="0" smtClean="0"/>
              <a:t> </a:t>
            </a:r>
            <a:r>
              <a:rPr lang="pl-PL" dirty="0" err="1" smtClean="0"/>
              <a:t>this</a:t>
            </a:r>
            <a:r>
              <a:rPr lang="pl-PL" dirty="0" smtClean="0"/>
              <a:t> </a:t>
            </a:r>
            <a:r>
              <a:rPr lang="pl-PL" dirty="0" err="1" smtClean="0"/>
              <a:t>is</a:t>
            </a:r>
            <a:r>
              <a:rPr lang="pl-PL" dirty="0" smtClean="0"/>
              <a:t> </a:t>
            </a:r>
            <a:r>
              <a:rPr lang="pl-PL" dirty="0" err="1" smtClean="0"/>
              <a:t>desirable</a:t>
            </a:r>
            <a:r>
              <a:rPr lang="pl-PL" dirty="0" smtClean="0"/>
              <a:t> </a:t>
            </a:r>
            <a:r>
              <a:rPr lang="pl-PL" dirty="0" err="1" smtClean="0"/>
              <a:t>or</a:t>
            </a:r>
            <a:r>
              <a:rPr lang="pl-PL" dirty="0" smtClean="0"/>
              <a:t> </a:t>
            </a:r>
            <a:r>
              <a:rPr lang="pl-PL" dirty="0" err="1" smtClean="0"/>
              <a:t>even</a:t>
            </a:r>
            <a:r>
              <a:rPr lang="pl-PL" dirty="0" smtClean="0"/>
              <a:t> </a:t>
            </a:r>
            <a:r>
              <a:rPr lang="pl-PL" dirty="0" err="1" smtClean="0"/>
              <a:t>possible</a:t>
            </a:r>
            <a:endParaRPr lang="pl-PL" dirty="0" smtClean="0"/>
          </a:p>
          <a:p>
            <a:endParaRPr lang="pl-PL" dirty="0" smtClean="0"/>
          </a:p>
          <a:p>
            <a:r>
              <a:rPr lang="pl-PL" sz="1400" dirty="0" err="1" smtClean="0"/>
              <a:t>Further</a:t>
            </a:r>
            <a:r>
              <a:rPr lang="pl-PL" sz="1400" dirty="0" smtClean="0"/>
              <a:t> </a:t>
            </a:r>
            <a:r>
              <a:rPr lang="pl-PL" sz="1400" dirty="0" err="1" smtClean="0"/>
              <a:t>analysis</a:t>
            </a:r>
            <a:r>
              <a:rPr lang="pl-PL" sz="1400" dirty="0" smtClean="0"/>
              <a:t> </a:t>
            </a:r>
            <a:r>
              <a:rPr lang="pl-PL" sz="1400" dirty="0" err="1" smtClean="0"/>
              <a:t>is</a:t>
            </a:r>
            <a:r>
              <a:rPr lang="pl-PL" sz="1400" dirty="0" smtClean="0"/>
              <a:t> </a:t>
            </a:r>
            <a:r>
              <a:rPr lang="pl-PL" sz="1400" dirty="0" err="1" smtClean="0"/>
              <a:t>needed</a:t>
            </a:r>
            <a:r>
              <a:rPr lang="pl-PL" sz="1400" dirty="0" smtClean="0"/>
              <a:t> – in </a:t>
            </a:r>
            <a:r>
              <a:rPr lang="pl-PL" sz="1400" dirty="0" err="1" smtClean="0"/>
              <a:t>each</a:t>
            </a:r>
            <a:r>
              <a:rPr lang="pl-PL" sz="1400" dirty="0" smtClean="0"/>
              <a:t> </a:t>
            </a:r>
            <a:r>
              <a:rPr lang="pl-PL" sz="1400" dirty="0" err="1" smtClean="0"/>
              <a:t>case</a:t>
            </a:r>
            <a:r>
              <a:rPr lang="pl-PL" sz="1400" dirty="0" smtClean="0"/>
              <a:t> </a:t>
            </a:r>
            <a:r>
              <a:rPr lang="pl-PL" sz="1400" dirty="0" err="1" smtClean="0"/>
              <a:t>weighting</a:t>
            </a:r>
            <a:r>
              <a:rPr lang="pl-PL" sz="1400" dirty="0" smtClean="0"/>
              <a:t> the </a:t>
            </a:r>
            <a:r>
              <a:rPr lang="pl-PL" sz="1400" dirty="0" err="1" smtClean="0"/>
              <a:t>risks</a:t>
            </a:r>
            <a:r>
              <a:rPr lang="pl-PL" sz="1400" dirty="0" smtClean="0"/>
              <a:t> of </a:t>
            </a:r>
            <a:r>
              <a:rPr lang="pl-PL" sz="1400" dirty="0" err="1" smtClean="0"/>
              <a:t>reductionism</a:t>
            </a:r>
            <a:r>
              <a:rPr lang="pl-PL" sz="1400" dirty="0" smtClean="0"/>
              <a:t> („</a:t>
            </a:r>
            <a:r>
              <a:rPr lang="pl-PL" sz="1400" dirty="0" err="1" smtClean="0"/>
              <a:t>dumbing</a:t>
            </a:r>
            <a:r>
              <a:rPr lang="pl-PL" sz="1400" dirty="0" smtClean="0"/>
              <a:t> down”), the </a:t>
            </a:r>
            <a:r>
              <a:rPr lang="pl-PL" sz="1400" dirty="0" err="1" smtClean="0"/>
              <a:t>need</a:t>
            </a:r>
            <a:r>
              <a:rPr lang="pl-PL" sz="1400" dirty="0" smtClean="0"/>
              <a:t> for </a:t>
            </a:r>
            <a:r>
              <a:rPr lang="pl-PL" sz="1400" dirty="0" err="1" smtClean="0"/>
              <a:t>elastic</a:t>
            </a:r>
            <a:r>
              <a:rPr lang="pl-PL" sz="1400" dirty="0" smtClean="0"/>
              <a:t> </a:t>
            </a:r>
            <a:r>
              <a:rPr lang="pl-PL" sz="1400" dirty="0" err="1" smtClean="0"/>
              <a:t>approach</a:t>
            </a:r>
            <a:r>
              <a:rPr lang="pl-PL" sz="1400" dirty="0" smtClean="0"/>
              <a:t> for </a:t>
            </a:r>
            <a:r>
              <a:rPr lang="pl-PL" sz="1400" dirty="0" err="1" smtClean="0"/>
              <a:t>groups</a:t>
            </a:r>
            <a:r>
              <a:rPr lang="pl-PL" sz="1400" dirty="0" smtClean="0"/>
              <a:t> and </a:t>
            </a:r>
            <a:r>
              <a:rPr lang="pl-PL" sz="1400" dirty="0" err="1" smtClean="0"/>
              <a:t>individuals</a:t>
            </a:r>
            <a:r>
              <a:rPr lang="pl-PL" sz="1400" dirty="0" smtClean="0"/>
              <a:t> and the </a:t>
            </a:r>
            <a:r>
              <a:rPr lang="pl-PL" sz="1400" dirty="0" err="1" smtClean="0"/>
              <a:t>benefits</a:t>
            </a:r>
            <a:r>
              <a:rPr lang="pl-PL" sz="1400" dirty="0" smtClean="0"/>
              <a:t> of </a:t>
            </a:r>
            <a:r>
              <a:rPr lang="pl-PL" sz="1400" dirty="0" err="1" smtClean="0"/>
              <a:t>using</a:t>
            </a:r>
            <a:r>
              <a:rPr lang="pl-PL" sz="1400" dirty="0" smtClean="0"/>
              <a:t> </a:t>
            </a:r>
            <a:r>
              <a:rPr lang="pl-PL" sz="1400" dirty="0" err="1" smtClean="0"/>
              <a:t>summative</a:t>
            </a:r>
            <a:r>
              <a:rPr lang="pl-PL" sz="1400" dirty="0" smtClean="0"/>
              <a:t> </a:t>
            </a:r>
            <a:r>
              <a:rPr lang="pl-PL" sz="1400" dirty="0" err="1" smtClean="0"/>
              <a:t>assessment</a:t>
            </a:r>
            <a:r>
              <a:rPr lang="pl-PL" sz="1400" dirty="0"/>
              <a:t> </a:t>
            </a:r>
            <a:r>
              <a:rPr lang="pl-PL" sz="1400" dirty="0" smtClean="0"/>
              <a:t>and </a:t>
            </a:r>
            <a:r>
              <a:rPr lang="pl-PL" sz="1400" dirty="0" err="1" smtClean="0"/>
              <a:t>gathering</a:t>
            </a:r>
            <a:r>
              <a:rPr lang="pl-PL" sz="1400" dirty="0" smtClean="0"/>
              <a:t> </a:t>
            </a:r>
            <a:r>
              <a:rPr lang="pl-PL" sz="1400" dirty="0" err="1" smtClean="0"/>
              <a:t>experiences</a:t>
            </a:r>
            <a:r>
              <a:rPr lang="pl-PL" sz="1400" dirty="0" smtClean="0"/>
              <a:t> (</a:t>
            </a:r>
            <a:r>
              <a:rPr lang="pl-PL" sz="1400" dirty="0" err="1" smtClean="0"/>
              <a:t>experimenting</a:t>
            </a:r>
            <a:r>
              <a:rPr lang="pl-PL" sz="1400" dirty="0" smtClean="0"/>
              <a:t>) </a:t>
            </a:r>
            <a:r>
              <a:rPr lang="pl-PL" sz="1400" dirty="0" err="1" smtClean="0"/>
              <a:t>would</a:t>
            </a:r>
            <a:r>
              <a:rPr lang="pl-PL" sz="1400" dirty="0" smtClean="0"/>
              <a:t> be </a:t>
            </a:r>
            <a:r>
              <a:rPr lang="pl-PL" sz="1400" dirty="0" err="1" smtClean="0"/>
              <a:t>required</a:t>
            </a:r>
            <a:r>
              <a:rPr lang="pl-PL" sz="1400" dirty="0" smtClean="0"/>
              <a:t>.</a:t>
            </a:r>
            <a:endParaRPr lang="pl-PL" sz="1400" dirty="0"/>
          </a:p>
          <a:p>
            <a:endParaRPr lang="pl-PL" dirty="0" smtClean="0"/>
          </a:p>
          <a:p>
            <a:endParaRPr lang="pl-PL" dirty="0" smtClean="0"/>
          </a:p>
          <a:p>
            <a:pPr marL="342900" indent="-342900">
              <a:buAutoNum type="arabicPeriod"/>
            </a:pPr>
            <a:endParaRPr lang="pl-PL" dirty="0"/>
          </a:p>
          <a:p>
            <a:pPr marL="342900" indent="-342900">
              <a:buAutoNum type="arabicPeriod"/>
            </a:pPr>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a:p>
            <a:pPr marL="342900" indent="-342900">
              <a:buAutoNum type="arabicPeriod"/>
            </a:pPr>
            <a:endParaRPr lang="pl-PL" dirty="0"/>
          </a:p>
        </p:txBody>
      </p:sp>
    </p:spTree>
    <p:extLst>
      <p:ext uri="{BB962C8B-B14F-4D97-AF65-F5344CB8AC3E}">
        <p14:creationId xmlns:p14="http://schemas.microsoft.com/office/powerpoint/2010/main" val="4003779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5355312"/>
          </a:xfrm>
          <a:prstGeom prst="rect">
            <a:avLst/>
          </a:prstGeom>
          <a:noFill/>
        </p:spPr>
        <p:txBody>
          <a:bodyPr wrap="square" rtlCol="0">
            <a:spAutoFit/>
          </a:bodyPr>
          <a:lstStyle/>
          <a:p>
            <a:endParaRPr lang="pl-PL" dirty="0"/>
          </a:p>
          <a:p>
            <a:r>
              <a:rPr lang="pl-PL" b="1" dirty="0">
                <a:solidFill>
                  <a:srgbClr val="00B050"/>
                </a:solidFill>
              </a:rPr>
              <a:t>4</a:t>
            </a:r>
            <a:r>
              <a:rPr lang="pl-PL" b="1" dirty="0" smtClean="0">
                <a:solidFill>
                  <a:srgbClr val="00B050"/>
                </a:solidFill>
              </a:rPr>
              <a:t>. </a:t>
            </a:r>
            <a:r>
              <a:rPr lang="pl-PL" b="1" dirty="0" err="1" smtClean="0">
                <a:solidFill>
                  <a:srgbClr val="00B050"/>
                </a:solidFill>
              </a:rPr>
              <a:t>Should</a:t>
            </a:r>
            <a:r>
              <a:rPr lang="pl-PL" b="1" dirty="0" smtClean="0">
                <a:solidFill>
                  <a:srgbClr val="00B050"/>
                </a:solidFill>
              </a:rPr>
              <a:t> TKC be </a:t>
            </a:r>
            <a:r>
              <a:rPr lang="pl-PL" b="1" dirty="0" err="1" smtClean="0">
                <a:solidFill>
                  <a:srgbClr val="00B050"/>
                </a:solidFill>
              </a:rPr>
              <a:t>asssessed</a:t>
            </a:r>
            <a:r>
              <a:rPr lang="pl-PL" b="1" dirty="0" smtClean="0">
                <a:solidFill>
                  <a:srgbClr val="00B050"/>
                </a:solidFill>
              </a:rPr>
              <a:t> </a:t>
            </a:r>
            <a:r>
              <a:rPr lang="pl-PL" b="1" dirty="0" err="1" smtClean="0">
                <a:solidFill>
                  <a:srgbClr val="00B050"/>
                </a:solidFill>
              </a:rPr>
              <a:t>within</a:t>
            </a:r>
            <a:r>
              <a:rPr lang="pl-PL" b="1" dirty="0" smtClean="0">
                <a:solidFill>
                  <a:srgbClr val="00B050"/>
                </a:solidFill>
              </a:rPr>
              <a:t> </a:t>
            </a:r>
            <a:r>
              <a:rPr lang="pl-PL" b="1" dirty="0" err="1" smtClean="0">
                <a:solidFill>
                  <a:srgbClr val="00B050"/>
                </a:solidFill>
              </a:rPr>
              <a:t>formal</a:t>
            </a:r>
            <a:r>
              <a:rPr lang="pl-PL" b="1" dirty="0" smtClean="0">
                <a:solidFill>
                  <a:srgbClr val="00B050"/>
                </a:solidFill>
              </a:rPr>
              <a:t> VET? (2)</a:t>
            </a:r>
            <a:endParaRPr lang="pl-PL" b="1" dirty="0">
              <a:solidFill>
                <a:srgbClr val="00B050"/>
              </a:solidFill>
            </a:endParaRPr>
          </a:p>
          <a:p>
            <a:pPr marL="342900" indent="-342900">
              <a:buAutoNum type="arabicPeriod"/>
            </a:pPr>
            <a:endParaRPr lang="pl-PL" dirty="0" smtClean="0"/>
          </a:p>
          <a:p>
            <a:endParaRPr lang="pl-PL" dirty="0" smtClean="0"/>
          </a:p>
          <a:p>
            <a:r>
              <a:rPr lang="pl-PL" dirty="0" smtClean="0"/>
              <a:t>T</a:t>
            </a:r>
            <a:r>
              <a:rPr lang="en-US" dirty="0" smtClean="0"/>
              <a:t>here </a:t>
            </a:r>
            <a:r>
              <a:rPr lang="en-US" dirty="0"/>
              <a:t>is no formal or standalone assessment of TKCs in any of the participating </a:t>
            </a:r>
            <a:r>
              <a:rPr lang="en-US" dirty="0" err="1" smtClean="0"/>
              <a:t>countrie</a:t>
            </a:r>
            <a:r>
              <a:rPr lang="pl-PL" dirty="0" smtClean="0"/>
              <a:t>s. </a:t>
            </a:r>
            <a:br>
              <a:rPr lang="pl-PL" dirty="0" smtClean="0"/>
            </a:br>
            <a:endParaRPr lang="pl-PL" dirty="0" smtClean="0"/>
          </a:p>
          <a:p>
            <a:r>
              <a:rPr lang="pl-PL" dirty="0" smtClean="0">
                <a:solidFill>
                  <a:srgbClr val="FF0000"/>
                </a:solidFill>
              </a:rPr>
              <a:t>C</a:t>
            </a:r>
            <a:r>
              <a:rPr lang="en-US" dirty="0" err="1">
                <a:solidFill>
                  <a:srgbClr val="FF0000"/>
                </a:solidFill>
              </a:rPr>
              <a:t>ontinuous</a:t>
            </a:r>
            <a:r>
              <a:rPr lang="en-US" dirty="0">
                <a:solidFill>
                  <a:srgbClr val="FF0000"/>
                </a:solidFill>
              </a:rPr>
              <a:t> assessment is in </a:t>
            </a:r>
            <a:r>
              <a:rPr lang="pl-PL" dirty="0" smtClean="0">
                <a:solidFill>
                  <a:srgbClr val="FF0000"/>
                </a:solidFill>
              </a:rPr>
              <a:t>TRACK-VET </a:t>
            </a:r>
            <a:r>
              <a:rPr lang="pl-PL" dirty="0" err="1" smtClean="0">
                <a:solidFill>
                  <a:srgbClr val="FF0000"/>
                </a:solidFill>
              </a:rPr>
              <a:t>project</a:t>
            </a:r>
            <a:r>
              <a:rPr lang="pl-PL" dirty="0" smtClean="0">
                <a:solidFill>
                  <a:srgbClr val="FF0000"/>
                </a:solidFill>
              </a:rPr>
              <a:t> </a:t>
            </a:r>
            <a:r>
              <a:rPr lang="en-US" dirty="0">
                <a:solidFill>
                  <a:srgbClr val="FF0000"/>
                </a:solidFill>
              </a:rPr>
              <a:t>countries largely left on the discretion of teachers</a:t>
            </a:r>
            <a:endParaRPr lang="pl-PL" dirty="0">
              <a:solidFill>
                <a:srgbClr val="FF0000"/>
              </a:solidFill>
            </a:endParaRPr>
          </a:p>
          <a:p>
            <a:endParaRPr lang="pl-PL" dirty="0" smtClean="0"/>
          </a:p>
          <a:p>
            <a:r>
              <a:rPr lang="pl-PL" dirty="0" smtClean="0"/>
              <a:t>But </a:t>
            </a:r>
            <a:r>
              <a:rPr lang="pl-PL" dirty="0" err="1"/>
              <a:t>leaving</a:t>
            </a:r>
            <a:r>
              <a:rPr lang="pl-PL" dirty="0"/>
              <a:t> </a:t>
            </a:r>
            <a:r>
              <a:rPr lang="pl-PL" dirty="0" err="1"/>
              <a:t>aside</a:t>
            </a:r>
            <a:r>
              <a:rPr lang="pl-PL" dirty="0"/>
              <a:t> TKC </a:t>
            </a:r>
            <a:r>
              <a:rPr lang="pl-PL" dirty="0" err="1"/>
              <a:t>outside</a:t>
            </a:r>
            <a:r>
              <a:rPr lang="pl-PL" dirty="0"/>
              <a:t> </a:t>
            </a:r>
            <a:r>
              <a:rPr lang="pl-PL" dirty="0" err="1" smtClean="0"/>
              <a:t>assessment</a:t>
            </a:r>
            <a:r>
              <a:rPr lang="pl-PL" dirty="0" smtClean="0"/>
              <a:t> for </a:t>
            </a:r>
            <a:r>
              <a:rPr lang="pl-PL" dirty="0" err="1" smtClean="0"/>
              <a:t>licensure</a:t>
            </a:r>
            <a:r>
              <a:rPr lang="pl-PL" dirty="0" smtClean="0"/>
              <a:t> </a:t>
            </a:r>
            <a:r>
              <a:rPr lang="pl-PL" dirty="0" err="1" smtClean="0"/>
              <a:t>is</a:t>
            </a:r>
            <a:r>
              <a:rPr lang="pl-PL" dirty="0" smtClean="0"/>
              <a:t> </a:t>
            </a:r>
            <a:r>
              <a:rPr lang="pl-PL" dirty="0" err="1"/>
              <a:t>considered</a:t>
            </a:r>
            <a:r>
              <a:rPr lang="pl-PL" dirty="0"/>
              <a:t> </a:t>
            </a:r>
            <a:r>
              <a:rPr lang="pl-PL" dirty="0" smtClean="0"/>
              <a:t/>
            </a:r>
            <a:br>
              <a:rPr lang="pl-PL" dirty="0" smtClean="0"/>
            </a:br>
            <a:r>
              <a:rPr lang="pl-PL" dirty="0" smtClean="0"/>
              <a:t>in </a:t>
            </a:r>
            <a:r>
              <a:rPr lang="pl-PL" dirty="0" err="1"/>
              <a:t>some</a:t>
            </a:r>
            <a:r>
              <a:rPr lang="pl-PL" dirty="0"/>
              <a:t> </a:t>
            </a:r>
            <a:r>
              <a:rPr lang="pl-PL" dirty="0" err="1"/>
              <a:t>countries</a:t>
            </a:r>
            <a:r>
              <a:rPr lang="pl-PL" dirty="0"/>
              <a:t> as a </a:t>
            </a:r>
            <a:r>
              <a:rPr lang="pl-PL" dirty="0" err="1" smtClean="0"/>
              <a:t>danger</a:t>
            </a:r>
            <a:r>
              <a:rPr lang="pl-PL" dirty="0" smtClean="0"/>
              <a:t>. </a:t>
            </a:r>
            <a:endParaRPr lang="pl-PL" dirty="0"/>
          </a:p>
          <a:p>
            <a:pPr marL="342900" indent="-342900">
              <a:buAutoNum type="arabicPeriod"/>
            </a:pPr>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a:p>
            <a:pPr marL="342900" indent="-342900">
              <a:buAutoNum type="arabicPeriod"/>
            </a:pPr>
            <a:endParaRPr lang="pl-PL" dirty="0"/>
          </a:p>
        </p:txBody>
      </p:sp>
    </p:spTree>
    <p:extLst>
      <p:ext uri="{BB962C8B-B14F-4D97-AF65-F5344CB8AC3E}">
        <p14:creationId xmlns:p14="http://schemas.microsoft.com/office/powerpoint/2010/main" val="2842056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4247317"/>
          </a:xfrm>
          <a:prstGeom prst="rect">
            <a:avLst/>
          </a:prstGeom>
          <a:noFill/>
        </p:spPr>
        <p:txBody>
          <a:bodyPr wrap="square" rtlCol="0">
            <a:spAutoFit/>
          </a:bodyPr>
          <a:lstStyle/>
          <a:p>
            <a:endParaRPr lang="pl-PL" dirty="0"/>
          </a:p>
          <a:p>
            <a:r>
              <a:rPr lang="pl-PL" b="1" dirty="0">
                <a:solidFill>
                  <a:srgbClr val="00B050"/>
                </a:solidFill>
              </a:rPr>
              <a:t>4</a:t>
            </a:r>
            <a:r>
              <a:rPr lang="pl-PL" b="1" dirty="0" smtClean="0">
                <a:solidFill>
                  <a:srgbClr val="00B050"/>
                </a:solidFill>
              </a:rPr>
              <a:t>. </a:t>
            </a:r>
            <a:r>
              <a:rPr lang="pl-PL" b="1" dirty="0" err="1" smtClean="0">
                <a:solidFill>
                  <a:srgbClr val="00B050"/>
                </a:solidFill>
              </a:rPr>
              <a:t>Should</a:t>
            </a:r>
            <a:r>
              <a:rPr lang="pl-PL" b="1" dirty="0" smtClean="0">
                <a:solidFill>
                  <a:srgbClr val="00B050"/>
                </a:solidFill>
              </a:rPr>
              <a:t> TKC be </a:t>
            </a:r>
            <a:r>
              <a:rPr lang="pl-PL" b="1" dirty="0" err="1" smtClean="0">
                <a:solidFill>
                  <a:srgbClr val="00B050"/>
                </a:solidFill>
              </a:rPr>
              <a:t>asssessed</a:t>
            </a:r>
            <a:r>
              <a:rPr lang="pl-PL" b="1" dirty="0" smtClean="0">
                <a:solidFill>
                  <a:srgbClr val="00B050"/>
                </a:solidFill>
              </a:rPr>
              <a:t> </a:t>
            </a:r>
            <a:r>
              <a:rPr lang="pl-PL" b="1" dirty="0" err="1" smtClean="0">
                <a:solidFill>
                  <a:srgbClr val="00B050"/>
                </a:solidFill>
              </a:rPr>
              <a:t>within</a:t>
            </a:r>
            <a:r>
              <a:rPr lang="pl-PL" b="1" dirty="0" smtClean="0">
                <a:solidFill>
                  <a:srgbClr val="00B050"/>
                </a:solidFill>
              </a:rPr>
              <a:t> </a:t>
            </a:r>
            <a:r>
              <a:rPr lang="pl-PL" b="1" dirty="0" err="1" smtClean="0">
                <a:solidFill>
                  <a:srgbClr val="00B050"/>
                </a:solidFill>
              </a:rPr>
              <a:t>formal</a:t>
            </a:r>
            <a:r>
              <a:rPr lang="pl-PL" b="1" dirty="0" smtClean="0">
                <a:solidFill>
                  <a:srgbClr val="00B050"/>
                </a:solidFill>
              </a:rPr>
              <a:t> VET? (3)</a:t>
            </a:r>
            <a:endParaRPr lang="pl-PL" b="1" dirty="0">
              <a:solidFill>
                <a:srgbClr val="00B050"/>
              </a:solidFill>
            </a:endParaRPr>
          </a:p>
          <a:p>
            <a:pPr marL="342900" indent="-342900">
              <a:buAutoNum type="arabicPeriod"/>
            </a:pPr>
            <a:endParaRPr lang="pl-PL" dirty="0" smtClean="0"/>
          </a:p>
          <a:p>
            <a:r>
              <a:rPr lang="pl-PL" dirty="0" err="1" smtClean="0"/>
              <a:t>Assessment</a:t>
            </a:r>
            <a:r>
              <a:rPr lang="pl-PL" dirty="0" smtClean="0"/>
              <a:t> of TKC </a:t>
            </a:r>
            <a:r>
              <a:rPr lang="pl-PL" dirty="0" err="1" smtClean="0"/>
              <a:t>does</a:t>
            </a:r>
            <a:r>
              <a:rPr lang="pl-PL" dirty="0" smtClean="0"/>
              <a:t> not </a:t>
            </a:r>
            <a:r>
              <a:rPr lang="pl-PL" dirty="0" err="1" smtClean="0"/>
              <a:t>need</a:t>
            </a:r>
            <a:r>
              <a:rPr lang="pl-PL" dirty="0" smtClean="0"/>
              <a:t> to </a:t>
            </a:r>
            <a:r>
              <a:rPr lang="en-US" dirty="0" smtClean="0"/>
              <a:t>be </a:t>
            </a:r>
            <a:r>
              <a:rPr lang="en-US" dirty="0"/>
              <a:t>incorporated into the decision what mark is assigned to the student, but maybe an oral comment on them would be of some value – shifting some of the attention towards TKCs as integral part of professional skills and giving student a </a:t>
            </a:r>
            <a:r>
              <a:rPr lang="en-US" dirty="0" smtClean="0"/>
              <a:t>feedback</a:t>
            </a:r>
            <a:r>
              <a:rPr lang="pl-PL" dirty="0" smtClean="0"/>
              <a:t>?</a:t>
            </a:r>
          </a:p>
          <a:p>
            <a:endParaRPr lang="pl-PL" dirty="0"/>
          </a:p>
          <a:p>
            <a:pPr marL="342900" indent="-342900">
              <a:buAutoNum type="arabicPeriod"/>
            </a:pPr>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a:p>
            <a:pPr marL="342900" indent="-342900">
              <a:buAutoNum type="arabicPeriod"/>
            </a:pPr>
            <a:endParaRPr lang="pl-PL" dirty="0"/>
          </a:p>
        </p:txBody>
      </p:sp>
    </p:spTree>
    <p:extLst>
      <p:ext uri="{BB962C8B-B14F-4D97-AF65-F5344CB8AC3E}">
        <p14:creationId xmlns:p14="http://schemas.microsoft.com/office/powerpoint/2010/main" val="486583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4524315"/>
          </a:xfrm>
          <a:prstGeom prst="rect">
            <a:avLst/>
          </a:prstGeom>
          <a:noFill/>
        </p:spPr>
        <p:txBody>
          <a:bodyPr wrap="square" rtlCol="0">
            <a:spAutoFit/>
          </a:bodyPr>
          <a:lstStyle/>
          <a:p>
            <a:endParaRPr lang="pl-PL" dirty="0"/>
          </a:p>
          <a:p>
            <a:r>
              <a:rPr lang="pl-PL" dirty="0" err="1"/>
              <a:t>Norway</a:t>
            </a:r>
            <a:r>
              <a:rPr lang="pl-PL" dirty="0"/>
              <a:t> country </a:t>
            </a:r>
            <a:r>
              <a:rPr lang="pl-PL" dirty="0" smtClean="0"/>
              <a:t>report:</a:t>
            </a:r>
            <a:endParaRPr lang="pl-PL" dirty="0"/>
          </a:p>
          <a:p>
            <a:endParaRPr lang="pl-PL" i="1" dirty="0" smtClean="0"/>
          </a:p>
          <a:p>
            <a:r>
              <a:rPr lang="pl-PL" i="1" dirty="0" smtClean="0"/>
              <a:t>„</a:t>
            </a:r>
            <a:r>
              <a:rPr lang="en-US" i="1" dirty="0" smtClean="0"/>
              <a:t>In </a:t>
            </a:r>
            <a:r>
              <a:rPr lang="en-US" i="1" dirty="0"/>
              <a:t>extension of this discussion we were presented with what may seem to be a dilemma</a:t>
            </a:r>
            <a:r>
              <a:rPr lang="en-US" i="1" dirty="0">
                <a:solidFill>
                  <a:srgbClr val="FF0000"/>
                </a:solidFill>
              </a:rPr>
              <a:t>: in order for TKC to be acknowledged as important in practice, it must be measurable, but if TKC is laid down in curricula in ways that make it measurable, it loses its importance as TKC</a:t>
            </a:r>
            <a:r>
              <a:rPr lang="en-US" i="1" dirty="0"/>
              <a:t>. This means that it requires a reduction of TKC – a type of operationalization – which appears to stand in contrast to the idea of </a:t>
            </a:r>
            <a:r>
              <a:rPr lang="en-US" i="1" dirty="0" smtClean="0"/>
              <a:t>TKC</a:t>
            </a:r>
            <a:r>
              <a:rPr lang="pl-PL" i="1" dirty="0" smtClean="0"/>
              <a:t>”</a:t>
            </a:r>
            <a:r>
              <a:rPr lang="en-US" dirty="0" smtClean="0"/>
              <a:t> </a:t>
            </a:r>
            <a:endParaRPr lang="pl-PL" dirty="0"/>
          </a:p>
          <a:p>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a:p>
            <a:pPr marL="342900" indent="-342900">
              <a:buAutoNum type="arabicPeriod"/>
            </a:pPr>
            <a:endParaRPr lang="pl-PL" dirty="0"/>
          </a:p>
        </p:txBody>
      </p:sp>
    </p:spTree>
    <p:extLst>
      <p:ext uri="{BB962C8B-B14F-4D97-AF65-F5344CB8AC3E}">
        <p14:creationId xmlns:p14="http://schemas.microsoft.com/office/powerpoint/2010/main" val="4013193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4247317"/>
          </a:xfrm>
          <a:prstGeom prst="rect">
            <a:avLst/>
          </a:prstGeom>
          <a:noFill/>
        </p:spPr>
        <p:txBody>
          <a:bodyPr wrap="square" rtlCol="0">
            <a:spAutoFit/>
          </a:bodyPr>
          <a:lstStyle/>
          <a:p>
            <a:endParaRPr lang="pl-PL" dirty="0"/>
          </a:p>
          <a:p>
            <a:r>
              <a:rPr lang="pl-PL" dirty="0" smtClean="0"/>
              <a:t>France </a:t>
            </a:r>
            <a:r>
              <a:rPr lang="pl-PL" dirty="0"/>
              <a:t>country </a:t>
            </a:r>
            <a:r>
              <a:rPr lang="pl-PL" dirty="0" smtClean="0"/>
              <a:t>report:</a:t>
            </a:r>
            <a:endParaRPr lang="pl-PL" dirty="0"/>
          </a:p>
          <a:p>
            <a:endParaRPr lang="pl-PL" i="1" dirty="0" smtClean="0"/>
          </a:p>
          <a:p>
            <a:endParaRPr lang="pl-PL" dirty="0" smtClean="0"/>
          </a:p>
          <a:p>
            <a:r>
              <a:rPr lang="en-US" i="1" dirty="0"/>
              <a:t>Generally speaking, the inspectors perceive TKCs as attitudes or </a:t>
            </a:r>
            <a:r>
              <a:rPr lang="en-US" i="1" dirty="0" err="1"/>
              <a:t>behaviours</a:t>
            </a:r>
            <a:r>
              <a:rPr lang="en-US" i="1" dirty="0"/>
              <a:t> which are not necessarily very </a:t>
            </a:r>
            <a:r>
              <a:rPr lang="en-US" i="1" dirty="0" err="1"/>
              <a:t>objectifiable</a:t>
            </a:r>
            <a:r>
              <a:rPr lang="en-US" i="1" dirty="0"/>
              <a:t> and therefore </a:t>
            </a:r>
            <a:r>
              <a:rPr lang="en-US" i="1" dirty="0">
                <a:solidFill>
                  <a:srgbClr val="FF0000"/>
                </a:solidFill>
              </a:rPr>
              <a:t>difficult to assess, except perhaps in the workplace</a:t>
            </a:r>
            <a:r>
              <a:rPr lang="en-US" i="1" dirty="0"/>
              <a:t>. From this perspective, for some of them, periods of workplace training would be an appropriate situation for assessing these types of competence. </a:t>
            </a:r>
            <a:endParaRPr lang="pl-PL" i="1" dirty="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a:p>
            <a:pPr marL="342900" indent="-342900">
              <a:buAutoNum type="arabicPeriod"/>
            </a:pPr>
            <a:endParaRPr lang="pl-PL" dirty="0"/>
          </a:p>
        </p:txBody>
      </p:sp>
    </p:spTree>
    <p:extLst>
      <p:ext uri="{BB962C8B-B14F-4D97-AF65-F5344CB8AC3E}">
        <p14:creationId xmlns:p14="http://schemas.microsoft.com/office/powerpoint/2010/main" val="1940334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5909310"/>
          </a:xfrm>
          <a:prstGeom prst="rect">
            <a:avLst/>
          </a:prstGeom>
          <a:noFill/>
        </p:spPr>
        <p:txBody>
          <a:bodyPr wrap="square" rtlCol="0">
            <a:spAutoFit/>
          </a:bodyPr>
          <a:lstStyle/>
          <a:p>
            <a:endParaRPr lang="pl-PL" dirty="0"/>
          </a:p>
          <a:p>
            <a:r>
              <a:rPr lang="pl-PL" b="1" dirty="0">
                <a:solidFill>
                  <a:srgbClr val="00B050"/>
                </a:solidFill>
              </a:rPr>
              <a:t>5</a:t>
            </a:r>
            <a:r>
              <a:rPr lang="pl-PL" b="1" dirty="0" smtClean="0">
                <a:solidFill>
                  <a:srgbClr val="00B050"/>
                </a:solidFill>
              </a:rPr>
              <a:t>. </a:t>
            </a:r>
            <a:r>
              <a:rPr lang="pl-PL" b="1" dirty="0" err="1" smtClean="0">
                <a:solidFill>
                  <a:srgbClr val="00B050"/>
                </a:solidFill>
              </a:rPr>
              <a:t>Should</a:t>
            </a:r>
            <a:r>
              <a:rPr lang="pl-PL" b="1" dirty="0" smtClean="0">
                <a:solidFill>
                  <a:srgbClr val="00B050"/>
                </a:solidFill>
              </a:rPr>
              <a:t> TKC </a:t>
            </a:r>
            <a:r>
              <a:rPr lang="pl-PL" b="1" dirty="0" err="1" smtClean="0">
                <a:solidFill>
                  <a:srgbClr val="00B050"/>
                </a:solidFill>
              </a:rPr>
              <a:t>assessed</a:t>
            </a:r>
            <a:r>
              <a:rPr lang="pl-PL" b="1" dirty="0" smtClean="0">
                <a:solidFill>
                  <a:srgbClr val="00B050"/>
                </a:solidFill>
              </a:rPr>
              <a:t> </a:t>
            </a:r>
            <a:r>
              <a:rPr lang="pl-PL" b="1" dirty="0" err="1" smtClean="0">
                <a:solidFill>
                  <a:srgbClr val="00B050"/>
                </a:solidFill>
              </a:rPr>
              <a:t>within</a:t>
            </a:r>
            <a:r>
              <a:rPr lang="pl-PL" b="1" dirty="0" smtClean="0">
                <a:solidFill>
                  <a:srgbClr val="00B050"/>
                </a:solidFill>
              </a:rPr>
              <a:t> </a:t>
            </a:r>
            <a:r>
              <a:rPr lang="pl-PL" b="1" dirty="0" err="1" smtClean="0">
                <a:solidFill>
                  <a:srgbClr val="00B050"/>
                </a:solidFill>
              </a:rPr>
              <a:t>assessment</a:t>
            </a:r>
            <a:r>
              <a:rPr lang="pl-PL" b="1" dirty="0" smtClean="0">
                <a:solidFill>
                  <a:srgbClr val="00B050"/>
                </a:solidFill>
              </a:rPr>
              <a:t> for </a:t>
            </a:r>
            <a:r>
              <a:rPr lang="pl-PL" b="1" dirty="0" err="1" smtClean="0">
                <a:solidFill>
                  <a:srgbClr val="00B050"/>
                </a:solidFill>
              </a:rPr>
              <a:t>licensure</a:t>
            </a:r>
            <a:r>
              <a:rPr lang="pl-PL" b="1" dirty="0" smtClean="0">
                <a:solidFill>
                  <a:srgbClr val="00B050"/>
                </a:solidFill>
              </a:rPr>
              <a:t>, </a:t>
            </a:r>
            <a:br>
              <a:rPr lang="pl-PL" b="1" dirty="0" smtClean="0">
                <a:solidFill>
                  <a:srgbClr val="00B050"/>
                </a:solidFill>
              </a:rPr>
            </a:br>
            <a:r>
              <a:rPr lang="pl-PL" b="1" dirty="0" err="1" smtClean="0">
                <a:solidFill>
                  <a:srgbClr val="00B050"/>
                </a:solidFill>
              </a:rPr>
              <a:t>even</a:t>
            </a:r>
            <a:r>
              <a:rPr lang="pl-PL" b="1" dirty="0" smtClean="0">
                <a:solidFill>
                  <a:srgbClr val="00B050"/>
                </a:solidFill>
              </a:rPr>
              <a:t> to </a:t>
            </a:r>
            <a:r>
              <a:rPr lang="pl-PL" b="1" dirty="0" err="1" smtClean="0">
                <a:solidFill>
                  <a:srgbClr val="00B050"/>
                </a:solidFill>
              </a:rPr>
              <a:t>limited</a:t>
            </a:r>
            <a:r>
              <a:rPr lang="pl-PL" b="1" dirty="0" smtClean="0">
                <a:solidFill>
                  <a:srgbClr val="00B050"/>
                </a:solidFill>
              </a:rPr>
              <a:t> </a:t>
            </a:r>
            <a:r>
              <a:rPr lang="pl-PL" b="1" dirty="0" err="1" smtClean="0">
                <a:solidFill>
                  <a:srgbClr val="00B050"/>
                </a:solidFill>
              </a:rPr>
              <a:t>extent</a:t>
            </a:r>
            <a:r>
              <a:rPr lang="pl-PL" b="1" dirty="0" smtClean="0">
                <a:solidFill>
                  <a:srgbClr val="00B050"/>
                </a:solidFill>
              </a:rPr>
              <a:t>?</a:t>
            </a:r>
            <a:endParaRPr lang="pl-PL" b="1" dirty="0">
              <a:solidFill>
                <a:srgbClr val="00B050"/>
              </a:solidFill>
            </a:endParaRPr>
          </a:p>
          <a:p>
            <a:pPr marL="342900" indent="-342900">
              <a:buAutoNum type="arabicPeriod"/>
            </a:pPr>
            <a:endParaRPr lang="pl-PL" dirty="0" smtClean="0"/>
          </a:p>
          <a:p>
            <a:endParaRPr lang="pl-PL" dirty="0" smtClean="0"/>
          </a:p>
          <a:p>
            <a:r>
              <a:rPr lang="pl-PL" dirty="0" smtClean="0">
                <a:solidFill>
                  <a:srgbClr val="FF0000"/>
                </a:solidFill>
              </a:rPr>
              <a:t>No </a:t>
            </a:r>
            <a:r>
              <a:rPr lang="pl-PL" dirty="0" err="1" smtClean="0">
                <a:solidFill>
                  <a:srgbClr val="FF0000"/>
                </a:solidFill>
              </a:rPr>
              <a:t>conclusive</a:t>
            </a:r>
            <a:r>
              <a:rPr lang="pl-PL" dirty="0" smtClean="0">
                <a:solidFill>
                  <a:srgbClr val="FF0000"/>
                </a:solidFill>
              </a:rPr>
              <a:t> </a:t>
            </a:r>
            <a:r>
              <a:rPr lang="pl-PL" dirty="0" err="1" smtClean="0">
                <a:solidFill>
                  <a:srgbClr val="FF0000"/>
                </a:solidFill>
              </a:rPr>
              <a:t>answer</a:t>
            </a:r>
            <a:endParaRPr lang="pl-PL" dirty="0" smtClean="0">
              <a:solidFill>
                <a:srgbClr val="FF0000"/>
              </a:solidFill>
            </a:endParaRPr>
          </a:p>
          <a:p>
            <a:endParaRPr lang="pl-PL" dirty="0"/>
          </a:p>
          <a:p>
            <a:r>
              <a:rPr lang="pl-PL" dirty="0" err="1" smtClean="0"/>
              <a:t>Comment</a:t>
            </a:r>
            <a:r>
              <a:rPr lang="pl-PL" dirty="0" smtClean="0"/>
              <a:t>: </a:t>
            </a:r>
            <a:r>
              <a:rPr lang="pl-PL" dirty="0" err="1" smtClean="0"/>
              <a:t>Interviewed</a:t>
            </a:r>
            <a:r>
              <a:rPr lang="pl-PL" dirty="0" smtClean="0"/>
              <a:t> </a:t>
            </a:r>
            <a:r>
              <a:rPr lang="pl-PL" dirty="0" err="1" smtClean="0"/>
              <a:t>experts</a:t>
            </a:r>
            <a:r>
              <a:rPr lang="pl-PL" dirty="0" smtClean="0"/>
              <a:t> </a:t>
            </a:r>
            <a:r>
              <a:rPr lang="pl-PL" dirty="0" err="1" smtClean="0"/>
              <a:t>within</a:t>
            </a:r>
            <a:r>
              <a:rPr lang="pl-PL" dirty="0" smtClean="0"/>
              <a:t> </a:t>
            </a:r>
            <a:r>
              <a:rPr lang="pl-PL" dirty="0" err="1" smtClean="0"/>
              <a:t>countries</a:t>
            </a:r>
            <a:r>
              <a:rPr lang="pl-PL" dirty="0" smtClean="0"/>
              <a:t> </a:t>
            </a:r>
            <a:r>
              <a:rPr lang="pl-PL" dirty="0" err="1" smtClean="0"/>
              <a:t>had</a:t>
            </a:r>
            <a:r>
              <a:rPr lang="pl-PL" dirty="0" smtClean="0"/>
              <a:t> </a:t>
            </a:r>
            <a:r>
              <a:rPr lang="pl-PL" dirty="0" err="1" smtClean="0"/>
              <a:t>different</a:t>
            </a:r>
            <a:r>
              <a:rPr lang="pl-PL" dirty="0" smtClean="0"/>
              <a:t> </a:t>
            </a:r>
            <a:r>
              <a:rPr lang="pl-PL" dirty="0" err="1" smtClean="0"/>
              <a:t>views</a:t>
            </a:r>
            <a:r>
              <a:rPr lang="pl-PL" dirty="0" smtClean="0"/>
              <a:t> </a:t>
            </a:r>
            <a:r>
              <a:rPr lang="pl-PL" dirty="0" err="1" smtClean="0"/>
              <a:t>whether</a:t>
            </a:r>
            <a:r>
              <a:rPr lang="pl-PL" dirty="0" smtClean="0"/>
              <a:t> </a:t>
            </a:r>
            <a:r>
              <a:rPr lang="pl-PL" dirty="0" err="1" smtClean="0"/>
              <a:t>assessment</a:t>
            </a:r>
            <a:r>
              <a:rPr lang="pl-PL" dirty="0"/>
              <a:t> </a:t>
            </a:r>
            <a:r>
              <a:rPr lang="pl-PL" dirty="0" smtClean="0"/>
              <a:t>in </a:t>
            </a:r>
            <a:r>
              <a:rPr lang="pl-PL" dirty="0" err="1" smtClean="0"/>
              <a:t>limited</a:t>
            </a:r>
            <a:r>
              <a:rPr lang="pl-PL" dirty="0" smtClean="0"/>
              <a:t> </a:t>
            </a:r>
            <a:r>
              <a:rPr lang="pl-PL" dirty="0" err="1" smtClean="0"/>
              <a:t>scope</a:t>
            </a:r>
            <a:r>
              <a:rPr lang="pl-PL" dirty="0" smtClean="0"/>
              <a:t>, </a:t>
            </a:r>
            <a:r>
              <a:rPr lang="pl-PL" dirty="0" err="1" smtClean="0"/>
              <a:t>should</a:t>
            </a:r>
            <a:r>
              <a:rPr lang="pl-PL" dirty="0" smtClean="0"/>
              <a:t> be </a:t>
            </a:r>
            <a:r>
              <a:rPr lang="pl-PL" dirty="0" err="1" smtClean="0"/>
              <a:t>done</a:t>
            </a:r>
            <a:r>
              <a:rPr lang="pl-PL" dirty="0" smtClean="0"/>
              <a:t> </a:t>
            </a:r>
            <a:r>
              <a:rPr lang="pl-PL" dirty="0" err="1" smtClean="0"/>
              <a:t>or</a:t>
            </a:r>
            <a:r>
              <a:rPr lang="pl-PL" dirty="0" smtClean="0"/>
              <a:t> not. </a:t>
            </a:r>
          </a:p>
          <a:p>
            <a:endParaRPr lang="pl-PL" dirty="0"/>
          </a:p>
          <a:p>
            <a:r>
              <a:rPr lang="pl-PL" dirty="0" err="1" smtClean="0"/>
              <a:t>Examples</a:t>
            </a:r>
            <a:r>
              <a:rPr lang="pl-PL" dirty="0" smtClean="0"/>
              <a:t> of </a:t>
            </a:r>
            <a:r>
              <a:rPr lang="pl-PL" dirty="0" err="1" smtClean="0"/>
              <a:t>what</a:t>
            </a:r>
            <a:r>
              <a:rPr lang="pl-PL" dirty="0" smtClean="0"/>
              <a:t> </a:t>
            </a:r>
            <a:r>
              <a:rPr lang="pl-PL" dirty="0" err="1" smtClean="0"/>
              <a:t>limited</a:t>
            </a:r>
            <a:r>
              <a:rPr lang="pl-PL" dirty="0" smtClean="0"/>
              <a:t> </a:t>
            </a:r>
            <a:r>
              <a:rPr lang="pl-PL" dirty="0" err="1" smtClean="0"/>
              <a:t>extent</a:t>
            </a:r>
            <a:r>
              <a:rPr lang="pl-PL" dirty="0" smtClean="0"/>
              <a:t> </a:t>
            </a:r>
            <a:r>
              <a:rPr lang="pl-PL" dirty="0" err="1" smtClean="0"/>
              <a:t>might</a:t>
            </a:r>
            <a:r>
              <a:rPr lang="pl-PL" dirty="0" smtClean="0"/>
              <a:t> stand for – „</a:t>
            </a:r>
            <a:r>
              <a:rPr lang="pl-PL" dirty="0" err="1" smtClean="0"/>
              <a:t>just</a:t>
            </a:r>
            <a:r>
              <a:rPr lang="pl-PL" dirty="0" smtClean="0"/>
              <a:t> </a:t>
            </a:r>
            <a:r>
              <a:rPr lang="pl-PL" dirty="0" err="1" smtClean="0"/>
              <a:t>knowledge</a:t>
            </a:r>
            <a:r>
              <a:rPr lang="pl-PL" dirty="0" smtClean="0"/>
              <a:t>”, „</a:t>
            </a:r>
            <a:r>
              <a:rPr lang="pl-PL" dirty="0" err="1" smtClean="0"/>
              <a:t>skills</a:t>
            </a:r>
            <a:r>
              <a:rPr lang="pl-PL" dirty="0" smtClean="0"/>
              <a:t> not </a:t>
            </a:r>
            <a:r>
              <a:rPr lang="pl-PL" dirty="0" err="1" smtClean="0"/>
              <a:t>attitudes</a:t>
            </a:r>
            <a:r>
              <a:rPr lang="pl-PL" dirty="0" smtClean="0"/>
              <a:t>”, „</a:t>
            </a:r>
            <a:r>
              <a:rPr lang="pl-PL" dirty="0" err="1" smtClean="0"/>
              <a:t>observable</a:t>
            </a:r>
            <a:r>
              <a:rPr lang="pl-PL" dirty="0" smtClean="0"/>
              <a:t> </a:t>
            </a:r>
            <a:r>
              <a:rPr lang="pl-PL" dirty="0" err="1" smtClean="0"/>
              <a:t>behaviours</a:t>
            </a:r>
            <a:r>
              <a:rPr lang="pl-PL" dirty="0" smtClean="0"/>
              <a:t> in </a:t>
            </a:r>
            <a:r>
              <a:rPr lang="pl-PL" dirty="0" err="1" smtClean="0"/>
              <a:t>group</a:t>
            </a:r>
            <a:r>
              <a:rPr lang="pl-PL" dirty="0" smtClean="0"/>
              <a:t> </a:t>
            </a:r>
            <a:r>
              <a:rPr lang="pl-PL" dirty="0" err="1" smtClean="0"/>
              <a:t>work</a:t>
            </a:r>
            <a:r>
              <a:rPr lang="pl-PL" dirty="0" smtClean="0"/>
              <a:t>”. </a:t>
            </a:r>
          </a:p>
          <a:p>
            <a:endParaRPr lang="pl-PL" dirty="0" smtClean="0"/>
          </a:p>
          <a:p>
            <a:endParaRPr lang="pl-PL" dirty="0" smtClean="0"/>
          </a:p>
          <a:p>
            <a:endParaRPr lang="pl-PL" dirty="0"/>
          </a:p>
          <a:p>
            <a:pPr marL="342900" indent="-342900">
              <a:buAutoNum type="arabicPeriod"/>
            </a:pPr>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p:txBody>
      </p:sp>
    </p:spTree>
    <p:extLst>
      <p:ext uri="{BB962C8B-B14F-4D97-AF65-F5344CB8AC3E}">
        <p14:creationId xmlns:p14="http://schemas.microsoft.com/office/powerpoint/2010/main" val="230317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6663937" cy="3416320"/>
          </a:xfrm>
          <a:prstGeom prst="rect">
            <a:avLst/>
          </a:prstGeom>
          <a:noFill/>
        </p:spPr>
        <p:txBody>
          <a:bodyPr wrap="square" rtlCol="0">
            <a:spAutoFit/>
          </a:bodyPr>
          <a:lstStyle/>
          <a:p>
            <a:endParaRPr lang="pl-PL" b="1" dirty="0" smtClean="0">
              <a:solidFill>
                <a:srgbClr val="0E2E81"/>
              </a:solidFill>
            </a:endParaRPr>
          </a:p>
          <a:p>
            <a:r>
              <a:rPr lang="pl-PL" b="1" dirty="0" smtClean="0">
                <a:solidFill>
                  <a:srgbClr val="0E2E81"/>
                </a:solidFill>
              </a:rPr>
              <a:t>Development of </a:t>
            </a:r>
            <a:r>
              <a:rPr lang="pl-PL" b="1" dirty="0" err="1" smtClean="0">
                <a:solidFill>
                  <a:srgbClr val="0E2E81"/>
                </a:solidFill>
              </a:rPr>
              <a:t>transversal</a:t>
            </a:r>
            <a:r>
              <a:rPr lang="pl-PL" b="1" dirty="0" smtClean="0">
                <a:solidFill>
                  <a:srgbClr val="0E2E81"/>
                </a:solidFill>
              </a:rPr>
              <a:t> </a:t>
            </a:r>
            <a:r>
              <a:rPr lang="pl-PL" b="1" dirty="0" err="1" smtClean="0">
                <a:solidFill>
                  <a:srgbClr val="0E2E81"/>
                </a:solidFill>
              </a:rPr>
              <a:t>key</a:t>
            </a:r>
            <a:r>
              <a:rPr lang="pl-PL" b="1" dirty="0" smtClean="0">
                <a:solidFill>
                  <a:srgbClr val="0E2E81"/>
                </a:solidFill>
              </a:rPr>
              <a:t> </a:t>
            </a:r>
            <a:r>
              <a:rPr lang="pl-PL" b="1" dirty="0" err="1" smtClean="0">
                <a:solidFill>
                  <a:srgbClr val="0E2E81"/>
                </a:solidFill>
              </a:rPr>
              <a:t>competences</a:t>
            </a:r>
            <a:endParaRPr lang="pl-PL" b="1" dirty="0" smtClean="0">
              <a:solidFill>
                <a:srgbClr val="0E2E81"/>
              </a:solidFill>
            </a:endParaRPr>
          </a:p>
          <a:p>
            <a:endParaRPr lang="pl-PL" dirty="0"/>
          </a:p>
          <a:p>
            <a:r>
              <a:rPr lang="pl-PL" dirty="0" smtClean="0"/>
              <a:t>D</a:t>
            </a:r>
            <a:r>
              <a:rPr lang="en-US" dirty="0" err="1" smtClean="0"/>
              <a:t>evelopment</a:t>
            </a:r>
            <a:r>
              <a:rPr lang="en-US" dirty="0" smtClean="0"/>
              <a:t> </a:t>
            </a:r>
            <a:r>
              <a:rPr lang="en-US" dirty="0"/>
              <a:t>of TKC is understood as the </a:t>
            </a:r>
            <a:r>
              <a:rPr lang="en-US" i="1" dirty="0"/>
              <a:t>intentional process </a:t>
            </a:r>
            <a:r>
              <a:rPr lang="pl-PL" i="1" dirty="0" smtClean="0"/>
              <a:t/>
            </a:r>
            <a:br>
              <a:rPr lang="pl-PL" i="1" dirty="0" smtClean="0"/>
            </a:br>
            <a:r>
              <a:rPr lang="en-US" i="1" dirty="0" smtClean="0"/>
              <a:t>of </a:t>
            </a:r>
            <a:r>
              <a:rPr lang="en-US" i="1" dirty="0"/>
              <a:t>forming competences</a:t>
            </a:r>
            <a:r>
              <a:rPr lang="en-US" dirty="0"/>
              <a:t>. </a:t>
            </a:r>
            <a:endParaRPr lang="pl-PL" dirty="0" smtClean="0"/>
          </a:p>
          <a:p>
            <a:endParaRPr lang="pl-PL" dirty="0"/>
          </a:p>
          <a:p>
            <a:r>
              <a:rPr lang="en-US" dirty="0" smtClean="0"/>
              <a:t>This </a:t>
            </a:r>
            <a:r>
              <a:rPr lang="en-US" dirty="0"/>
              <a:t>process might be defined in the curricula, </a:t>
            </a:r>
            <a:r>
              <a:rPr lang="en-US" dirty="0" err="1"/>
              <a:t>programmes</a:t>
            </a:r>
            <a:r>
              <a:rPr lang="en-US" dirty="0"/>
              <a:t> or other documents</a:t>
            </a:r>
            <a:r>
              <a:rPr lang="en-US" dirty="0" smtClean="0"/>
              <a:t>.</a:t>
            </a:r>
            <a:endParaRPr lang="pl-PL" dirty="0" smtClean="0"/>
          </a:p>
          <a:p>
            <a:endParaRPr lang="pl-PL" dirty="0"/>
          </a:p>
          <a:p>
            <a:r>
              <a:rPr lang="en-US" dirty="0" smtClean="0"/>
              <a:t>In </a:t>
            </a:r>
            <a:r>
              <a:rPr lang="en-US" dirty="0"/>
              <a:t>many instances </a:t>
            </a:r>
            <a:r>
              <a:rPr lang="en-US" dirty="0" smtClean="0"/>
              <a:t>competences </a:t>
            </a:r>
            <a:r>
              <a:rPr lang="pl-PL" dirty="0" err="1" smtClean="0"/>
              <a:t>are</a:t>
            </a:r>
            <a:r>
              <a:rPr lang="pl-PL" dirty="0" smtClean="0"/>
              <a:t> </a:t>
            </a:r>
            <a:r>
              <a:rPr lang="pl-PL" dirty="0" err="1" smtClean="0"/>
              <a:t>being</a:t>
            </a:r>
            <a:r>
              <a:rPr lang="pl-PL" dirty="0" smtClean="0"/>
              <a:t> </a:t>
            </a:r>
            <a:r>
              <a:rPr lang="pl-PL" dirty="0" err="1" smtClean="0"/>
              <a:t>developed</a:t>
            </a:r>
            <a:r>
              <a:rPr lang="pl-PL" dirty="0" smtClean="0"/>
              <a:t> </a:t>
            </a:r>
            <a:r>
              <a:rPr lang="pl-PL" dirty="0" err="1" smtClean="0"/>
              <a:t>freely</a:t>
            </a:r>
            <a:r>
              <a:rPr lang="pl-PL" dirty="0"/>
              <a:t>,</a:t>
            </a:r>
            <a:r>
              <a:rPr lang="pl-PL" dirty="0" smtClean="0"/>
              <a:t> </a:t>
            </a:r>
            <a:r>
              <a:rPr lang="pl-PL" dirty="0" err="1" smtClean="0"/>
              <a:t>sometimes</a:t>
            </a:r>
            <a:r>
              <a:rPr lang="pl-PL" dirty="0" smtClean="0"/>
              <a:t> </a:t>
            </a:r>
            <a:r>
              <a:rPr lang="en-US" dirty="0" smtClean="0"/>
              <a:t>unintentionally</a:t>
            </a:r>
            <a:r>
              <a:rPr lang="pl-PL" dirty="0" smtClean="0"/>
              <a:t>.</a:t>
            </a:r>
            <a:r>
              <a:rPr lang="en-US" dirty="0" smtClean="0"/>
              <a:t> </a:t>
            </a:r>
            <a:r>
              <a:rPr lang="pl-PL" dirty="0" smtClean="0"/>
              <a:t>W</a:t>
            </a:r>
            <a:r>
              <a:rPr lang="en-US" dirty="0" smtClean="0"/>
              <a:t>e </a:t>
            </a:r>
            <a:r>
              <a:rPr lang="pl-PL" dirty="0" err="1" smtClean="0"/>
              <a:t>did</a:t>
            </a:r>
            <a:r>
              <a:rPr lang="en-US" dirty="0" smtClean="0"/>
              <a:t> </a:t>
            </a:r>
            <a:r>
              <a:rPr lang="en-US" dirty="0"/>
              <a:t>not aim to investigate </a:t>
            </a:r>
            <a:r>
              <a:rPr lang="en-US" dirty="0" smtClean="0"/>
              <a:t>these </a:t>
            </a:r>
            <a:r>
              <a:rPr lang="en-US" dirty="0"/>
              <a:t>aspects in detail, because of the systemic focus of the project</a:t>
            </a:r>
          </a:p>
        </p:txBody>
      </p:sp>
    </p:spTree>
    <p:extLst>
      <p:ext uri="{BB962C8B-B14F-4D97-AF65-F5344CB8AC3E}">
        <p14:creationId xmlns:p14="http://schemas.microsoft.com/office/powerpoint/2010/main" val="104791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5078313"/>
          </a:xfrm>
          <a:prstGeom prst="rect">
            <a:avLst/>
          </a:prstGeom>
          <a:noFill/>
        </p:spPr>
        <p:txBody>
          <a:bodyPr wrap="square" rtlCol="0">
            <a:spAutoFit/>
          </a:bodyPr>
          <a:lstStyle/>
          <a:p>
            <a:endParaRPr lang="pl-PL" dirty="0"/>
          </a:p>
          <a:p>
            <a:r>
              <a:rPr lang="pl-PL" b="1" dirty="0" smtClean="0">
                <a:solidFill>
                  <a:srgbClr val="00B050"/>
                </a:solidFill>
              </a:rPr>
              <a:t>6. The role of </a:t>
            </a:r>
            <a:r>
              <a:rPr lang="pl-PL" b="1" dirty="0" err="1" smtClean="0">
                <a:solidFill>
                  <a:srgbClr val="00B050"/>
                </a:solidFill>
              </a:rPr>
              <a:t>employers</a:t>
            </a:r>
            <a:endParaRPr lang="pl-PL" b="1" dirty="0">
              <a:solidFill>
                <a:srgbClr val="00B050"/>
              </a:solidFill>
            </a:endParaRPr>
          </a:p>
          <a:p>
            <a:pPr marL="342900" indent="-342900">
              <a:buAutoNum type="arabicPeriod"/>
            </a:pPr>
            <a:endParaRPr lang="pl-PL" dirty="0" smtClean="0"/>
          </a:p>
          <a:p>
            <a:endParaRPr lang="pl-PL" dirty="0" smtClean="0"/>
          </a:p>
          <a:p>
            <a:r>
              <a:rPr lang="pl-PL" dirty="0" err="1" smtClean="0"/>
              <a:t>Consensus</a:t>
            </a:r>
            <a:r>
              <a:rPr lang="pl-PL" dirty="0" smtClean="0"/>
              <a:t> </a:t>
            </a:r>
            <a:r>
              <a:rPr lang="pl-PL" dirty="0" err="1" smtClean="0"/>
              <a:t>within</a:t>
            </a:r>
            <a:r>
              <a:rPr lang="pl-PL" dirty="0" smtClean="0"/>
              <a:t> </a:t>
            </a:r>
            <a:r>
              <a:rPr lang="pl-PL" dirty="0" err="1" smtClean="0"/>
              <a:t>all</a:t>
            </a:r>
            <a:r>
              <a:rPr lang="pl-PL" dirty="0" smtClean="0"/>
              <a:t> country </a:t>
            </a:r>
            <a:r>
              <a:rPr lang="pl-PL" dirty="0" err="1" smtClean="0"/>
              <a:t>experts</a:t>
            </a:r>
            <a:r>
              <a:rPr lang="pl-PL" dirty="0" smtClean="0"/>
              <a:t>: </a:t>
            </a:r>
            <a:r>
              <a:rPr lang="pl-PL" dirty="0" err="1" smtClean="0"/>
              <a:t>employers</a:t>
            </a:r>
            <a:r>
              <a:rPr lang="pl-PL" dirty="0" smtClean="0"/>
              <a:t> </a:t>
            </a:r>
            <a:r>
              <a:rPr lang="pl-PL" dirty="0" err="1" smtClean="0"/>
              <a:t>should</a:t>
            </a:r>
            <a:r>
              <a:rPr lang="pl-PL" dirty="0" smtClean="0"/>
              <a:t> be </a:t>
            </a:r>
            <a:r>
              <a:rPr lang="pl-PL" dirty="0" err="1" smtClean="0"/>
              <a:t>involved</a:t>
            </a:r>
            <a:r>
              <a:rPr lang="pl-PL" dirty="0" smtClean="0"/>
              <a:t> in development of TKC</a:t>
            </a:r>
          </a:p>
          <a:p>
            <a:endParaRPr lang="pl-PL" dirty="0"/>
          </a:p>
          <a:p>
            <a:r>
              <a:rPr lang="pl-PL" dirty="0" smtClean="0"/>
              <a:t>No </a:t>
            </a:r>
            <a:r>
              <a:rPr lang="pl-PL" dirty="0" err="1" smtClean="0"/>
              <a:t>workplace</a:t>
            </a:r>
            <a:r>
              <a:rPr lang="pl-PL" dirty="0" smtClean="0"/>
              <a:t> </a:t>
            </a:r>
            <a:r>
              <a:rPr lang="pl-PL" dirty="0" err="1" smtClean="0"/>
              <a:t>socialisation</a:t>
            </a:r>
            <a:r>
              <a:rPr lang="pl-PL" dirty="0" smtClean="0"/>
              <a:t> </a:t>
            </a:r>
            <a:r>
              <a:rPr lang="pl-PL" dirty="0" err="1" smtClean="0"/>
              <a:t>without</a:t>
            </a:r>
            <a:r>
              <a:rPr lang="pl-PL" dirty="0" smtClean="0"/>
              <a:t> </a:t>
            </a:r>
            <a:r>
              <a:rPr lang="pl-PL" dirty="0" err="1" smtClean="0"/>
              <a:t>employers</a:t>
            </a:r>
            <a:r>
              <a:rPr lang="pl-PL" dirty="0" smtClean="0"/>
              <a:t> </a:t>
            </a:r>
            <a:r>
              <a:rPr lang="pl-PL" dirty="0" err="1" smtClean="0"/>
              <a:t>involvement</a:t>
            </a:r>
            <a:r>
              <a:rPr lang="pl-PL" dirty="0" smtClean="0"/>
              <a:t>. But the role of </a:t>
            </a:r>
            <a:r>
              <a:rPr lang="pl-PL" dirty="0" err="1" smtClean="0"/>
              <a:t>employers</a:t>
            </a:r>
            <a:r>
              <a:rPr lang="pl-PL" dirty="0" smtClean="0"/>
              <a:t> </a:t>
            </a:r>
            <a:r>
              <a:rPr lang="pl-PL" dirty="0" err="1" smtClean="0"/>
              <a:t>is</a:t>
            </a:r>
            <a:r>
              <a:rPr lang="pl-PL" dirty="0" smtClean="0"/>
              <a:t> much </a:t>
            </a:r>
            <a:r>
              <a:rPr lang="pl-PL" dirty="0" err="1" smtClean="0"/>
              <a:t>wider</a:t>
            </a:r>
            <a:r>
              <a:rPr lang="pl-PL" dirty="0" smtClean="0"/>
              <a:t>. </a:t>
            </a:r>
          </a:p>
          <a:p>
            <a:endParaRPr lang="pl-PL" dirty="0"/>
          </a:p>
          <a:p>
            <a:r>
              <a:rPr lang="pl-PL" dirty="0" err="1" smtClean="0">
                <a:solidFill>
                  <a:srgbClr val="FF0000"/>
                </a:solidFill>
              </a:rPr>
              <a:t>According</a:t>
            </a:r>
            <a:r>
              <a:rPr lang="pl-PL" dirty="0" smtClean="0">
                <a:solidFill>
                  <a:srgbClr val="FF0000"/>
                </a:solidFill>
              </a:rPr>
              <a:t> to </a:t>
            </a:r>
            <a:r>
              <a:rPr lang="pl-PL" dirty="0" err="1" smtClean="0">
                <a:solidFill>
                  <a:srgbClr val="FF0000"/>
                </a:solidFill>
              </a:rPr>
              <a:t>some</a:t>
            </a:r>
            <a:r>
              <a:rPr lang="pl-PL" dirty="0" smtClean="0">
                <a:solidFill>
                  <a:srgbClr val="FF0000"/>
                </a:solidFill>
              </a:rPr>
              <a:t> </a:t>
            </a:r>
            <a:r>
              <a:rPr lang="pl-PL" dirty="0" err="1" smtClean="0">
                <a:solidFill>
                  <a:srgbClr val="FF0000"/>
                </a:solidFill>
              </a:rPr>
              <a:t>expert</a:t>
            </a:r>
            <a:r>
              <a:rPr lang="pl-PL" dirty="0" smtClean="0">
                <a:solidFill>
                  <a:srgbClr val="FF0000"/>
                </a:solidFill>
              </a:rPr>
              <a:t> </a:t>
            </a:r>
            <a:r>
              <a:rPr lang="pl-PL" dirty="0" err="1" smtClean="0">
                <a:solidFill>
                  <a:srgbClr val="FF0000"/>
                </a:solidFill>
              </a:rPr>
              <a:t>employers</a:t>
            </a:r>
            <a:r>
              <a:rPr lang="pl-PL" dirty="0" smtClean="0">
                <a:solidFill>
                  <a:srgbClr val="FF0000"/>
                </a:solidFill>
              </a:rPr>
              <a:t> </a:t>
            </a:r>
            <a:r>
              <a:rPr lang="pl-PL" dirty="0" err="1" smtClean="0">
                <a:solidFill>
                  <a:srgbClr val="FF0000"/>
                </a:solidFill>
              </a:rPr>
              <a:t>are</a:t>
            </a:r>
            <a:r>
              <a:rPr lang="pl-PL" dirty="0" smtClean="0">
                <a:solidFill>
                  <a:srgbClr val="FF0000"/>
                </a:solidFill>
              </a:rPr>
              <a:t> </a:t>
            </a:r>
            <a:r>
              <a:rPr lang="pl-PL" dirty="0" err="1" smtClean="0">
                <a:solidFill>
                  <a:srgbClr val="FF0000"/>
                </a:solidFill>
              </a:rPr>
              <a:t>better</a:t>
            </a:r>
            <a:r>
              <a:rPr lang="pl-PL" dirty="0" smtClean="0">
                <a:solidFill>
                  <a:srgbClr val="FF0000"/>
                </a:solidFill>
              </a:rPr>
              <a:t> </a:t>
            </a:r>
            <a:r>
              <a:rPr lang="pl-PL" dirty="0" err="1" smtClean="0">
                <a:solidFill>
                  <a:srgbClr val="FF0000"/>
                </a:solidFill>
              </a:rPr>
              <a:t>equipped</a:t>
            </a:r>
            <a:r>
              <a:rPr lang="pl-PL" dirty="0" smtClean="0">
                <a:solidFill>
                  <a:srgbClr val="FF0000"/>
                </a:solidFill>
              </a:rPr>
              <a:t> to </a:t>
            </a:r>
            <a:r>
              <a:rPr lang="pl-PL" dirty="0" err="1" smtClean="0">
                <a:solidFill>
                  <a:srgbClr val="FF0000"/>
                </a:solidFill>
              </a:rPr>
              <a:t>assess</a:t>
            </a:r>
            <a:r>
              <a:rPr lang="pl-PL" dirty="0" smtClean="0">
                <a:solidFill>
                  <a:srgbClr val="FF0000"/>
                </a:solidFill>
              </a:rPr>
              <a:t> </a:t>
            </a:r>
            <a:r>
              <a:rPr lang="pl-PL" dirty="0" err="1" smtClean="0">
                <a:solidFill>
                  <a:srgbClr val="FF0000"/>
                </a:solidFill>
              </a:rPr>
              <a:t>TKCs</a:t>
            </a:r>
            <a:r>
              <a:rPr lang="pl-PL" dirty="0" smtClean="0">
                <a:solidFill>
                  <a:srgbClr val="FF0000"/>
                </a:solidFill>
              </a:rPr>
              <a:t>. </a:t>
            </a:r>
          </a:p>
          <a:p>
            <a:endParaRPr lang="pl-PL" dirty="0"/>
          </a:p>
          <a:p>
            <a:pPr marL="342900" indent="-342900">
              <a:buAutoNum type="arabicPeriod"/>
            </a:pPr>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p:txBody>
      </p:sp>
    </p:spTree>
    <p:extLst>
      <p:ext uri="{BB962C8B-B14F-4D97-AF65-F5344CB8AC3E}">
        <p14:creationId xmlns:p14="http://schemas.microsoft.com/office/powerpoint/2010/main" val="3764579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4247317"/>
          </a:xfrm>
          <a:prstGeom prst="rect">
            <a:avLst/>
          </a:prstGeom>
          <a:noFill/>
        </p:spPr>
        <p:txBody>
          <a:bodyPr wrap="square" rtlCol="0">
            <a:spAutoFit/>
          </a:bodyPr>
          <a:lstStyle/>
          <a:p>
            <a:endParaRPr lang="pl-PL" dirty="0"/>
          </a:p>
          <a:p>
            <a:r>
              <a:rPr lang="pl-PL" dirty="0"/>
              <a:t>France country </a:t>
            </a:r>
            <a:r>
              <a:rPr lang="pl-PL" dirty="0" smtClean="0"/>
              <a:t>report:</a:t>
            </a:r>
            <a:endParaRPr lang="pl-PL" dirty="0"/>
          </a:p>
          <a:p>
            <a:endParaRPr lang="pl-PL" i="1" dirty="0" smtClean="0"/>
          </a:p>
          <a:p>
            <a:r>
              <a:rPr lang="en-US" i="1" dirty="0" smtClean="0"/>
              <a:t>Anyway</a:t>
            </a:r>
            <a:r>
              <a:rPr lang="en-US" i="1" dirty="0"/>
              <a:t>, there are some competences where the business is the best place because it’s the most specific, maybe all the transversal competences where in a business people are much more vigilant, perhaps as to what is going on in collaborative and team projects and interactions between the various trades. I still think that the business world is perhaps more logical for developing those competences” </a:t>
            </a:r>
            <a:r>
              <a:rPr lang="en-US" b="1" dirty="0"/>
              <a:t>General inspector for industrial sciences and technology </a:t>
            </a:r>
            <a:endParaRPr lang="pl-PL" dirty="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p:txBody>
      </p:sp>
    </p:spTree>
    <p:extLst>
      <p:ext uri="{BB962C8B-B14F-4D97-AF65-F5344CB8AC3E}">
        <p14:creationId xmlns:p14="http://schemas.microsoft.com/office/powerpoint/2010/main" val="1814673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4832092"/>
          </a:xfrm>
          <a:prstGeom prst="rect">
            <a:avLst/>
          </a:prstGeom>
          <a:noFill/>
        </p:spPr>
        <p:txBody>
          <a:bodyPr wrap="square" rtlCol="0">
            <a:spAutoFit/>
          </a:bodyPr>
          <a:lstStyle/>
          <a:p>
            <a:endParaRPr lang="pl-PL" dirty="0"/>
          </a:p>
          <a:p>
            <a:r>
              <a:rPr lang="pl-PL" b="1" dirty="0" smtClean="0">
                <a:solidFill>
                  <a:srgbClr val="00B050"/>
                </a:solidFill>
              </a:rPr>
              <a:t>7. The problem of </a:t>
            </a:r>
            <a:r>
              <a:rPr lang="pl-PL" b="1" dirty="0" err="1" smtClean="0">
                <a:solidFill>
                  <a:srgbClr val="00B050"/>
                </a:solidFill>
              </a:rPr>
              <a:t>basic</a:t>
            </a:r>
            <a:r>
              <a:rPr lang="pl-PL" b="1" dirty="0" smtClean="0">
                <a:solidFill>
                  <a:srgbClr val="00B050"/>
                </a:solidFill>
              </a:rPr>
              <a:t>/</a:t>
            </a:r>
            <a:r>
              <a:rPr lang="pl-PL" b="1" dirty="0" err="1" smtClean="0">
                <a:solidFill>
                  <a:srgbClr val="00B050"/>
                </a:solidFill>
              </a:rPr>
              <a:t>foundation</a:t>
            </a:r>
            <a:r>
              <a:rPr lang="pl-PL" b="1" dirty="0" smtClean="0">
                <a:solidFill>
                  <a:srgbClr val="00B050"/>
                </a:solidFill>
              </a:rPr>
              <a:t> </a:t>
            </a:r>
            <a:r>
              <a:rPr lang="pl-PL" b="1" dirty="0" err="1" smtClean="0">
                <a:solidFill>
                  <a:srgbClr val="00B050"/>
                </a:solidFill>
              </a:rPr>
              <a:t>skills</a:t>
            </a:r>
            <a:r>
              <a:rPr lang="pl-PL" b="1" dirty="0" smtClean="0">
                <a:solidFill>
                  <a:srgbClr val="00B050"/>
                </a:solidFill>
              </a:rPr>
              <a:t> </a:t>
            </a:r>
            <a:endParaRPr lang="pl-PL" b="1" dirty="0">
              <a:solidFill>
                <a:srgbClr val="00B050"/>
              </a:solidFill>
            </a:endParaRPr>
          </a:p>
          <a:p>
            <a:pPr marL="342900" indent="-342900">
              <a:buAutoNum type="arabicPeriod"/>
            </a:pPr>
            <a:endParaRPr lang="pl-PL" dirty="0" smtClean="0"/>
          </a:p>
          <a:p>
            <a:r>
              <a:rPr lang="pl-PL" sz="1600" dirty="0" smtClean="0"/>
              <a:t>I</a:t>
            </a:r>
            <a:r>
              <a:rPr lang="en-GB" sz="1600" dirty="0" smtClean="0"/>
              <a:t>n </a:t>
            </a:r>
            <a:r>
              <a:rPr lang="en-GB" sz="1600" dirty="0"/>
              <a:t>a some </a:t>
            </a:r>
            <a:r>
              <a:rPr lang="pl-PL" sz="1600" dirty="0" err="1" smtClean="0"/>
              <a:t>countries</a:t>
            </a:r>
            <a:r>
              <a:rPr lang="pl-PL" sz="1600" dirty="0" smtClean="0"/>
              <a:t> </a:t>
            </a:r>
            <a:r>
              <a:rPr lang="en-GB" sz="1600" dirty="0" smtClean="0"/>
              <a:t>(e.g</a:t>
            </a:r>
            <a:r>
              <a:rPr lang="en-GB" sz="1600" dirty="0"/>
              <a:t>. France, Slovakia, Poland) interviewees said that at the secondary education level, the requirements prescribed in curricula are often assuming a previous level of fundamental skills that learners do not have. </a:t>
            </a:r>
            <a:endParaRPr lang="pl-PL" sz="1600" dirty="0" smtClean="0"/>
          </a:p>
          <a:p>
            <a:endParaRPr lang="pl-PL" sz="1600" dirty="0"/>
          </a:p>
          <a:p>
            <a:r>
              <a:rPr lang="en-GB" sz="1600" dirty="0" smtClean="0"/>
              <a:t>The </a:t>
            </a:r>
            <a:r>
              <a:rPr lang="en-GB" sz="1600" dirty="0"/>
              <a:t>PISA results consistently show a relative deficit of VET learners in mathematics, science and reading. A correlation of the level of these fundamental competences and levels of TKC’s achievement would not be surprising at all, since they might both be determined by socio-economic status of parents</a:t>
            </a:r>
            <a:endParaRPr lang="pl-PL" sz="1600" dirty="0"/>
          </a:p>
          <a:p>
            <a:endParaRPr lang="pl-PL" dirty="0"/>
          </a:p>
          <a:p>
            <a:pPr marL="342900" indent="-342900">
              <a:buAutoNum type="arabicPeriod"/>
            </a:pPr>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p:txBody>
      </p:sp>
    </p:spTree>
    <p:extLst>
      <p:ext uri="{BB962C8B-B14F-4D97-AF65-F5344CB8AC3E}">
        <p14:creationId xmlns:p14="http://schemas.microsoft.com/office/powerpoint/2010/main" val="2377011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3970318"/>
          </a:xfrm>
          <a:prstGeom prst="rect">
            <a:avLst/>
          </a:prstGeom>
          <a:noFill/>
        </p:spPr>
        <p:txBody>
          <a:bodyPr wrap="square" rtlCol="0">
            <a:spAutoFit/>
          </a:bodyPr>
          <a:lstStyle/>
          <a:p>
            <a:endParaRPr lang="pl-PL" dirty="0"/>
          </a:p>
          <a:p>
            <a:endParaRPr lang="pl-PL" b="1" dirty="0" smtClean="0">
              <a:solidFill>
                <a:srgbClr val="00B050"/>
              </a:solidFill>
            </a:endParaRPr>
          </a:p>
          <a:p>
            <a:r>
              <a:rPr lang="pl-PL" b="1" dirty="0" smtClean="0">
                <a:solidFill>
                  <a:srgbClr val="00B050"/>
                </a:solidFill>
              </a:rPr>
              <a:t>7</a:t>
            </a:r>
            <a:r>
              <a:rPr lang="pl-PL" b="1" dirty="0">
                <a:solidFill>
                  <a:srgbClr val="00B050"/>
                </a:solidFill>
              </a:rPr>
              <a:t>. </a:t>
            </a:r>
            <a:r>
              <a:rPr lang="pl-PL" b="1" dirty="0" err="1">
                <a:solidFill>
                  <a:srgbClr val="00B050"/>
                </a:solidFill>
              </a:rPr>
              <a:t>Significant</a:t>
            </a:r>
            <a:r>
              <a:rPr lang="pl-PL" b="1" dirty="0">
                <a:solidFill>
                  <a:srgbClr val="00B050"/>
                </a:solidFill>
              </a:rPr>
              <a:t> </a:t>
            </a:r>
            <a:r>
              <a:rPr lang="pl-PL" b="1" dirty="0" err="1">
                <a:solidFill>
                  <a:srgbClr val="00B050"/>
                </a:solidFill>
              </a:rPr>
              <a:t>number</a:t>
            </a:r>
            <a:r>
              <a:rPr lang="pl-PL" b="1" dirty="0">
                <a:solidFill>
                  <a:srgbClr val="00B050"/>
                </a:solidFill>
              </a:rPr>
              <a:t> of LO </a:t>
            </a:r>
            <a:r>
              <a:rPr lang="pl-PL" b="1" dirty="0" err="1">
                <a:solidFill>
                  <a:srgbClr val="00B050"/>
                </a:solidFill>
              </a:rPr>
              <a:t>related</a:t>
            </a:r>
            <a:r>
              <a:rPr lang="pl-PL" b="1" dirty="0">
                <a:solidFill>
                  <a:srgbClr val="00B050"/>
                </a:solidFill>
              </a:rPr>
              <a:t> to TKC </a:t>
            </a:r>
            <a:r>
              <a:rPr lang="pl-PL" b="1" dirty="0" err="1">
                <a:solidFill>
                  <a:srgbClr val="00B050"/>
                </a:solidFill>
              </a:rPr>
              <a:t>are</a:t>
            </a:r>
            <a:r>
              <a:rPr lang="pl-PL" b="1" dirty="0">
                <a:solidFill>
                  <a:srgbClr val="00B050"/>
                </a:solidFill>
              </a:rPr>
              <a:t> in </a:t>
            </a:r>
            <a:r>
              <a:rPr lang="pl-PL" b="1" dirty="0" err="1">
                <a:solidFill>
                  <a:srgbClr val="00B050"/>
                </a:solidFill>
              </a:rPr>
              <a:t>general</a:t>
            </a:r>
            <a:r>
              <a:rPr lang="pl-PL" b="1" dirty="0">
                <a:solidFill>
                  <a:srgbClr val="00B050"/>
                </a:solidFill>
              </a:rPr>
              <a:t> part of the </a:t>
            </a:r>
            <a:r>
              <a:rPr lang="pl-PL" b="1" dirty="0" err="1">
                <a:solidFill>
                  <a:srgbClr val="00B050"/>
                </a:solidFill>
              </a:rPr>
              <a:t>core</a:t>
            </a:r>
            <a:r>
              <a:rPr lang="pl-PL" b="1" dirty="0">
                <a:solidFill>
                  <a:srgbClr val="00B050"/>
                </a:solidFill>
              </a:rPr>
              <a:t> curricula </a:t>
            </a:r>
            <a:r>
              <a:rPr lang="pl-PL" b="1" dirty="0" err="1">
                <a:solidFill>
                  <a:srgbClr val="00B050"/>
                </a:solidFill>
              </a:rPr>
              <a:t>which</a:t>
            </a:r>
            <a:r>
              <a:rPr lang="pl-PL" b="1" dirty="0">
                <a:solidFill>
                  <a:srgbClr val="00B050"/>
                </a:solidFill>
              </a:rPr>
              <a:t> </a:t>
            </a:r>
            <a:r>
              <a:rPr lang="pl-PL" b="1" dirty="0" err="1">
                <a:solidFill>
                  <a:srgbClr val="00B050"/>
                </a:solidFill>
              </a:rPr>
              <a:t>might</a:t>
            </a:r>
            <a:r>
              <a:rPr lang="pl-PL" b="1" dirty="0">
                <a:solidFill>
                  <a:srgbClr val="00B050"/>
                </a:solidFill>
              </a:rPr>
              <a:t> not </a:t>
            </a:r>
            <a:r>
              <a:rPr lang="pl-PL" b="1" dirty="0" smtClean="0">
                <a:solidFill>
                  <a:srgbClr val="00B050"/>
                </a:solidFill>
              </a:rPr>
              <a:t>be </a:t>
            </a:r>
            <a:r>
              <a:rPr lang="pl-PL" b="1" dirty="0">
                <a:solidFill>
                  <a:srgbClr val="00B050"/>
                </a:solidFill>
              </a:rPr>
              <a:t>part of </a:t>
            </a:r>
            <a:r>
              <a:rPr lang="pl-PL" b="1" dirty="0" smtClean="0">
                <a:solidFill>
                  <a:srgbClr val="00B050"/>
                </a:solidFill>
              </a:rPr>
              <a:t>the </a:t>
            </a:r>
            <a:r>
              <a:rPr lang="pl-PL" b="1" dirty="0" err="1" smtClean="0">
                <a:solidFill>
                  <a:srgbClr val="00B050"/>
                </a:solidFill>
              </a:rPr>
              <a:t>assessment</a:t>
            </a:r>
            <a:r>
              <a:rPr lang="pl-PL" b="1" dirty="0" smtClean="0">
                <a:solidFill>
                  <a:srgbClr val="00B050"/>
                </a:solidFill>
              </a:rPr>
              <a:t> for VET </a:t>
            </a:r>
            <a:r>
              <a:rPr lang="pl-PL" b="1" dirty="0" err="1" smtClean="0">
                <a:solidFill>
                  <a:srgbClr val="00B050"/>
                </a:solidFill>
              </a:rPr>
              <a:t>certificate</a:t>
            </a:r>
            <a:endParaRPr lang="pl-PL" b="1" dirty="0">
              <a:solidFill>
                <a:srgbClr val="00B050"/>
              </a:solidFill>
            </a:endParaRPr>
          </a:p>
          <a:p>
            <a:endParaRPr lang="pl-PL" b="1" dirty="0">
              <a:solidFill>
                <a:srgbClr val="00B050"/>
              </a:solidFill>
            </a:endParaRPr>
          </a:p>
          <a:p>
            <a:pPr marL="342900" indent="-342900">
              <a:buAutoNum type="arabicPeriod"/>
            </a:pPr>
            <a:endParaRPr lang="pl-PL" dirty="0" smtClean="0"/>
          </a:p>
          <a:p>
            <a:endParaRPr lang="pl-PL" dirty="0"/>
          </a:p>
          <a:p>
            <a:pPr marL="342900" indent="-342900">
              <a:buAutoNum type="arabicPeriod"/>
            </a:pPr>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p:txBody>
      </p:sp>
    </p:spTree>
    <p:extLst>
      <p:ext uri="{BB962C8B-B14F-4D97-AF65-F5344CB8AC3E}">
        <p14:creationId xmlns:p14="http://schemas.microsoft.com/office/powerpoint/2010/main" val="3507116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5909310"/>
          </a:xfrm>
          <a:prstGeom prst="rect">
            <a:avLst/>
          </a:prstGeom>
          <a:noFill/>
        </p:spPr>
        <p:txBody>
          <a:bodyPr wrap="square" rtlCol="0">
            <a:spAutoFit/>
          </a:bodyPr>
          <a:lstStyle/>
          <a:p>
            <a:endParaRPr lang="pl-PL" dirty="0"/>
          </a:p>
          <a:p>
            <a:r>
              <a:rPr lang="pl-PL" b="1" dirty="0" smtClean="0">
                <a:solidFill>
                  <a:srgbClr val="00B050"/>
                </a:solidFill>
              </a:rPr>
              <a:t>8. Learning </a:t>
            </a:r>
            <a:r>
              <a:rPr lang="pl-PL" b="1" dirty="0" err="1" smtClean="0">
                <a:solidFill>
                  <a:srgbClr val="00B050"/>
                </a:solidFill>
              </a:rPr>
              <a:t>competence</a:t>
            </a:r>
            <a:r>
              <a:rPr lang="pl-PL" b="1" dirty="0" smtClean="0">
                <a:solidFill>
                  <a:srgbClr val="00B050"/>
                </a:solidFill>
              </a:rPr>
              <a:t> the </a:t>
            </a:r>
            <a:r>
              <a:rPr lang="pl-PL" b="1" dirty="0" err="1" smtClean="0">
                <a:solidFill>
                  <a:srgbClr val="00B050"/>
                </a:solidFill>
              </a:rPr>
              <a:t>least</a:t>
            </a:r>
            <a:r>
              <a:rPr lang="pl-PL" b="1" dirty="0" smtClean="0">
                <a:solidFill>
                  <a:srgbClr val="00B050"/>
                </a:solidFill>
              </a:rPr>
              <a:t> </a:t>
            </a:r>
            <a:r>
              <a:rPr lang="pl-PL" b="1" dirty="0" err="1" smtClean="0">
                <a:solidFill>
                  <a:srgbClr val="00B050"/>
                </a:solidFill>
              </a:rPr>
              <a:t>represented</a:t>
            </a:r>
            <a:r>
              <a:rPr lang="pl-PL" b="1" dirty="0" smtClean="0">
                <a:solidFill>
                  <a:srgbClr val="00B050"/>
                </a:solidFill>
              </a:rPr>
              <a:t> in the curricula:</a:t>
            </a:r>
            <a:endParaRPr lang="pl-PL" b="1" dirty="0">
              <a:solidFill>
                <a:srgbClr val="00B050"/>
              </a:solidFill>
            </a:endParaRPr>
          </a:p>
          <a:p>
            <a:endParaRPr lang="pl-PL" dirty="0" smtClean="0"/>
          </a:p>
          <a:p>
            <a:r>
              <a:rPr lang="en-GB" dirty="0"/>
              <a:t>The fact that the learning competence is among the least represented in the sample is alarming. </a:t>
            </a:r>
            <a:endParaRPr lang="pl-PL" dirty="0" smtClean="0"/>
          </a:p>
          <a:p>
            <a:endParaRPr lang="pl-PL" dirty="0"/>
          </a:p>
          <a:p>
            <a:r>
              <a:rPr lang="en-GB" dirty="0" smtClean="0"/>
              <a:t>The </a:t>
            </a:r>
            <a:r>
              <a:rPr lang="en-GB" dirty="0"/>
              <a:t>following questions arise in this context: </a:t>
            </a:r>
            <a:endParaRPr lang="pl-PL" dirty="0"/>
          </a:p>
          <a:p>
            <a:pPr lvl="0"/>
            <a:r>
              <a:rPr lang="pl-PL" dirty="0" smtClean="0"/>
              <a:t>- </a:t>
            </a:r>
            <a:r>
              <a:rPr lang="en-GB" dirty="0" smtClean="0"/>
              <a:t>Do </a:t>
            </a:r>
            <a:r>
              <a:rPr lang="en-GB" dirty="0"/>
              <a:t>VET students have autonomy of learning and are being supported or encouraged in developing methods, strategies and motivation for learning? </a:t>
            </a:r>
            <a:endParaRPr lang="pl-PL" dirty="0"/>
          </a:p>
          <a:p>
            <a:pPr lvl="0"/>
            <a:r>
              <a:rPr lang="pl-PL" dirty="0" smtClean="0"/>
              <a:t>- </a:t>
            </a:r>
            <a:r>
              <a:rPr lang="en-GB" dirty="0" smtClean="0"/>
              <a:t>Is </a:t>
            </a:r>
            <a:r>
              <a:rPr lang="en-GB" dirty="0"/>
              <a:t>the learning competence being transmitted informally and therefore does not need to be listed in the curriculum?</a:t>
            </a:r>
            <a:endParaRPr lang="pl-PL" dirty="0"/>
          </a:p>
          <a:p>
            <a:r>
              <a:rPr lang="pl-PL" dirty="0" smtClean="0"/>
              <a:t>- </a:t>
            </a:r>
            <a:r>
              <a:rPr lang="en-GB" dirty="0" smtClean="0"/>
              <a:t>Do </a:t>
            </a:r>
            <a:r>
              <a:rPr lang="en-GB" dirty="0"/>
              <a:t>we learn how to learn </a:t>
            </a:r>
            <a:r>
              <a:rPr lang="en-GB" dirty="0" smtClean="0"/>
              <a:t>enough</a:t>
            </a:r>
            <a:r>
              <a:rPr lang="pl-PL" dirty="0" smtClean="0"/>
              <a:t>?</a:t>
            </a:r>
          </a:p>
          <a:p>
            <a:pPr marL="285750" indent="-285750">
              <a:buFontTx/>
              <a:buChar char="-"/>
            </a:pPr>
            <a:endParaRPr lang="pl-PL" dirty="0" smtClean="0"/>
          </a:p>
          <a:p>
            <a:pPr marL="285750" indent="-285750">
              <a:buFontTx/>
              <a:buChar char="-"/>
            </a:pPr>
            <a:endParaRPr lang="pl-PL" dirty="0" smtClean="0"/>
          </a:p>
          <a:p>
            <a:endParaRPr lang="pl-PL" dirty="0"/>
          </a:p>
          <a:p>
            <a:pPr marL="342900" indent="-342900">
              <a:buAutoNum type="arabicPeriod"/>
            </a:pPr>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p:txBody>
      </p:sp>
    </p:spTree>
    <p:extLst>
      <p:ext uri="{BB962C8B-B14F-4D97-AF65-F5344CB8AC3E}">
        <p14:creationId xmlns:p14="http://schemas.microsoft.com/office/powerpoint/2010/main" val="571530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719299"/>
            <a:ext cx="8347602" cy="3785652"/>
          </a:xfrm>
          <a:prstGeom prst="rect">
            <a:avLst/>
          </a:prstGeom>
          <a:solidFill>
            <a:schemeClr val="bg1"/>
          </a:solidFill>
        </p:spPr>
        <p:txBody>
          <a:bodyPr wrap="square" rtlCol="0">
            <a:spAutoFit/>
          </a:bodyPr>
          <a:lstStyle/>
          <a:p>
            <a:endParaRPr lang="pl-PL" dirty="0"/>
          </a:p>
          <a:p>
            <a:r>
              <a:rPr lang="pl-PL" b="1" dirty="0" err="1" smtClean="0">
                <a:solidFill>
                  <a:srgbClr val="00B050"/>
                </a:solidFill>
              </a:rPr>
              <a:t>Recommended</a:t>
            </a:r>
            <a:r>
              <a:rPr lang="pl-PL" b="1" dirty="0" smtClean="0">
                <a:solidFill>
                  <a:srgbClr val="00B050"/>
                </a:solidFill>
              </a:rPr>
              <a:t> </a:t>
            </a:r>
            <a:r>
              <a:rPr lang="pl-PL" b="1" dirty="0" err="1" smtClean="0">
                <a:solidFill>
                  <a:srgbClr val="00B050"/>
                </a:solidFill>
              </a:rPr>
              <a:t>actions</a:t>
            </a:r>
            <a:r>
              <a:rPr lang="pl-PL" b="1" dirty="0" smtClean="0">
                <a:solidFill>
                  <a:srgbClr val="00B050"/>
                </a:solidFill>
              </a:rPr>
              <a:t> for the policy </a:t>
            </a:r>
            <a:r>
              <a:rPr lang="pl-PL" b="1" dirty="0" err="1" smtClean="0">
                <a:solidFill>
                  <a:srgbClr val="00B050"/>
                </a:solidFill>
              </a:rPr>
              <a:t>level</a:t>
            </a:r>
            <a:r>
              <a:rPr lang="pl-PL" b="1" dirty="0" smtClean="0">
                <a:solidFill>
                  <a:srgbClr val="00B050"/>
                </a:solidFill>
              </a:rPr>
              <a:t> in VET:</a:t>
            </a:r>
            <a:endParaRPr lang="pl-PL" b="1" dirty="0">
              <a:solidFill>
                <a:srgbClr val="00B050"/>
              </a:solidFill>
            </a:endParaRPr>
          </a:p>
          <a:p>
            <a:endParaRPr lang="pl-PL" dirty="0" smtClean="0"/>
          </a:p>
          <a:p>
            <a:pPr marL="285750" indent="-285750">
              <a:buFontTx/>
              <a:buChar char="-"/>
            </a:pPr>
            <a:r>
              <a:rPr lang="pl-PL" dirty="0" err="1" smtClean="0"/>
              <a:t>Extending</a:t>
            </a:r>
            <a:r>
              <a:rPr lang="pl-PL" dirty="0" smtClean="0"/>
              <a:t> </a:t>
            </a:r>
            <a:r>
              <a:rPr lang="pl-PL" i="1" dirty="0" err="1" smtClean="0"/>
              <a:t>assessment</a:t>
            </a:r>
            <a:r>
              <a:rPr lang="pl-PL" i="1" dirty="0" smtClean="0"/>
              <a:t> for </a:t>
            </a:r>
            <a:r>
              <a:rPr lang="pl-PL" i="1" dirty="0" err="1" smtClean="0"/>
              <a:t>licensure</a:t>
            </a:r>
            <a:r>
              <a:rPr lang="pl-PL" i="1" dirty="0" smtClean="0"/>
              <a:t>/</a:t>
            </a:r>
            <a:r>
              <a:rPr lang="pl-PL" i="1" dirty="0" err="1" smtClean="0"/>
              <a:t>qualification</a:t>
            </a:r>
            <a:r>
              <a:rPr lang="pl-PL" i="1" dirty="0" smtClean="0"/>
              <a:t> </a:t>
            </a:r>
            <a:r>
              <a:rPr lang="pl-PL" dirty="0" err="1" smtClean="0"/>
              <a:t>methods</a:t>
            </a:r>
            <a:r>
              <a:rPr lang="pl-PL" dirty="0" smtClean="0"/>
              <a:t> </a:t>
            </a:r>
            <a:r>
              <a:rPr lang="pl-PL" dirty="0" err="1" smtClean="0"/>
              <a:t>beyond</a:t>
            </a:r>
            <a:r>
              <a:rPr lang="pl-PL" dirty="0" smtClean="0"/>
              <a:t> </a:t>
            </a:r>
            <a:r>
              <a:rPr lang="pl-PL" dirty="0" err="1"/>
              <a:t>examinations</a:t>
            </a:r>
            <a:r>
              <a:rPr lang="pl-PL" dirty="0"/>
              <a:t> </a:t>
            </a:r>
            <a:r>
              <a:rPr lang="pl-PL" dirty="0" smtClean="0"/>
              <a:t/>
            </a:r>
            <a:br>
              <a:rPr lang="pl-PL" dirty="0" smtClean="0"/>
            </a:br>
            <a:r>
              <a:rPr lang="pl-PL" sz="1400" dirty="0" smtClean="0"/>
              <a:t>(</a:t>
            </a:r>
            <a:r>
              <a:rPr lang="pl-PL" sz="1400" dirty="0" err="1" smtClean="0"/>
              <a:t>bringing</a:t>
            </a:r>
            <a:r>
              <a:rPr lang="pl-PL" sz="1400" dirty="0" smtClean="0"/>
              <a:t> </a:t>
            </a:r>
            <a:r>
              <a:rPr lang="pl-PL" sz="1400" dirty="0" err="1" smtClean="0"/>
              <a:t>well</a:t>
            </a:r>
            <a:r>
              <a:rPr lang="pl-PL" sz="1400" dirty="0" smtClean="0"/>
              <a:t> </a:t>
            </a:r>
            <a:r>
              <a:rPr lang="pl-PL" sz="1400" dirty="0" err="1" smtClean="0"/>
              <a:t>known</a:t>
            </a:r>
            <a:r>
              <a:rPr lang="pl-PL" sz="1400" dirty="0" smtClean="0"/>
              <a:t> </a:t>
            </a:r>
            <a:r>
              <a:rPr lang="pl-PL" sz="1400" dirty="0" err="1" smtClean="0"/>
              <a:t>methods</a:t>
            </a:r>
            <a:r>
              <a:rPr lang="pl-PL" sz="1400" dirty="0" smtClean="0"/>
              <a:t> to mainstream: </a:t>
            </a:r>
            <a:r>
              <a:rPr lang="pl-PL" sz="1400" dirty="0" err="1" smtClean="0"/>
              <a:t>portfolios</a:t>
            </a:r>
            <a:r>
              <a:rPr lang="pl-PL" sz="1400" dirty="0"/>
              <a:t>, </a:t>
            </a:r>
            <a:r>
              <a:rPr lang="pl-PL" sz="1400" dirty="0" err="1"/>
              <a:t>projects</a:t>
            </a:r>
            <a:r>
              <a:rPr lang="pl-PL" sz="1400" dirty="0"/>
              <a:t>, </a:t>
            </a:r>
            <a:r>
              <a:rPr lang="pl-PL" sz="1400" dirty="0" err="1"/>
              <a:t>thesis</a:t>
            </a:r>
            <a:r>
              <a:rPr lang="pl-PL" sz="1400" dirty="0"/>
              <a:t> as </a:t>
            </a:r>
            <a:r>
              <a:rPr lang="pl-PL" sz="1400" dirty="0" err="1"/>
              <a:t>integral</a:t>
            </a:r>
            <a:r>
              <a:rPr lang="pl-PL" sz="1400" dirty="0"/>
              <a:t> part of the </a:t>
            </a:r>
            <a:r>
              <a:rPr lang="pl-PL" sz="1400" dirty="0" err="1"/>
              <a:t>grade</a:t>
            </a:r>
            <a:r>
              <a:rPr lang="pl-PL" sz="1400" dirty="0"/>
              <a:t>)</a:t>
            </a:r>
          </a:p>
          <a:p>
            <a:pPr marL="285750" indent="-285750">
              <a:buFontTx/>
              <a:buChar char="-"/>
            </a:pPr>
            <a:endParaRPr lang="pl-PL" dirty="0" smtClean="0"/>
          </a:p>
          <a:p>
            <a:pPr marL="285750" indent="-285750">
              <a:buFontTx/>
              <a:buChar char="-"/>
            </a:pPr>
            <a:r>
              <a:rPr lang="pl-PL" dirty="0" err="1" smtClean="0"/>
              <a:t>Support</a:t>
            </a:r>
            <a:r>
              <a:rPr lang="pl-PL" dirty="0" smtClean="0"/>
              <a:t> </a:t>
            </a:r>
            <a:r>
              <a:rPr lang="pl-PL" dirty="0"/>
              <a:t>to </a:t>
            </a:r>
            <a:r>
              <a:rPr lang="pl-PL" dirty="0" err="1"/>
              <a:t>teachers</a:t>
            </a:r>
            <a:r>
              <a:rPr lang="pl-PL" dirty="0"/>
              <a:t> </a:t>
            </a:r>
            <a:r>
              <a:rPr lang="pl-PL" dirty="0" smtClean="0"/>
              <a:t/>
            </a:r>
            <a:br>
              <a:rPr lang="pl-PL" dirty="0" smtClean="0"/>
            </a:br>
            <a:r>
              <a:rPr lang="pl-PL" sz="1400" dirty="0" smtClean="0"/>
              <a:t>(</a:t>
            </a:r>
            <a:r>
              <a:rPr lang="pl-PL" sz="1400" dirty="0" err="1" smtClean="0"/>
              <a:t>training</a:t>
            </a:r>
            <a:r>
              <a:rPr lang="pl-PL" sz="1400" dirty="0" smtClean="0"/>
              <a:t> and </a:t>
            </a:r>
            <a:r>
              <a:rPr lang="pl-PL" sz="1400" dirty="0" err="1" smtClean="0"/>
              <a:t>new</a:t>
            </a:r>
            <a:r>
              <a:rPr lang="pl-PL" sz="1400" dirty="0" smtClean="0"/>
              <a:t> </a:t>
            </a:r>
            <a:r>
              <a:rPr lang="pl-PL" sz="1400" dirty="0" err="1" smtClean="0"/>
              <a:t>qualifications</a:t>
            </a:r>
            <a:r>
              <a:rPr lang="pl-PL" sz="1400" dirty="0" smtClean="0"/>
              <a:t>, </a:t>
            </a:r>
            <a:r>
              <a:rPr lang="pl-PL" sz="1400" dirty="0"/>
              <a:t>materials, </a:t>
            </a:r>
            <a:r>
              <a:rPr lang="pl-PL" sz="1400" dirty="0" err="1"/>
              <a:t>guidelines</a:t>
            </a:r>
            <a:r>
              <a:rPr lang="pl-PL" sz="1400" dirty="0"/>
              <a:t>, </a:t>
            </a:r>
            <a:r>
              <a:rPr lang="pl-PL" sz="1400" dirty="0" err="1" smtClean="0"/>
              <a:t>examples</a:t>
            </a:r>
            <a:r>
              <a:rPr lang="pl-PL" sz="1400" dirty="0" smtClean="0"/>
              <a:t>)</a:t>
            </a:r>
          </a:p>
          <a:p>
            <a:pPr marL="285750" indent="-285750">
              <a:buFontTx/>
              <a:buChar char="-"/>
            </a:pPr>
            <a:endParaRPr lang="pl-PL" dirty="0" smtClean="0"/>
          </a:p>
          <a:p>
            <a:pPr marL="285750" indent="-285750">
              <a:buFontTx/>
              <a:buChar char="-"/>
            </a:pPr>
            <a:r>
              <a:rPr lang="pl-PL" dirty="0" smtClean="0"/>
              <a:t>Developing and </a:t>
            </a:r>
            <a:r>
              <a:rPr lang="pl-PL" dirty="0" err="1" smtClean="0"/>
              <a:t>testing</a:t>
            </a:r>
            <a:r>
              <a:rPr lang="pl-PL" dirty="0" smtClean="0"/>
              <a:t> learning </a:t>
            </a:r>
            <a:r>
              <a:rPr lang="pl-PL" dirty="0" err="1" smtClean="0"/>
              <a:t>outcomes</a:t>
            </a:r>
            <a:r>
              <a:rPr lang="pl-PL" dirty="0" smtClean="0"/>
              <a:t>, </a:t>
            </a:r>
            <a:r>
              <a:rPr lang="pl-PL" dirty="0" err="1" smtClean="0"/>
              <a:t>assessment</a:t>
            </a:r>
            <a:r>
              <a:rPr lang="pl-PL" dirty="0" smtClean="0"/>
              <a:t> </a:t>
            </a:r>
            <a:r>
              <a:rPr lang="pl-PL" dirty="0" err="1" smtClean="0"/>
              <a:t>criteria</a:t>
            </a:r>
            <a:r>
              <a:rPr lang="pl-PL" dirty="0" smtClean="0"/>
              <a:t> and </a:t>
            </a:r>
            <a:r>
              <a:rPr lang="pl-PL" dirty="0" err="1" smtClean="0"/>
              <a:t>procedures</a:t>
            </a:r>
            <a:r>
              <a:rPr lang="pl-PL" dirty="0" smtClean="0"/>
              <a:t> </a:t>
            </a:r>
            <a:br>
              <a:rPr lang="pl-PL" dirty="0" smtClean="0"/>
            </a:br>
            <a:r>
              <a:rPr lang="pl-PL" sz="1400" dirty="0" smtClean="0"/>
              <a:t>(</a:t>
            </a:r>
            <a:r>
              <a:rPr lang="pl-PL" sz="1400" dirty="0" err="1" smtClean="0"/>
              <a:t>linked</a:t>
            </a:r>
            <a:r>
              <a:rPr lang="pl-PL" sz="1400" dirty="0" smtClean="0"/>
              <a:t> with </a:t>
            </a:r>
            <a:r>
              <a:rPr lang="pl-PL" sz="1400" dirty="0" err="1" smtClean="0"/>
              <a:t>guidance</a:t>
            </a:r>
            <a:r>
              <a:rPr lang="pl-PL" sz="1400" dirty="0" smtClean="0"/>
              <a:t> for </a:t>
            </a:r>
            <a:r>
              <a:rPr lang="pl-PL" sz="1400" dirty="0" err="1" smtClean="0"/>
              <a:t>learners</a:t>
            </a:r>
            <a:r>
              <a:rPr lang="pl-PL" sz="1400" dirty="0" smtClean="0"/>
              <a:t> and </a:t>
            </a:r>
            <a:r>
              <a:rPr lang="pl-PL" sz="1400" dirty="0" err="1" smtClean="0"/>
              <a:t>teachers</a:t>
            </a:r>
            <a:r>
              <a:rPr lang="pl-PL" sz="1400" dirty="0" smtClean="0"/>
              <a:t>)</a:t>
            </a:r>
          </a:p>
          <a:p>
            <a:pPr marL="285750" indent="-285750">
              <a:buFontTx/>
              <a:buChar char="-"/>
            </a:pPr>
            <a:endParaRPr lang="pl-PL" dirty="0"/>
          </a:p>
        </p:txBody>
      </p:sp>
    </p:spTree>
    <p:extLst>
      <p:ext uri="{BB962C8B-B14F-4D97-AF65-F5344CB8AC3E}">
        <p14:creationId xmlns:p14="http://schemas.microsoft.com/office/powerpoint/2010/main" val="3333849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6463308"/>
          </a:xfrm>
          <a:prstGeom prst="rect">
            <a:avLst/>
          </a:prstGeom>
          <a:noFill/>
        </p:spPr>
        <p:txBody>
          <a:bodyPr wrap="square" rtlCol="0">
            <a:spAutoFit/>
          </a:bodyPr>
          <a:lstStyle/>
          <a:p>
            <a:endParaRPr lang="pl-PL" dirty="0"/>
          </a:p>
          <a:p>
            <a:r>
              <a:rPr lang="pl-PL" b="1" dirty="0" err="1" smtClean="0">
                <a:solidFill>
                  <a:srgbClr val="00B050"/>
                </a:solidFill>
              </a:rPr>
              <a:t>Actions</a:t>
            </a:r>
            <a:r>
              <a:rPr lang="pl-PL" b="1" dirty="0" smtClean="0">
                <a:solidFill>
                  <a:srgbClr val="00B050"/>
                </a:solidFill>
              </a:rPr>
              <a:t> for the policy </a:t>
            </a:r>
            <a:r>
              <a:rPr lang="pl-PL" b="1" dirty="0" err="1" smtClean="0">
                <a:solidFill>
                  <a:srgbClr val="00B050"/>
                </a:solidFill>
              </a:rPr>
              <a:t>level</a:t>
            </a:r>
            <a:r>
              <a:rPr lang="pl-PL" b="1" dirty="0" smtClean="0">
                <a:solidFill>
                  <a:srgbClr val="00B050"/>
                </a:solidFill>
              </a:rPr>
              <a:t> in VET:</a:t>
            </a:r>
            <a:endParaRPr lang="pl-PL" b="1" dirty="0">
              <a:solidFill>
                <a:srgbClr val="00B050"/>
              </a:solidFill>
            </a:endParaRPr>
          </a:p>
          <a:p>
            <a:endParaRPr lang="pl-PL" dirty="0" smtClean="0"/>
          </a:p>
          <a:p>
            <a:pPr marL="285750" indent="-285750">
              <a:buFontTx/>
              <a:buChar char="-"/>
            </a:pPr>
            <a:r>
              <a:rPr lang="pl-PL" dirty="0" err="1" smtClean="0"/>
              <a:t>Enhancing</a:t>
            </a:r>
            <a:r>
              <a:rPr lang="pl-PL" dirty="0" smtClean="0"/>
              <a:t> </a:t>
            </a:r>
            <a:r>
              <a:rPr lang="pl-PL" dirty="0" err="1" smtClean="0"/>
              <a:t>involvement</a:t>
            </a:r>
            <a:r>
              <a:rPr lang="pl-PL" dirty="0" smtClean="0"/>
              <a:t> of </a:t>
            </a:r>
            <a:r>
              <a:rPr lang="pl-PL" dirty="0" err="1" smtClean="0"/>
              <a:t>employers</a:t>
            </a:r>
            <a:endParaRPr lang="pl-PL" dirty="0" smtClean="0"/>
          </a:p>
          <a:p>
            <a:pPr marL="285750" indent="-285750">
              <a:buFontTx/>
              <a:buChar char="-"/>
            </a:pPr>
            <a:endParaRPr lang="pl-PL" dirty="0" smtClean="0"/>
          </a:p>
          <a:p>
            <a:pPr marL="285750" indent="-285750">
              <a:buFontTx/>
              <a:buChar char="-"/>
            </a:pPr>
            <a:r>
              <a:rPr lang="pl-PL" dirty="0" smtClean="0"/>
              <a:t>International </a:t>
            </a:r>
            <a:r>
              <a:rPr lang="pl-PL" dirty="0" err="1" smtClean="0"/>
              <a:t>mobilities</a:t>
            </a:r>
            <a:r>
              <a:rPr lang="pl-PL" dirty="0" smtClean="0"/>
              <a:t> (</a:t>
            </a:r>
            <a:r>
              <a:rPr lang="pl-PL" dirty="0" err="1" smtClean="0"/>
              <a:t>e.g</a:t>
            </a:r>
            <a:r>
              <a:rPr lang="pl-PL" dirty="0" smtClean="0"/>
              <a:t>. Erasmus+), </a:t>
            </a:r>
            <a:r>
              <a:rPr lang="pl-PL" dirty="0" err="1" smtClean="0"/>
              <a:t>domestic</a:t>
            </a:r>
            <a:r>
              <a:rPr lang="pl-PL" dirty="0" smtClean="0"/>
              <a:t> and </a:t>
            </a:r>
            <a:r>
              <a:rPr lang="pl-PL" dirty="0" err="1" smtClean="0"/>
              <a:t>international</a:t>
            </a:r>
            <a:r>
              <a:rPr lang="pl-PL" dirty="0" smtClean="0"/>
              <a:t> </a:t>
            </a:r>
            <a:r>
              <a:rPr lang="pl-PL" dirty="0" err="1" smtClean="0"/>
              <a:t>competitions</a:t>
            </a:r>
            <a:r>
              <a:rPr lang="pl-PL" dirty="0" smtClean="0"/>
              <a:t> (</a:t>
            </a:r>
            <a:r>
              <a:rPr lang="pl-PL" dirty="0" err="1" smtClean="0"/>
              <a:t>e.g</a:t>
            </a:r>
            <a:r>
              <a:rPr lang="pl-PL" dirty="0" smtClean="0"/>
              <a:t>. </a:t>
            </a:r>
            <a:r>
              <a:rPr lang="pl-PL" dirty="0" err="1" smtClean="0"/>
              <a:t>Worldskills</a:t>
            </a:r>
            <a:r>
              <a:rPr lang="pl-PL" dirty="0" smtClean="0"/>
              <a:t>)</a:t>
            </a:r>
          </a:p>
          <a:p>
            <a:pPr marL="285750" indent="-285750">
              <a:buFontTx/>
              <a:buChar char="-"/>
            </a:pPr>
            <a:endParaRPr lang="pl-PL" dirty="0" smtClean="0"/>
          </a:p>
          <a:p>
            <a:pPr marL="285750" indent="-285750">
              <a:buFontTx/>
              <a:buChar char="-"/>
            </a:pPr>
            <a:r>
              <a:rPr lang="pl-PL" dirty="0" err="1" smtClean="0"/>
              <a:t>Putting</a:t>
            </a:r>
            <a:r>
              <a:rPr lang="pl-PL" dirty="0" smtClean="0"/>
              <a:t> </a:t>
            </a:r>
            <a:r>
              <a:rPr lang="pl-PL" dirty="0" err="1"/>
              <a:t>stronger</a:t>
            </a:r>
            <a:r>
              <a:rPr lang="pl-PL" dirty="0"/>
              <a:t> </a:t>
            </a:r>
            <a:r>
              <a:rPr lang="pl-PL" dirty="0" err="1"/>
              <a:t>focus</a:t>
            </a:r>
            <a:r>
              <a:rPr lang="pl-PL" dirty="0"/>
              <a:t> on </a:t>
            </a:r>
            <a:r>
              <a:rPr lang="pl-PL" dirty="0" err="1"/>
              <a:t>foundation</a:t>
            </a:r>
            <a:r>
              <a:rPr lang="pl-PL" dirty="0"/>
              <a:t> </a:t>
            </a:r>
            <a:r>
              <a:rPr lang="pl-PL" dirty="0" err="1"/>
              <a:t>skills</a:t>
            </a:r>
            <a:r>
              <a:rPr lang="pl-PL" dirty="0"/>
              <a:t> (</a:t>
            </a:r>
            <a:r>
              <a:rPr lang="pl-PL" dirty="0" err="1"/>
              <a:t>literacy</a:t>
            </a:r>
            <a:r>
              <a:rPr lang="pl-PL" dirty="0"/>
              <a:t>, </a:t>
            </a:r>
            <a:r>
              <a:rPr lang="pl-PL" dirty="0" err="1"/>
              <a:t>language</a:t>
            </a:r>
            <a:r>
              <a:rPr lang="pl-PL" dirty="0"/>
              <a:t>) </a:t>
            </a:r>
          </a:p>
          <a:p>
            <a:pPr marL="285750" indent="-285750">
              <a:buFontTx/>
              <a:buChar char="-"/>
            </a:pPr>
            <a:endParaRPr lang="pl-PL" dirty="0" smtClean="0"/>
          </a:p>
          <a:p>
            <a:pPr marL="285750" indent="-285750">
              <a:buFontTx/>
              <a:buChar char="-"/>
            </a:pPr>
            <a:r>
              <a:rPr lang="pl-PL" dirty="0" err="1" smtClean="0"/>
              <a:t>Embracing</a:t>
            </a:r>
            <a:r>
              <a:rPr lang="pl-PL" dirty="0" smtClean="0"/>
              <a:t> </a:t>
            </a:r>
            <a:r>
              <a:rPr lang="pl-PL" dirty="0"/>
              <a:t>a </a:t>
            </a:r>
            <a:r>
              <a:rPr lang="pl-PL" dirty="0" err="1"/>
              <a:t>holistic</a:t>
            </a:r>
            <a:r>
              <a:rPr lang="pl-PL" dirty="0"/>
              <a:t> </a:t>
            </a:r>
            <a:r>
              <a:rPr lang="pl-PL" dirty="0" err="1"/>
              <a:t>perspective</a:t>
            </a:r>
            <a:r>
              <a:rPr lang="pl-PL" dirty="0"/>
              <a:t> – developing </a:t>
            </a:r>
            <a:r>
              <a:rPr lang="pl-PL" dirty="0" err="1"/>
              <a:t>TKC’s</a:t>
            </a:r>
            <a:r>
              <a:rPr lang="pl-PL" dirty="0"/>
              <a:t> in </a:t>
            </a:r>
            <a:r>
              <a:rPr lang="pl-PL" dirty="0" err="1"/>
              <a:t>meaningful</a:t>
            </a:r>
            <a:r>
              <a:rPr lang="pl-PL" dirty="0"/>
              <a:t> </a:t>
            </a:r>
            <a:r>
              <a:rPr lang="pl-PL" dirty="0" err="1"/>
              <a:t>contexts</a:t>
            </a:r>
            <a:r>
              <a:rPr lang="pl-PL" dirty="0"/>
              <a:t>, not as a </a:t>
            </a:r>
            <a:r>
              <a:rPr lang="pl-PL" dirty="0" err="1"/>
              <a:t>standalone</a:t>
            </a:r>
            <a:r>
              <a:rPr lang="pl-PL" dirty="0"/>
              <a:t> </a:t>
            </a:r>
            <a:r>
              <a:rPr lang="pl-PL" dirty="0" err="1"/>
              <a:t>competence</a:t>
            </a:r>
            <a:endParaRPr lang="pl-PL" dirty="0"/>
          </a:p>
          <a:p>
            <a:pPr marL="285750" indent="-285750">
              <a:buFontTx/>
              <a:buChar char="-"/>
            </a:pPr>
            <a:endParaRPr lang="pl-PL" dirty="0" smtClean="0"/>
          </a:p>
          <a:p>
            <a:pPr marL="285750" indent="-285750">
              <a:buFontTx/>
              <a:buChar char="-"/>
            </a:pPr>
            <a:endParaRPr lang="pl-PL" dirty="0" smtClean="0"/>
          </a:p>
          <a:p>
            <a:pPr marL="285750" indent="-285750">
              <a:buFontTx/>
              <a:buChar char="-"/>
            </a:pPr>
            <a:endParaRPr lang="pl-PL" dirty="0" smtClean="0"/>
          </a:p>
          <a:p>
            <a:pPr marL="285750" indent="-285750">
              <a:buFontTx/>
              <a:buChar char="-"/>
            </a:pPr>
            <a:endParaRPr lang="pl-PL" dirty="0" smtClean="0"/>
          </a:p>
          <a:p>
            <a:endParaRPr lang="pl-PL" dirty="0"/>
          </a:p>
          <a:p>
            <a:pPr marL="342900" indent="-342900">
              <a:buAutoNum type="arabicPeriod"/>
            </a:pPr>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p:txBody>
      </p:sp>
    </p:spTree>
    <p:extLst>
      <p:ext uri="{BB962C8B-B14F-4D97-AF65-F5344CB8AC3E}">
        <p14:creationId xmlns:p14="http://schemas.microsoft.com/office/powerpoint/2010/main" val="1801367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7822365" cy="5355312"/>
          </a:xfrm>
          <a:prstGeom prst="rect">
            <a:avLst/>
          </a:prstGeom>
          <a:noFill/>
        </p:spPr>
        <p:txBody>
          <a:bodyPr wrap="square" rtlCol="0">
            <a:spAutoFit/>
          </a:bodyPr>
          <a:lstStyle/>
          <a:p>
            <a:endParaRPr lang="pl-PL" dirty="0"/>
          </a:p>
          <a:p>
            <a:r>
              <a:rPr lang="pl-PL" b="1" dirty="0" err="1" smtClean="0">
                <a:solidFill>
                  <a:srgbClr val="00B050"/>
                </a:solidFill>
              </a:rPr>
              <a:t>Actions</a:t>
            </a:r>
            <a:r>
              <a:rPr lang="pl-PL" b="1" dirty="0" smtClean="0">
                <a:solidFill>
                  <a:srgbClr val="00B050"/>
                </a:solidFill>
              </a:rPr>
              <a:t> for the policy </a:t>
            </a:r>
            <a:r>
              <a:rPr lang="pl-PL" b="1" dirty="0" err="1" smtClean="0">
                <a:solidFill>
                  <a:srgbClr val="00B050"/>
                </a:solidFill>
              </a:rPr>
              <a:t>level</a:t>
            </a:r>
            <a:r>
              <a:rPr lang="pl-PL" b="1" dirty="0" smtClean="0">
                <a:solidFill>
                  <a:srgbClr val="00B050"/>
                </a:solidFill>
              </a:rPr>
              <a:t> in VET:</a:t>
            </a:r>
            <a:endParaRPr lang="pl-PL" b="1" dirty="0">
              <a:solidFill>
                <a:srgbClr val="00B050"/>
              </a:solidFill>
            </a:endParaRPr>
          </a:p>
          <a:p>
            <a:endParaRPr lang="pl-PL" dirty="0" smtClean="0"/>
          </a:p>
          <a:p>
            <a:pPr marL="285750" indent="-285750">
              <a:buFontTx/>
              <a:buChar char="-"/>
            </a:pPr>
            <a:r>
              <a:rPr lang="pl-PL" dirty="0" err="1" smtClean="0"/>
              <a:t>more</a:t>
            </a:r>
            <a:r>
              <a:rPr lang="pl-PL" dirty="0" smtClean="0"/>
              <a:t> </a:t>
            </a:r>
            <a:r>
              <a:rPr lang="pl-PL" dirty="0" err="1" smtClean="0"/>
              <a:t>synergies</a:t>
            </a:r>
            <a:r>
              <a:rPr lang="pl-PL" dirty="0" smtClean="0"/>
              <a:t> with the </a:t>
            </a:r>
            <a:r>
              <a:rPr lang="pl-PL" dirty="0" err="1" smtClean="0"/>
              <a:t>higher</a:t>
            </a:r>
            <a:r>
              <a:rPr lang="pl-PL" dirty="0" smtClean="0"/>
              <a:t> </a:t>
            </a:r>
            <a:r>
              <a:rPr lang="pl-PL" dirty="0" err="1" smtClean="0"/>
              <a:t>education</a:t>
            </a:r>
            <a:r>
              <a:rPr lang="pl-PL" dirty="0" smtClean="0"/>
              <a:t> </a:t>
            </a:r>
            <a:r>
              <a:rPr lang="pl-PL" dirty="0" err="1" smtClean="0"/>
              <a:t>sector</a:t>
            </a:r>
            <a:r>
              <a:rPr lang="pl-PL" dirty="0"/>
              <a:t> </a:t>
            </a:r>
            <a:r>
              <a:rPr lang="pl-PL" dirty="0" smtClean="0"/>
              <a:t>in </a:t>
            </a:r>
            <a:r>
              <a:rPr lang="pl-PL" dirty="0" err="1" smtClean="0"/>
              <a:t>terms</a:t>
            </a:r>
            <a:r>
              <a:rPr lang="pl-PL" dirty="0" smtClean="0"/>
              <a:t> of </a:t>
            </a:r>
            <a:r>
              <a:rPr lang="pl-PL" dirty="0" err="1" smtClean="0"/>
              <a:t>practice</a:t>
            </a:r>
            <a:r>
              <a:rPr lang="pl-PL" dirty="0" smtClean="0"/>
              <a:t> </a:t>
            </a:r>
            <a:r>
              <a:rPr lang="pl-PL" dirty="0" err="1" smtClean="0"/>
              <a:t>sharing</a:t>
            </a:r>
            <a:endParaRPr lang="pl-PL" dirty="0" smtClean="0"/>
          </a:p>
          <a:p>
            <a:pPr marL="285750" indent="-285750">
              <a:buFontTx/>
              <a:buChar char="-"/>
            </a:pPr>
            <a:endParaRPr lang="pl-PL" dirty="0" smtClean="0"/>
          </a:p>
          <a:p>
            <a:pPr marL="285750" indent="-285750">
              <a:buFontTx/>
              <a:buChar char="-"/>
            </a:pPr>
            <a:r>
              <a:rPr lang="pl-PL" dirty="0" smtClean="0"/>
              <a:t>HE </a:t>
            </a:r>
            <a:r>
              <a:rPr lang="pl-PL" dirty="0" err="1" smtClean="0"/>
              <a:t>recrutation</a:t>
            </a:r>
            <a:r>
              <a:rPr lang="pl-PL" dirty="0" smtClean="0"/>
              <a:t> </a:t>
            </a:r>
            <a:r>
              <a:rPr lang="pl-PL" dirty="0" err="1" smtClean="0"/>
              <a:t>strategies</a:t>
            </a:r>
            <a:r>
              <a:rPr lang="pl-PL" dirty="0" smtClean="0"/>
              <a:t> </a:t>
            </a:r>
            <a:r>
              <a:rPr lang="pl-PL" dirty="0" err="1" smtClean="0"/>
              <a:t>might</a:t>
            </a:r>
            <a:r>
              <a:rPr lang="pl-PL" dirty="0" smtClean="0"/>
              <a:t> </a:t>
            </a:r>
            <a:r>
              <a:rPr lang="pl-PL" dirty="0" err="1" smtClean="0"/>
              <a:t>provide</a:t>
            </a:r>
            <a:r>
              <a:rPr lang="pl-PL" dirty="0" smtClean="0"/>
              <a:t> </a:t>
            </a:r>
            <a:r>
              <a:rPr lang="pl-PL" dirty="0" err="1" smtClean="0"/>
              <a:t>additional</a:t>
            </a:r>
            <a:r>
              <a:rPr lang="pl-PL" dirty="0" smtClean="0"/>
              <a:t> </a:t>
            </a:r>
            <a:r>
              <a:rPr lang="pl-PL" dirty="0" err="1" smtClean="0"/>
              <a:t>incentives</a:t>
            </a:r>
            <a:r>
              <a:rPr lang="pl-PL" dirty="0" smtClean="0"/>
              <a:t> </a:t>
            </a:r>
            <a:br>
              <a:rPr lang="pl-PL" dirty="0" smtClean="0"/>
            </a:br>
            <a:r>
              <a:rPr lang="pl-PL" dirty="0" smtClean="0"/>
              <a:t>(</a:t>
            </a:r>
            <a:r>
              <a:rPr lang="pl-PL" dirty="0" err="1" smtClean="0"/>
              <a:t>e.g</a:t>
            </a:r>
            <a:r>
              <a:rPr lang="pl-PL" dirty="0" smtClean="0"/>
              <a:t>. </a:t>
            </a:r>
            <a:r>
              <a:rPr lang="pl-PL" dirty="0" err="1" smtClean="0"/>
              <a:t>if</a:t>
            </a:r>
            <a:r>
              <a:rPr lang="pl-PL" dirty="0" smtClean="0"/>
              <a:t> </a:t>
            </a:r>
            <a:r>
              <a:rPr lang="pl-PL" dirty="0" err="1" smtClean="0"/>
              <a:t>univeristy</a:t>
            </a:r>
            <a:r>
              <a:rPr lang="pl-PL" dirty="0" smtClean="0"/>
              <a:t> </a:t>
            </a:r>
            <a:r>
              <a:rPr lang="pl-PL" dirty="0" err="1" smtClean="0"/>
              <a:t>requires</a:t>
            </a:r>
            <a:r>
              <a:rPr lang="pl-PL" dirty="0" smtClean="0"/>
              <a:t> </a:t>
            </a:r>
            <a:r>
              <a:rPr lang="pl-PL" dirty="0" err="1" smtClean="0"/>
              <a:t>conducting</a:t>
            </a:r>
            <a:r>
              <a:rPr lang="pl-PL" dirty="0" smtClean="0"/>
              <a:t> </a:t>
            </a:r>
            <a:r>
              <a:rPr lang="pl-PL" dirty="0" err="1" smtClean="0"/>
              <a:t>social</a:t>
            </a:r>
            <a:r>
              <a:rPr lang="pl-PL" dirty="0" smtClean="0"/>
              <a:t> </a:t>
            </a:r>
            <a:r>
              <a:rPr lang="pl-PL" dirty="0" err="1" smtClean="0"/>
              <a:t>project</a:t>
            </a:r>
            <a:r>
              <a:rPr lang="pl-PL" dirty="0" smtClean="0"/>
              <a:t> in </a:t>
            </a:r>
            <a:r>
              <a:rPr lang="pl-PL" dirty="0" err="1" smtClean="0"/>
              <a:t>its</a:t>
            </a:r>
            <a:r>
              <a:rPr lang="pl-PL" dirty="0" smtClean="0"/>
              <a:t> </a:t>
            </a:r>
            <a:r>
              <a:rPr lang="pl-PL" dirty="0" err="1" smtClean="0"/>
              <a:t>entry</a:t>
            </a:r>
            <a:r>
              <a:rPr lang="pl-PL" dirty="0" smtClean="0"/>
              <a:t> </a:t>
            </a:r>
            <a:r>
              <a:rPr lang="pl-PL" dirty="0" err="1" smtClean="0"/>
              <a:t>exams</a:t>
            </a:r>
            <a:r>
              <a:rPr lang="pl-PL" dirty="0" smtClean="0"/>
              <a:t>)</a:t>
            </a:r>
            <a:endParaRPr lang="pl-PL" dirty="0"/>
          </a:p>
          <a:p>
            <a:pPr marL="285750" indent="-285750">
              <a:buFontTx/>
              <a:buChar char="-"/>
            </a:pPr>
            <a:endParaRPr lang="pl-PL" dirty="0" smtClean="0"/>
          </a:p>
          <a:p>
            <a:pPr marL="285750" indent="-285750">
              <a:buFontTx/>
              <a:buChar char="-"/>
            </a:pPr>
            <a:endParaRPr lang="pl-PL" dirty="0" smtClean="0"/>
          </a:p>
          <a:p>
            <a:pPr marL="285750" indent="-285750">
              <a:buFontTx/>
              <a:buChar char="-"/>
            </a:pPr>
            <a:endParaRPr lang="pl-PL" dirty="0" smtClean="0"/>
          </a:p>
          <a:p>
            <a:pPr marL="285750" indent="-285750">
              <a:buFontTx/>
              <a:buChar char="-"/>
            </a:pPr>
            <a:endParaRPr lang="pl-PL" dirty="0" smtClean="0"/>
          </a:p>
          <a:p>
            <a:endParaRPr lang="pl-PL" dirty="0"/>
          </a:p>
          <a:p>
            <a:pPr marL="342900" indent="-342900">
              <a:buAutoNum type="arabicPeriod"/>
            </a:pPr>
            <a:endParaRPr lang="pl-PL" dirty="0" smtClean="0"/>
          </a:p>
          <a:p>
            <a:endParaRPr lang="pl-PL" dirty="0" smtClean="0"/>
          </a:p>
          <a:p>
            <a:endParaRPr lang="pl-PL" dirty="0" smtClean="0"/>
          </a:p>
          <a:p>
            <a:pPr marL="342900" indent="-342900">
              <a:buAutoNum type="arabicPeriod"/>
            </a:pPr>
            <a:endParaRPr lang="pl-PL" dirty="0" smtClean="0"/>
          </a:p>
          <a:p>
            <a:pPr marL="342900" indent="-342900">
              <a:buAutoNum type="arabicPeriod"/>
            </a:pPr>
            <a:endParaRPr lang="pl-PL" dirty="0"/>
          </a:p>
          <a:p>
            <a:pPr marL="342900" indent="-342900">
              <a:buAutoNum type="arabicPeriod"/>
            </a:pPr>
            <a:endParaRPr lang="pl-PL" dirty="0" smtClean="0"/>
          </a:p>
        </p:txBody>
      </p:sp>
    </p:spTree>
    <p:extLst>
      <p:ext uri="{BB962C8B-B14F-4D97-AF65-F5344CB8AC3E}">
        <p14:creationId xmlns:p14="http://schemas.microsoft.com/office/powerpoint/2010/main" val="1718762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754488" y="982732"/>
            <a:ext cx="8008511" cy="3970318"/>
          </a:xfrm>
          <a:prstGeom prst="rect">
            <a:avLst/>
          </a:prstGeom>
          <a:noFill/>
        </p:spPr>
        <p:txBody>
          <a:bodyPr wrap="square" rtlCol="0">
            <a:spAutoFit/>
          </a:bodyPr>
          <a:lstStyle/>
          <a:p>
            <a:endParaRPr lang="pl-PL" b="1" dirty="0" smtClean="0">
              <a:solidFill>
                <a:srgbClr val="0E2E81"/>
              </a:solidFill>
            </a:endParaRPr>
          </a:p>
          <a:p>
            <a:endParaRPr lang="pl-PL" b="1" dirty="0">
              <a:solidFill>
                <a:srgbClr val="0E2E81"/>
              </a:solidFill>
            </a:endParaRPr>
          </a:p>
          <a:p>
            <a:endParaRPr lang="pl-PL" b="1" dirty="0">
              <a:solidFill>
                <a:srgbClr val="0E2E81"/>
              </a:solidFill>
            </a:endParaRPr>
          </a:p>
          <a:p>
            <a:r>
              <a:rPr lang="pl-PL" b="1" dirty="0" err="1" smtClean="0">
                <a:solidFill>
                  <a:srgbClr val="0E2E81"/>
                </a:solidFill>
              </a:rPr>
              <a:t>Thank</a:t>
            </a:r>
            <a:r>
              <a:rPr lang="pl-PL" b="1" dirty="0" smtClean="0">
                <a:solidFill>
                  <a:srgbClr val="0E2E81"/>
                </a:solidFill>
              </a:rPr>
              <a:t> </a:t>
            </a:r>
            <a:r>
              <a:rPr lang="pl-PL" b="1" dirty="0" err="1" smtClean="0">
                <a:solidFill>
                  <a:srgbClr val="0E2E81"/>
                </a:solidFill>
              </a:rPr>
              <a:t>you</a:t>
            </a:r>
            <a:r>
              <a:rPr lang="pl-PL" b="1" dirty="0" smtClean="0">
                <a:solidFill>
                  <a:srgbClr val="0E2E81"/>
                </a:solidFill>
              </a:rPr>
              <a:t> for </a:t>
            </a:r>
            <a:r>
              <a:rPr lang="pl-PL" b="1" dirty="0" err="1" smtClean="0">
                <a:solidFill>
                  <a:srgbClr val="0E2E81"/>
                </a:solidFill>
              </a:rPr>
              <a:t>your</a:t>
            </a:r>
            <a:r>
              <a:rPr lang="pl-PL" b="1" dirty="0" smtClean="0">
                <a:solidFill>
                  <a:srgbClr val="0E2E81"/>
                </a:solidFill>
              </a:rPr>
              <a:t> </a:t>
            </a:r>
            <a:r>
              <a:rPr lang="pl-PL" b="1" dirty="0" err="1" smtClean="0">
                <a:solidFill>
                  <a:srgbClr val="0E2E81"/>
                </a:solidFill>
              </a:rPr>
              <a:t>attention</a:t>
            </a:r>
            <a:endParaRPr lang="pl-PL" b="1" dirty="0" smtClean="0">
              <a:solidFill>
                <a:srgbClr val="0E2E81"/>
              </a:solidFill>
            </a:endParaRPr>
          </a:p>
          <a:p>
            <a:endParaRPr lang="pl-PL" b="1" dirty="0">
              <a:solidFill>
                <a:srgbClr val="0E2E81"/>
              </a:solidFill>
            </a:endParaRPr>
          </a:p>
          <a:p>
            <a:r>
              <a:rPr lang="pl-PL" dirty="0" smtClean="0">
                <a:solidFill>
                  <a:srgbClr val="0E2E81"/>
                </a:solidFill>
              </a:rPr>
              <a:t>We </a:t>
            </a:r>
            <a:r>
              <a:rPr lang="pl-PL" dirty="0" err="1" smtClean="0">
                <a:solidFill>
                  <a:srgbClr val="0E2E81"/>
                </a:solidFill>
              </a:rPr>
              <a:t>encourage</a:t>
            </a:r>
            <a:r>
              <a:rPr lang="pl-PL" dirty="0" smtClean="0">
                <a:solidFill>
                  <a:srgbClr val="0E2E81"/>
                </a:solidFill>
              </a:rPr>
              <a:t> to </a:t>
            </a:r>
            <a:r>
              <a:rPr lang="pl-PL" dirty="0" err="1" smtClean="0">
                <a:solidFill>
                  <a:srgbClr val="0E2E81"/>
                </a:solidFill>
              </a:rPr>
              <a:t>visit</a:t>
            </a:r>
            <a:r>
              <a:rPr lang="pl-PL" dirty="0" smtClean="0">
                <a:solidFill>
                  <a:srgbClr val="0E2E81"/>
                </a:solidFill>
              </a:rPr>
              <a:t> TRACK-VET </a:t>
            </a:r>
            <a:r>
              <a:rPr lang="pl-PL" dirty="0" err="1" smtClean="0">
                <a:solidFill>
                  <a:srgbClr val="0E2E81"/>
                </a:solidFill>
              </a:rPr>
              <a:t>project</a:t>
            </a:r>
            <a:r>
              <a:rPr lang="pl-PL" dirty="0" smtClean="0">
                <a:solidFill>
                  <a:srgbClr val="0E2E81"/>
                </a:solidFill>
              </a:rPr>
              <a:t> web </a:t>
            </a:r>
            <a:r>
              <a:rPr lang="pl-PL" dirty="0" err="1" smtClean="0">
                <a:solidFill>
                  <a:srgbClr val="0E2E81"/>
                </a:solidFill>
              </a:rPr>
              <a:t>site</a:t>
            </a:r>
            <a:r>
              <a:rPr lang="pl-PL" dirty="0" smtClean="0">
                <a:solidFill>
                  <a:srgbClr val="0E2E81"/>
                </a:solidFill>
              </a:rPr>
              <a:t> </a:t>
            </a:r>
            <a:r>
              <a:rPr lang="pl-PL" dirty="0" err="1" smtClean="0">
                <a:solidFill>
                  <a:srgbClr val="0E2E81"/>
                </a:solidFill>
              </a:rPr>
              <a:t>where</a:t>
            </a:r>
            <a:r>
              <a:rPr lang="pl-PL" dirty="0" smtClean="0">
                <a:solidFill>
                  <a:srgbClr val="0E2E81"/>
                </a:solidFill>
              </a:rPr>
              <a:t> materials, </a:t>
            </a:r>
            <a:r>
              <a:rPr lang="pl-PL" dirty="0" err="1" smtClean="0">
                <a:solidFill>
                  <a:srgbClr val="0E2E81"/>
                </a:solidFill>
              </a:rPr>
              <a:t>reports</a:t>
            </a:r>
            <a:r>
              <a:rPr lang="pl-PL" dirty="0" smtClean="0">
                <a:solidFill>
                  <a:srgbClr val="0E2E81"/>
                </a:solidFill>
              </a:rPr>
              <a:t>, </a:t>
            </a:r>
            <a:r>
              <a:rPr lang="pl-PL" dirty="0" err="1" smtClean="0">
                <a:solidFill>
                  <a:srgbClr val="0E2E81"/>
                </a:solidFill>
              </a:rPr>
              <a:t>presentations</a:t>
            </a:r>
            <a:r>
              <a:rPr lang="pl-PL" dirty="0" smtClean="0">
                <a:solidFill>
                  <a:srgbClr val="0E2E81"/>
                </a:solidFill>
              </a:rPr>
              <a:t> </a:t>
            </a:r>
            <a:r>
              <a:rPr lang="pl-PL" dirty="0" err="1" smtClean="0">
                <a:solidFill>
                  <a:srgbClr val="0E2E81"/>
                </a:solidFill>
              </a:rPr>
              <a:t>are</a:t>
            </a:r>
            <a:r>
              <a:rPr lang="pl-PL" dirty="0" smtClean="0">
                <a:solidFill>
                  <a:srgbClr val="0E2E81"/>
                </a:solidFill>
              </a:rPr>
              <a:t> </a:t>
            </a:r>
            <a:r>
              <a:rPr lang="pl-PL" dirty="0" err="1" smtClean="0">
                <a:solidFill>
                  <a:srgbClr val="0E2E81"/>
                </a:solidFill>
              </a:rPr>
              <a:t>being</a:t>
            </a:r>
            <a:r>
              <a:rPr lang="pl-PL" dirty="0" smtClean="0">
                <a:solidFill>
                  <a:srgbClr val="0E2E81"/>
                </a:solidFill>
              </a:rPr>
              <a:t> </a:t>
            </a:r>
            <a:r>
              <a:rPr lang="pl-PL" dirty="0" err="1" smtClean="0">
                <a:solidFill>
                  <a:srgbClr val="0E2E81"/>
                </a:solidFill>
              </a:rPr>
              <a:t>publihed</a:t>
            </a:r>
            <a:endParaRPr lang="pl-PL" dirty="0" smtClean="0">
              <a:solidFill>
                <a:srgbClr val="0E2E81"/>
              </a:solidFill>
            </a:endParaRPr>
          </a:p>
          <a:p>
            <a:endParaRPr lang="pl-PL" dirty="0">
              <a:solidFill>
                <a:srgbClr val="0E2E81"/>
              </a:solidFill>
            </a:endParaRPr>
          </a:p>
          <a:p>
            <a:r>
              <a:rPr lang="pl-PL" dirty="0">
                <a:solidFill>
                  <a:srgbClr val="0E2E81"/>
                </a:solidFill>
              </a:rPr>
              <a:t>http://www.track-vet.eu/ </a:t>
            </a:r>
            <a:endParaRPr lang="pl-PL" dirty="0" smtClean="0">
              <a:solidFill>
                <a:srgbClr val="0E2E81"/>
              </a:solidFill>
            </a:endParaRPr>
          </a:p>
          <a:p>
            <a:endParaRPr lang="pl-PL" b="1" dirty="0">
              <a:solidFill>
                <a:srgbClr val="0E2E81"/>
              </a:solidFill>
            </a:endParaRPr>
          </a:p>
          <a:p>
            <a:endParaRPr lang="pl-PL" b="1" dirty="0" smtClean="0">
              <a:solidFill>
                <a:srgbClr val="0E2E81"/>
              </a:solidFill>
            </a:endParaRPr>
          </a:p>
          <a:p>
            <a:endParaRPr lang="pl-PL" b="1" dirty="0" smtClean="0">
              <a:solidFill>
                <a:srgbClr val="0E2E81"/>
              </a:solidFill>
            </a:endParaRPr>
          </a:p>
          <a:p>
            <a:endParaRPr lang="pl-PL" b="1" dirty="0">
              <a:solidFill>
                <a:srgbClr val="0E2E81"/>
              </a:solidFill>
            </a:endParaRPr>
          </a:p>
          <a:p>
            <a:endParaRPr lang="pl-PL" b="1" dirty="0" smtClean="0">
              <a:solidFill>
                <a:srgbClr val="0E2E81"/>
              </a:solidFill>
            </a:endParaRPr>
          </a:p>
        </p:txBody>
      </p:sp>
    </p:spTree>
    <p:extLst>
      <p:ext uri="{BB962C8B-B14F-4D97-AF65-F5344CB8AC3E}">
        <p14:creationId xmlns:p14="http://schemas.microsoft.com/office/powerpoint/2010/main" val="4708680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90733" y="1069951"/>
            <a:ext cx="6131086" cy="2246769"/>
          </a:xfrm>
          <a:prstGeom prst="rect">
            <a:avLst/>
          </a:prstGeom>
          <a:noFill/>
        </p:spPr>
        <p:txBody>
          <a:bodyPr wrap="square" rtlCol="0">
            <a:spAutoFit/>
          </a:bodyPr>
          <a:lstStyle/>
          <a:p>
            <a:endParaRPr lang="pl-PL" sz="2000" dirty="0" smtClean="0">
              <a:solidFill>
                <a:srgbClr val="0E2E81"/>
              </a:solidFill>
            </a:endParaRPr>
          </a:p>
          <a:p>
            <a:endParaRPr lang="pl-PL" sz="2000" dirty="0">
              <a:solidFill>
                <a:srgbClr val="0E2E81"/>
              </a:solidFill>
            </a:endParaRPr>
          </a:p>
          <a:p>
            <a:endParaRPr lang="pl-PL" sz="2000" dirty="0" smtClean="0">
              <a:solidFill>
                <a:schemeClr val="tx2"/>
              </a:solidFill>
            </a:endParaRPr>
          </a:p>
          <a:p>
            <a:endParaRPr lang="pl-PL" sz="2000" dirty="0">
              <a:solidFill>
                <a:schemeClr val="tx2"/>
              </a:solidFill>
            </a:endParaRPr>
          </a:p>
          <a:p>
            <a:r>
              <a:rPr lang="pl-PL" sz="2000" dirty="0" smtClean="0">
                <a:solidFill>
                  <a:schemeClr val="tx2"/>
                </a:solidFill>
              </a:rPr>
              <a:t>TRACK-VET </a:t>
            </a:r>
            <a:r>
              <a:rPr lang="pl-PL" sz="2000" dirty="0" err="1" smtClean="0">
                <a:solidFill>
                  <a:schemeClr val="tx2"/>
                </a:solidFill>
              </a:rPr>
              <a:t>project</a:t>
            </a:r>
            <a:r>
              <a:rPr lang="pl-PL" sz="2000" dirty="0" smtClean="0">
                <a:solidFill>
                  <a:schemeClr val="tx2"/>
                </a:solidFill>
              </a:rPr>
              <a:t> </a:t>
            </a:r>
            <a:r>
              <a:rPr lang="pl-PL" sz="2000" dirty="0" err="1" smtClean="0">
                <a:solidFill>
                  <a:schemeClr val="tx2"/>
                </a:solidFill>
              </a:rPr>
              <a:t>is</a:t>
            </a:r>
            <a:r>
              <a:rPr lang="pl-PL" sz="2000" dirty="0" smtClean="0">
                <a:solidFill>
                  <a:schemeClr val="tx2"/>
                </a:solidFill>
              </a:rPr>
              <a:t> </a:t>
            </a:r>
            <a:r>
              <a:rPr lang="pl-PL" sz="2000" dirty="0" err="1" smtClean="0">
                <a:solidFill>
                  <a:schemeClr val="tx2"/>
                </a:solidFill>
              </a:rPr>
              <a:t>funded</a:t>
            </a:r>
            <a:r>
              <a:rPr lang="pl-PL" sz="2000" dirty="0" smtClean="0">
                <a:solidFill>
                  <a:schemeClr val="tx2"/>
                </a:solidFill>
              </a:rPr>
              <a:t> by the Erasmus+ </a:t>
            </a:r>
            <a:r>
              <a:rPr lang="pl-PL" sz="2000" dirty="0" err="1" smtClean="0">
                <a:solidFill>
                  <a:schemeClr val="tx2"/>
                </a:solidFill>
              </a:rPr>
              <a:t>Programme</a:t>
            </a:r>
            <a:r>
              <a:rPr lang="pl-PL" sz="2000" dirty="0" smtClean="0">
                <a:solidFill>
                  <a:schemeClr val="tx2"/>
                </a:solidFill>
              </a:rPr>
              <a:t>, KA2, VET</a:t>
            </a:r>
          </a:p>
          <a:p>
            <a:endParaRPr lang="pl-PL" sz="2000" dirty="0">
              <a:solidFill>
                <a:schemeClr val="tx2"/>
              </a:solidFill>
            </a:endParaRPr>
          </a:p>
        </p:txBody>
      </p:sp>
    </p:spTree>
    <p:extLst>
      <p:ext uri="{BB962C8B-B14F-4D97-AF65-F5344CB8AC3E}">
        <p14:creationId xmlns:p14="http://schemas.microsoft.com/office/powerpoint/2010/main" val="205626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9" y="898912"/>
            <a:ext cx="6131086" cy="3139321"/>
          </a:xfrm>
          <a:prstGeom prst="rect">
            <a:avLst/>
          </a:prstGeom>
          <a:noFill/>
        </p:spPr>
        <p:txBody>
          <a:bodyPr wrap="square" rtlCol="0">
            <a:spAutoFit/>
          </a:bodyPr>
          <a:lstStyle/>
          <a:p>
            <a:r>
              <a:rPr lang="pl-PL" b="1" dirty="0" err="1" smtClean="0">
                <a:solidFill>
                  <a:srgbClr val="0E2E81"/>
                </a:solidFill>
              </a:rPr>
              <a:t>Assessment</a:t>
            </a:r>
            <a:r>
              <a:rPr lang="pl-PL" b="1" dirty="0" smtClean="0">
                <a:solidFill>
                  <a:srgbClr val="0E2E81"/>
                </a:solidFill>
              </a:rPr>
              <a:t> of </a:t>
            </a:r>
            <a:r>
              <a:rPr lang="pl-PL" b="1" dirty="0" err="1" smtClean="0">
                <a:solidFill>
                  <a:srgbClr val="0E2E81"/>
                </a:solidFill>
              </a:rPr>
              <a:t>transversal</a:t>
            </a:r>
            <a:r>
              <a:rPr lang="pl-PL" b="1" dirty="0" smtClean="0">
                <a:solidFill>
                  <a:srgbClr val="0E2E81"/>
                </a:solidFill>
              </a:rPr>
              <a:t> </a:t>
            </a:r>
            <a:r>
              <a:rPr lang="pl-PL" b="1" dirty="0" err="1" smtClean="0">
                <a:solidFill>
                  <a:srgbClr val="0E2E81"/>
                </a:solidFill>
              </a:rPr>
              <a:t>key</a:t>
            </a:r>
            <a:r>
              <a:rPr lang="pl-PL" b="1" dirty="0" smtClean="0">
                <a:solidFill>
                  <a:srgbClr val="0E2E81"/>
                </a:solidFill>
              </a:rPr>
              <a:t> </a:t>
            </a:r>
            <a:r>
              <a:rPr lang="pl-PL" b="1" dirty="0" err="1" smtClean="0">
                <a:solidFill>
                  <a:srgbClr val="0E2E81"/>
                </a:solidFill>
              </a:rPr>
              <a:t>competences</a:t>
            </a:r>
            <a:endParaRPr lang="pl-PL" b="1" dirty="0" smtClean="0">
              <a:solidFill>
                <a:srgbClr val="0E2E81"/>
              </a:solidFill>
            </a:endParaRPr>
          </a:p>
          <a:p>
            <a:endParaRPr lang="pl-PL" dirty="0"/>
          </a:p>
          <a:p>
            <a:r>
              <a:rPr lang="en-US" dirty="0" smtClean="0"/>
              <a:t>Assessment </a:t>
            </a:r>
            <a:r>
              <a:rPr lang="en-US" dirty="0"/>
              <a:t>“means, methods and processes used to establish the extent to which a learner has in fact attained particular knowledge, skills and competence”. </a:t>
            </a:r>
            <a:endParaRPr lang="pl-PL" dirty="0" smtClean="0"/>
          </a:p>
          <a:p>
            <a:endParaRPr lang="pl-PL" dirty="0" smtClean="0"/>
          </a:p>
          <a:p>
            <a:r>
              <a:rPr lang="en-US" dirty="0" smtClean="0"/>
              <a:t>In </a:t>
            </a:r>
            <a:r>
              <a:rPr lang="en-US" dirty="0"/>
              <a:t>this sense assessment is similar concept to the concept of “examination</a:t>
            </a:r>
            <a:r>
              <a:rPr lang="en-US" dirty="0" smtClean="0"/>
              <a:t>”</a:t>
            </a:r>
            <a:r>
              <a:rPr lang="pl-PL" dirty="0" smtClean="0"/>
              <a:t>.</a:t>
            </a:r>
          </a:p>
          <a:p>
            <a:endParaRPr lang="pl-PL" dirty="0"/>
          </a:p>
          <a:p>
            <a:r>
              <a:rPr lang="en-US" dirty="0"/>
              <a:t>We adopt</a:t>
            </a:r>
            <a:r>
              <a:rPr lang="pl-PL" dirty="0" err="1"/>
              <a:t>ed</a:t>
            </a:r>
            <a:r>
              <a:rPr lang="en-US" dirty="0"/>
              <a:t> the approach and definition of “assessment” from the ECVET Recommendation 2009</a:t>
            </a:r>
            <a:r>
              <a:rPr lang="en-US" dirty="0" smtClean="0"/>
              <a:t>.</a:t>
            </a:r>
            <a:endParaRPr lang="pl-PL" dirty="0"/>
          </a:p>
        </p:txBody>
      </p:sp>
    </p:spTree>
    <p:extLst>
      <p:ext uri="{BB962C8B-B14F-4D97-AF65-F5344CB8AC3E}">
        <p14:creationId xmlns:p14="http://schemas.microsoft.com/office/powerpoint/2010/main" val="27743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24948" y="898912"/>
            <a:ext cx="8211043" cy="3693319"/>
          </a:xfrm>
          <a:prstGeom prst="rect">
            <a:avLst/>
          </a:prstGeom>
          <a:noFill/>
        </p:spPr>
        <p:txBody>
          <a:bodyPr wrap="square" rtlCol="0">
            <a:spAutoFit/>
          </a:bodyPr>
          <a:lstStyle/>
          <a:p>
            <a:r>
              <a:rPr lang="en-US" b="1" dirty="0">
                <a:solidFill>
                  <a:srgbClr val="0E2E81"/>
                </a:solidFill>
              </a:rPr>
              <a:t>Formal initial and continuous VET </a:t>
            </a:r>
            <a:r>
              <a:rPr lang="en-US" b="1" dirty="0" smtClean="0">
                <a:solidFill>
                  <a:srgbClr val="0E2E81"/>
                </a:solidFill>
              </a:rPr>
              <a:t>system</a:t>
            </a:r>
            <a:endParaRPr lang="pl-PL" b="1" dirty="0" smtClean="0">
              <a:solidFill>
                <a:srgbClr val="0E2E81"/>
              </a:solidFill>
            </a:endParaRPr>
          </a:p>
          <a:p>
            <a:endParaRPr lang="pl-PL" dirty="0"/>
          </a:p>
          <a:p>
            <a:r>
              <a:rPr lang="en-US" dirty="0"/>
              <a:t>We </a:t>
            </a:r>
            <a:r>
              <a:rPr lang="en-US" dirty="0" smtClean="0"/>
              <a:t>propose</a:t>
            </a:r>
            <a:r>
              <a:rPr lang="pl-PL" dirty="0" smtClean="0"/>
              <a:t>d</a:t>
            </a:r>
            <a:r>
              <a:rPr lang="en-US" dirty="0" smtClean="0"/>
              <a:t> </a:t>
            </a:r>
            <a:r>
              <a:rPr lang="en-US" dirty="0"/>
              <a:t>to define formal initial and continuous VET, as systems that have some or all of the below characteristics:</a:t>
            </a:r>
          </a:p>
          <a:p>
            <a:endParaRPr lang="pl-PL" dirty="0" smtClean="0"/>
          </a:p>
          <a:p>
            <a:pPr marL="285750" indent="-285750">
              <a:buFontTx/>
              <a:buChar char="-"/>
            </a:pPr>
            <a:r>
              <a:rPr lang="en-US" dirty="0" smtClean="0"/>
              <a:t>based </a:t>
            </a:r>
            <a:r>
              <a:rPr lang="en-US" dirty="0"/>
              <a:t>on core-curriculum or national qualification (standard</a:t>
            </a:r>
            <a:r>
              <a:rPr lang="en-US" dirty="0" smtClean="0"/>
              <a:t>);</a:t>
            </a:r>
            <a:endParaRPr lang="pl-PL" dirty="0" smtClean="0"/>
          </a:p>
          <a:p>
            <a:pPr marL="285750" indent="-285750">
              <a:buFontTx/>
              <a:buChar char="-"/>
            </a:pPr>
            <a:endParaRPr lang="en-US" dirty="0"/>
          </a:p>
          <a:p>
            <a:pPr marL="285750" indent="-285750">
              <a:buFontTx/>
              <a:buChar char="-"/>
            </a:pPr>
            <a:r>
              <a:rPr lang="en-US" dirty="0" smtClean="0"/>
              <a:t>lead </a:t>
            </a:r>
            <a:r>
              <a:rPr lang="en-US" dirty="0"/>
              <a:t>to state </a:t>
            </a:r>
            <a:r>
              <a:rPr lang="en-US" dirty="0" err="1"/>
              <a:t>recognised</a:t>
            </a:r>
            <a:r>
              <a:rPr lang="en-US" dirty="0"/>
              <a:t> (and very often state examined and quality assured) qualifications</a:t>
            </a:r>
            <a:r>
              <a:rPr lang="en-US" dirty="0" smtClean="0"/>
              <a:t>;</a:t>
            </a:r>
            <a:endParaRPr lang="pl-PL" dirty="0" smtClean="0"/>
          </a:p>
          <a:p>
            <a:pPr marL="285750" indent="-285750">
              <a:buFontTx/>
              <a:buChar char="-"/>
            </a:pPr>
            <a:endParaRPr lang="en-US" dirty="0"/>
          </a:p>
          <a:p>
            <a:pPr marL="285750" indent="-285750">
              <a:buFontTx/>
              <a:buChar char="-"/>
            </a:pPr>
            <a:r>
              <a:rPr lang="en-US" dirty="0" smtClean="0"/>
              <a:t>be </a:t>
            </a:r>
            <a:r>
              <a:rPr lang="en-US" dirty="0"/>
              <a:t>funded by the state (at least partially</a:t>
            </a:r>
            <a:r>
              <a:rPr lang="en-US" dirty="0" smtClean="0"/>
              <a:t>);</a:t>
            </a:r>
            <a:endParaRPr lang="pl-PL" dirty="0" smtClean="0"/>
          </a:p>
          <a:p>
            <a:pPr marL="285750" indent="-285750">
              <a:buFontTx/>
              <a:buChar char="-"/>
            </a:pPr>
            <a:endParaRPr lang="en-US" dirty="0"/>
          </a:p>
          <a:p>
            <a:pPr marL="285750" indent="-285750">
              <a:buFontTx/>
              <a:buChar char="-"/>
            </a:pPr>
            <a:r>
              <a:rPr lang="en-US" dirty="0" smtClean="0"/>
              <a:t>is </a:t>
            </a:r>
            <a:r>
              <a:rPr lang="en-US" dirty="0"/>
              <a:t>not part of 1st or 2nd cycle in higher education</a:t>
            </a:r>
            <a:r>
              <a:rPr lang="en-US" dirty="0" smtClean="0"/>
              <a:t>.</a:t>
            </a:r>
            <a:endParaRPr lang="pl-PL" dirty="0" smtClean="0"/>
          </a:p>
        </p:txBody>
      </p:sp>
    </p:spTree>
    <p:extLst>
      <p:ext uri="{BB962C8B-B14F-4D97-AF65-F5344CB8AC3E}">
        <p14:creationId xmlns:p14="http://schemas.microsoft.com/office/powerpoint/2010/main" val="2077295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1"/>
          <p:cNvSpPr txBox="1"/>
          <p:nvPr/>
        </p:nvSpPr>
        <p:spPr>
          <a:xfrm>
            <a:off x="690733" y="1807611"/>
            <a:ext cx="5710228" cy="400110"/>
          </a:xfrm>
          <a:prstGeom prst="rect">
            <a:avLst/>
          </a:prstGeom>
          <a:noFill/>
        </p:spPr>
        <p:txBody>
          <a:bodyPr wrap="square" rtlCol="0">
            <a:spAutoFit/>
          </a:bodyPr>
          <a:lstStyle/>
          <a:p>
            <a:r>
              <a:rPr lang="pl-PL" sz="2000" dirty="0" smtClean="0">
                <a:solidFill>
                  <a:srgbClr val="FF0000"/>
                </a:solidFill>
              </a:rPr>
              <a:t>Part II</a:t>
            </a:r>
            <a:endParaRPr lang="pl-PL" sz="2000" dirty="0">
              <a:solidFill>
                <a:srgbClr val="FF0000"/>
              </a:solidFill>
            </a:endParaRPr>
          </a:p>
        </p:txBody>
      </p:sp>
      <p:sp>
        <p:nvSpPr>
          <p:cNvPr id="4" name="PoleTekstowe 1"/>
          <p:cNvSpPr txBox="1"/>
          <p:nvPr/>
        </p:nvSpPr>
        <p:spPr>
          <a:xfrm>
            <a:off x="690733" y="2401806"/>
            <a:ext cx="8012513" cy="646331"/>
          </a:xfrm>
          <a:prstGeom prst="rect">
            <a:avLst/>
          </a:prstGeom>
          <a:noFill/>
        </p:spPr>
        <p:txBody>
          <a:bodyPr wrap="square" rtlCol="0">
            <a:spAutoFit/>
          </a:bodyPr>
          <a:lstStyle/>
          <a:p>
            <a:r>
              <a:rPr lang="pl-PL" dirty="0" smtClean="0">
                <a:solidFill>
                  <a:srgbClr val="FF0000"/>
                </a:solidFill>
              </a:rPr>
              <a:t>The learning </a:t>
            </a:r>
            <a:r>
              <a:rPr lang="pl-PL" dirty="0" err="1" smtClean="0">
                <a:solidFill>
                  <a:srgbClr val="FF0000"/>
                </a:solidFill>
              </a:rPr>
              <a:t>outcomes</a:t>
            </a:r>
            <a:r>
              <a:rPr lang="pl-PL" dirty="0" smtClean="0">
                <a:solidFill>
                  <a:srgbClr val="FF0000"/>
                </a:solidFill>
              </a:rPr>
              <a:t> </a:t>
            </a:r>
            <a:r>
              <a:rPr lang="pl-PL" dirty="0" err="1" smtClean="0">
                <a:solidFill>
                  <a:srgbClr val="FF0000"/>
                </a:solidFill>
              </a:rPr>
              <a:t>descriptions</a:t>
            </a:r>
            <a:r>
              <a:rPr lang="pl-PL" dirty="0" smtClean="0">
                <a:solidFill>
                  <a:srgbClr val="FF0000"/>
                </a:solidFill>
              </a:rPr>
              <a:t> - </a:t>
            </a:r>
            <a:endParaRPr lang="pl-PL" dirty="0">
              <a:solidFill>
                <a:srgbClr val="FF0000"/>
              </a:solidFill>
            </a:endParaRPr>
          </a:p>
          <a:p>
            <a:r>
              <a:rPr lang="pl-PL" dirty="0" err="1" smtClean="0">
                <a:solidFill>
                  <a:srgbClr val="FF0000"/>
                </a:solidFill>
              </a:rPr>
              <a:t>how</a:t>
            </a:r>
            <a:r>
              <a:rPr lang="pl-PL" dirty="0" smtClean="0">
                <a:solidFill>
                  <a:srgbClr val="FF0000"/>
                </a:solidFill>
              </a:rPr>
              <a:t> </a:t>
            </a:r>
            <a:r>
              <a:rPr lang="pl-PL" dirty="0" err="1">
                <a:solidFill>
                  <a:srgbClr val="FF0000"/>
                </a:solidFill>
              </a:rPr>
              <a:t>are</a:t>
            </a:r>
            <a:r>
              <a:rPr lang="pl-PL" dirty="0">
                <a:solidFill>
                  <a:srgbClr val="FF0000"/>
                </a:solidFill>
              </a:rPr>
              <a:t> </a:t>
            </a:r>
            <a:r>
              <a:rPr lang="pl-PL" dirty="0" err="1">
                <a:solidFill>
                  <a:srgbClr val="FF0000"/>
                </a:solidFill>
              </a:rPr>
              <a:t>TKCs</a:t>
            </a:r>
            <a:r>
              <a:rPr lang="pl-PL" dirty="0">
                <a:solidFill>
                  <a:srgbClr val="FF0000"/>
                </a:solidFill>
              </a:rPr>
              <a:t> </a:t>
            </a:r>
            <a:r>
              <a:rPr lang="pl-PL" dirty="0" err="1" smtClean="0">
                <a:solidFill>
                  <a:srgbClr val="FF0000"/>
                </a:solidFill>
              </a:rPr>
              <a:t>being</a:t>
            </a:r>
            <a:r>
              <a:rPr lang="pl-PL" dirty="0" smtClean="0">
                <a:solidFill>
                  <a:srgbClr val="FF0000"/>
                </a:solidFill>
              </a:rPr>
              <a:t> </a:t>
            </a:r>
            <a:r>
              <a:rPr lang="pl-PL" dirty="0" err="1" smtClean="0">
                <a:solidFill>
                  <a:srgbClr val="FF0000"/>
                </a:solidFill>
              </a:rPr>
              <a:t>modelled</a:t>
            </a:r>
            <a:r>
              <a:rPr lang="pl-PL" dirty="0" smtClean="0">
                <a:solidFill>
                  <a:srgbClr val="FF0000"/>
                </a:solidFill>
              </a:rPr>
              <a:t> in </a:t>
            </a:r>
            <a:r>
              <a:rPr lang="pl-PL" dirty="0" err="1" smtClean="0">
                <a:solidFill>
                  <a:srgbClr val="FF0000"/>
                </a:solidFill>
              </a:rPr>
              <a:t>educational</a:t>
            </a:r>
            <a:r>
              <a:rPr lang="pl-PL" dirty="0" smtClean="0">
                <a:solidFill>
                  <a:srgbClr val="FF0000"/>
                </a:solidFill>
              </a:rPr>
              <a:t> </a:t>
            </a:r>
            <a:r>
              <a:rPr lang="pl-PL" dirty="0" err="1" smtClean="0">
                <a:solidFill>
                  <a:srgbClr val="FF0000"/>
                </a:solidFill>
              </a:rPr>
              <a:t>documents</a:t>
            </a:r>
            <a:r>
              <a:rPr lang="pl-PL" dirty="0" smtClean="0">
                <a:solidFill>
                  <a:srgbClr val="FF0000"/>
                </a:solidFill>
              </a:rPr>
              <a:t>?</a:t>
            </a:r>
            <a:endParaRPr lang="pl-PL" dirty="0">
              <a:solidFill>
                <a:srgbClr val="FF0000"/>
              </a:solidFill>
            </a:endParaRPr>
          </a:p>
        </p:txBody>
      </p:sp>
    </p:spTree>
    <p:extLst>
      <p:ext uri="{BB962C8B-B14F-4D97-AF65-F5344CB8AC3E}">
        <p14:creationId xmlns:p14="http://schemas.microsoft.com/office/powerpoint/2010/main" val="1177968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48132" y="795277"/>
            <a:ext cx="9106910" cy="4348223"/>
          </a:xfrm>
          <a:prstGeom prst="rect">
            <a:avLst/>
          </a:prstGeom>
        </p:spPr>
      </p:pic>
    </p:spTree>
    <p:extLst>
      <p:ext uri="{BB962C8B-B14F-4D97-AF65-F5344CB8AC3E}">
        <p14:creationId xmlns:p14="http://schemas.microsoft.com/office/powerpoint/2010/main" val="1259238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yczny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1601</TotalTime>
  <Words>2222</Words>
  <Application>Microsoft Office PowerPoint</Application>
  <PresentationFormat>Pokaz na ekranie (16:9)</PresentationFormat>
  <Paragraphs>451</Paragraphs>
  <Slides>59</Slides>
  <Notes>7</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59</vt:i4>
      </vt:variant>
    </vt:vector>
  </HeadingPairs>
  <TitlesOfParts>
    <vt:vector size="63" baseType="lpstr">
      <vt:lpstr>Arial</vt:lpstr>
      <vt:lpstr>Calibri</vt:lpstr>
      <vt:lpstr>Times New Roman</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Horacy Dębowski</cp:lastModifiedBy>
  <cp:revision>136</cp:revision>
  <cp:lastPrinted>2020-02-28T09:48:14Z</cp:lastPrinted>
  <dcterms:created xsi:type="dcterms:W3CDTF">2010-04-12T23:12:02Z</dcterms:created>
  <dcterms:modified xsi:type="dcterms:W3CDTF">2020-11-23T11:10:08Z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