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61" r:id="rId1"/>
  </p:sldMasterIdLst>
  <p:notesMasterIdLst>
    <p:notesMasterId r:id="rId12"/>
  </p:notesMasterIdLst>
  <p:handoutMasterIdLst>
    <p:handoutMasterId r:id="rId13"/>
  </p:handoutMasterIdLst>
  <p:sldIdLst>
    <p:sldId id="256" r:id="rId2"/>
    <p:sldId id="266" r:id="rId3"/>
    <p:sldId id="294" r:id="rId4"/>
    <p:sldId id="295" r:id="rId5"/>
    <p:sldId id="292" r:id="rId6"/>
    <p:sldId id="291" r:id="rId7"/>
    <p:sldId id="297" r:id="rId8"/>
    <p:sldId id="293" r:id="rId9"/>
    <p:sldId id="265" r:id="rId10"/>
    <p:sldId id="261" r:id="rId11"/>
  </p:sldIdLst>
  <p:sldSz cx="9144000" cy="6858000" type="screen4x3"/>
  <p:notesSz cx="6858000" cy="9144000"/>
  <p:defaultTextStyle>
    <a:defPPr>
      <a:defRPr lang="en-GB"/>
    </a:defPPr>
    <a:lvl1pPr algn="l" rtl="0" eaLnBrk="0" fontAlgn="base" hangingPunct="0">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eaLnBrk="0" fontAlgn="base" hangingPunct="0">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eaLnBrk="0" fontAlgn="base" hangingPunct="0">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eaLnBrk="0" fontAlgn="base" hangingPunct="0">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eaLnBrk="0" fontAlgn="base" hangingPunct="0">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94ADA0"/>
    <a:srgbClr val="BEDBE0"/>
    <a:srgbClr val="FF624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70"/>
  </p:normalViewPr>
  <p:slideViewPr>
    <p:cSldViewPr>
      <p:cViewPr>
        <p:scale>
          <a:sx n="59" d="100"/>
          <a:sy n="59" d="100"/>
        </p:scale>
        <p:origin x="2048" y="1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7" d="100"/>
          <a:sy n="87" d="100"/>
        </p:scale>
        <p:origin x="2696"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F5384AE-0CC2-4741-836B-BB0F26748FBA}" type="datetimeFigureOut">
              <a:rPr lang="en-US" smtClean="0"/>
              <a:t>11/22/20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90CFC2B-9B01-9540-B520-35A4A329992B}" type="slidenum">
              <a:rPr lang="en-US" smtClean="0"/>
              <a:t>‹#›</a:t>
            </a:fld>
            <a:endParaRPr lang="en-US"/>
          </a:p>
        </p:txBody>
      </p:sp>
    </p:spTree>
    <p:extLst>
      <p:ext uri="{BB962C8B-B14F-4D97-AF65-F5344CB8AC3E}">
        <p14:creationId xmlns:p14="http://schemas.microsoft.com/office/powerpoint/2010/main" val="33568075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1638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638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1639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1639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pPr>
              <a:defRPr/>
            </a:pPr>
            <a:fld id="{2D1A5464-EA7E-3744-AB9D-5AE8A3CA599C}" type="slidenum">
              <a:rPr lang="en-GB"/>
              <a:pPr>
                <a:defRPr/>
              </a:pPr>
              <a:t>‹#›</a:t>
            </a:fld>
            <a:endParaRPr lang="en-GB"/>
          </a:p>
        </p:txBody>
      </p:sp>
    </p:spTree>
    <p:extLst>
      <p:ext uri="{BB962C8B-B14F-4D97-AF65-F5344CB8AC3E}">
        <p14:creationId xmlns:p14="http://schemas.microsoft.com/office/powerpoint/2010/main" val="2645857768"/>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F43255E0-D222-1042-880A-61954BD4356A}" type="slidenum">
              <a:rPr lang="en-GB"/>
              <a:pPr/>
              <a:t>1</a:t>
            </a:fld>
            <a:endParaRPr lang="en-GB"/>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p:spPr>
        <p:txBody>
          <a:bodyPr/>
          <a:lstStyle/>
          <a:p>
            <a:pPr eaLnBrk="1" hangingPunct="1"/>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D1A5464-EA7E-3744-AB9D-5AE8A3CA599C}" type="slidenum">
              <a:rPr lang="en-GB" smtClean="0"/>
              <a:pPr>
                <a:defRPr/>
              </a:pPr>
              <a:t>5</a:t>
            </a:fld>
            <a:endParaRPr lang="en-GB"/>
          </a:p>
        </p:txBody>
      </p:sp>
    </p:spTree>
    <p:extLst>
      <p:ext uri="{BB962C8B-B14F-4D97-AF65-F5344CB8AC3E}">
        <p14:creationId xmlns:p14="http://schemas.microsoft.com/office/powerpoint/2010/main" val="7802958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D1A5464-EA7E-3744-AB9D-5AE8A3CA599C}" type="slidenum">
              <a:rPr lang="en-GB" smtClean="0"/>
              <a:pPr>
                <a:defRPr/>
              </a:pPr>
              <a:t>6</a:t>
            </a:fld>
            <a:endParaRPr lang="en-GB"/>
          </a:p>
        </p:txBody>
      </p:sp>
    </p:spTree>
    <p:extLst>
      <p:ext uri="{BB962C8B-B14F-4D97-AF65-F5344CB8AC3E}">
        <p14:creationId xmlns:p14="http://schemas.microsoft.com/office/powerpoint/2010/main" val="23816382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D1A5464-EA7E-3744-AB9D-5AE8A3CA599C}" type="slidenum">
              <a:rPr lang="en-GB" smtClean="0"/>
              <a:pPr>
                <a:defRPr/>
              </a:pPr>
              <a:t>7</a:t>
            </a:fld>
            <a:endParaRPr lang="en-GB"/>
          </a:p>
        </p:txBody>
      </p:sp>
    </p:spTree>
    <p:extLst>
      <p:ext uri="{BB962C8B-B14F-4D97-AF65-F5344CB8AC3E}">
        <p14:creationId xmlns:p14="http://schemas.microsoft.com/office/powerpoint/2010/main" val="11145853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D1A5464-EA7E-3744-AB9D-5AE8A3CA599C}" type="slidenum">
              <a:rPr lang="en-GB" smtClean="0"/>
              <a:pPr>
                <a:defRPr/>
              </a:pPr>
              <a:t>8</a:t>
            </a:fld>
            <a:endParaRPr lang="en-GB"/>
          </a:p>
        </p:txBody>
      </p:sp>
    </p:spTree>
    <p:extLst>
      <p:ext uri="{BB962C8B-B14F-4D97-AF65-F5344CB8AC3E}">
        <p14:creationId xmlns:p14="http://schemas.microsoft.com/office/powerpoint/2010/main" val="37394208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D9B9E89B-5919-DF49-9C04-6F65A1406A27}" type="slidenum">
              <a:rPr lang="en-GB"/>
              <a:pPr/>
              <a:t>10</a:t>
            </a:fld>
            <a:endParaRPr lang="en-GB"/>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8914" name="Rectangle 2"/>
          <p:cNvSpPr>
            <a:spLocks noGrp="1" noChangeArrowheads="1"/>
          </p:cNvSpPr>
          <p:nvPr>
            <p:ph type="ctrTitle"/>
          </p:nvPr>
        </p:nvSpPr>
        <p:spPr>
          <a:xfrm>
            <a:off x="685800" y="2286000"/>
            <a:ext cx="7772400" cy="1143000"/>
          </a:xfrm>
        </p:spPr>
        <p:txBody>
          <a:bodyPr/>
          <a:lstStyle>
            <a:lvl1pPr>
              <a:defRPr/>
            </a:lvl1pPr>
          </a:lstStyle>
          <a:p>
            <a:r>
              <a:rPr lang="en-US"/>
              <a:t>Click to edit Master title style</a:t>
            </a:r>
          </a:p>
        </p:txBody>
      </p:sp>
      <p:sp>
        <p:nvSpPr>
          <p:cNvPr id="38915"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FBA6687-35EF-6F44-A750-3BA812B1053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C8E760C-8BD5-3149-B911-C7FA33CEE53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GB"/>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923BD13-771C-FC49-9D6C-409450CED82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625FF7E-67F5-7245-A684-0632B46DD13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3CA88A5-5679-9F47-A88D-40F073C9020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8BB2C20-47D6-0548-BC24-D67BEDC02A5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B9BD2D6-5CCA-FD41-97EE-74118E904FC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0DA63B4-2FF1-0C49-AFFB-03E2C57D2F6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2ACF702-26DC-6C40-A924-137E529FAFB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539C437-75A3-2940-8AF8-6ACDC186BDE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88654EC-5F12-9C43-A0E5-C8545AF3FF4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7892"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mn-ea"/>
                <a:cs typeface="+mn-cs"/>
              </a:defRPr>
            </a:lvl1pPr>
          </a:lstStyle>
          <a:p>
            <a:pPr>
              <a:defRPr/>
            </a:pPr>
            <a:endParaRPr lang="en-US"/>
          </a:p>
        </p:txBody>
      </p:sp>
      <p:sp>
        <p:nvSpPr>
          <p:cNvPr id="37893"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mn-ea"/>
                <a:cs typeface="+mn-cs"/>
              </a:defRPr>
            </a:lvl1pPr>
          </a:lstStyle>
          <a:p>
            <a:pPr>
              <a:defRPr/>
            </a:pPr>
            <a:endParaRPr lang="en-US"/>
          </a:p>
        </p:txBody>
      </p:sp>
      <p:sp>
        <p:nvSpPr>
          <p:cNvPr id="37894"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mn-ea"/>
                <a:cs typeface="+mn-cs"/>
              </a:defRPr>
            </a:lvl1pPr>
          </a:lstStyle>
          <a:p>
            <a:pPr>
              <a:defRPr/>
            </a:pPr>
            <a:fld id="{307A3740-E7F4-C84E-B45D-69AEF9FA9C8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Osaka" charset="-128"/>
          <a:cs typeface="Osaka" charset="-128"/>
        </a:defRPr>
      </a:lvl2pPr>
      <a:lvl3pPr algn="ctr" rtl="0" eaLnBrk="0" fontAlgn="base" hangingPunct="0">
        <a:spcBef>
          <a:spcPct val="0"/>
        </a:spcBef>
        <a:spcAft>
          <a:spcPct val="0"/>
        </a:spcAft>
        <a:defRPr sz="4400">
          <a:solidFill>
            <a:schemeClr val="tx2"/>
          </a:solidFill>
          <a:latin typeface="Arial" charset="0"/>
          <a:ea typeface="Osaka" charset="-128"/>
          <a:cs typeface="Osaka" charset="-128"/>
        </a:defRPr>
      </a:lvl3pPr>
      <a:lvl4pPr algn="ctr" rtl="0" eaLnBrk="0" fontAlgn="base" hangingPunct="0">
        <a:spcBef>
          <a:spcPct val="0"/>
        </a:spcBef>
        <a:spcAft>
          <a:spcPct val="0"/>
        </a:spcAft>
        <a:defRPr sz="4400">
          <a:solidFill>
            <a:schemeClr val="tx2"/>
          </a:solidFill>
          <a:latin typeface="Arial" charset="0"/>
          <a:ea typeface="Osaka" charset="-128"/>
          <a:cs typeface="Osaka" charset="-128"/>
        </a:defRPr>
      </a:lvl4pPr>
      <a:lvl5pPr algn="ctr" rtl="0" eaLnBrk="0" fontAlgn="base" hangingPunct="0">
        <a:spcBef>
          <a:spcPct val="0"/>
        </a:spcBef>
        <a:spcAft>
          <a:spcPct val="0"/>
        </a:spcAft>
        <a:defRPr sz="4400">
          <a:solidFill>
            <a:schemeClr val="tx2"/>
          </a:solidFill>
          <a:latin typeface="Arial" charset="0"/>
          <a:ea typeface="Osaka" charset="-128"/>
          <a:cs typeface="Osaka" charset="-128"/>
        </a:defRPr>
      </a:lvl5pPr>
      <a:lvl6pPr marL="457200" algn="ctr" rtl="0" fontAlgn="base">
        <a:spcBef>
          <a:spcPct val="0"/>
        </a:spcBef>
        <a:spcAft>
          <a:spcPct val="0"/>
        </a:spcAft>
        <a:defRPr sz="4400">
          <a:solidFill>
            <a:schemeClr val="tx2"/>
          </a:solidFill>
          <a:latin typeface="Arial" charset="0"/>
          <a:ea typeface="Osaka" charset="-128"/>
          <a:cs typeface="Osaka" charset="-128"/>
        </a:defRPr>
      </a:lvl6pPr>
      <a:lvl7pPr marL="914400" algn="ctr" rtl="0" fontAlgn="base">
        <a:spcBef>
          <a:spcPct val="0"/>
        </a:spcBef>
        <a:spcAft>
          <a:spcPct val="0"/>
        </a:spcAft>
        <a:defRPr sz="4400">
          <a:solidFill>
            <a:schemeClr val="tx2"/>
          </a:solidFill>
          <a:latin typeface="Arial" charset="0"/>
          <a:ea typeface="Osaka" charset="-128"/>
          <a:cs typeface="Osaka" charset="-128"/>
        </a:defRPr>
      </a:lvl7pPr>
      <a:lvl8pPr marL="1371600" algn="ctr" rtl="0" fontAlgn="base">
        <a:spcBef>
          <a:spcPct val="0"/>
        </a:spcBef>
        <a:spcAft>
          <a:spcPct val="0"/>
        </a:spcAft>
        <a:defRPr sz="4400">
          <a:solidFill>
            <a:schemeClr val="tx2"/>
          </a:solidFill>
          <a:latin typeface="Arial" charset="0"/>
          <a:ea typeface="Osaka" charset="-128"/>
          <a:cs typeface="Osaka" charset="-128"/>
        </a:defRPr>
      </a:lvl8pPr>
      <a:lvl9pPr marL="1828800" algn="ctr" rtl="0" fontAlgn="base">
        <a:spcBef>
          <a:spcPct val="0"/>
        </a:spcBef>
        <a:spcAft>
          <a:spcPct val="0"/>
        </a:spcAft>
        <a:defRPr sz="4400">
          <a:solidFill>
            <a:schemeClr val="tx2"/>
          </a:solidFill>
          <a:latin typeface="Arial" charset="0"/>
          <a:ea typeface="Osaka" charset="-128"/>
          <a:cs typeface="Osaka"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GB"/>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tif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tif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609600" y="1124744"/>
            <a:ext cx="7772400" cy="1143000"/>
          </a:xfrm>
        </p:spPr>
        <p:txBody>
          <a:bodyPr/>
          <a:lstStyle/>
          <a:p>
            <a:pPr eaLnBrk="1" hangingPunct="1"/>
            <a:r>
              <a:rPr lang="fr-FR" sz="3600" dirty="0">
                <a:solidFill>
                  <a:schemeClr val="bg1"/>
                </a:solidFill>
                <a:latin typeface="Times New Roman" charset="0"/>
              </a:rPr>
              <a:t> </a:t>
            </a:r>
            <a:br>
              <a:rPr lang="fr-FR" sz="3600" dirty="0">
                <a:solidFill>
                  <a:schemeClr val="bg1"/>
                </a:solidFill>
                <a:latin typeface="Times New Roman" charset="0"/>
              </a:rPr>
            </a:br>
            <a:br>
              <a:rPr lang="fr-FR" sz="3600" dirty="0">
                <a:solidFill>
                  <a:schemeClr val="bg1"/>
                </a:solidFill>
                <a:latin typeface="Times New Roman" charset="0"/>
              </a:rPr>
            </a:br>
            <a:r>
              <a:rPr lang="fr-FR" sz="2800" dirty="0">
                <a:solidFill>
                  <a:schemeClr val="bg1"/>
                </a:solidFill>
                <a:latin typeface="Chalkduster" panose="03050602040202020205" pitchFamily="66" charset="77"/>
              </a:rPr>
              <a:t>TRACK-VET</a:t>
            </a:r>
            <a:br>
              <a:rPr lang="fr-FR" sz="2800" dirty="0">
                <a:solidFill>
                  <a:schemeClr val="bg1"/>
                </a:solidFill>
                <a:latin typeface="Chalkduster" panose="03050602040202020205" pitchFamily="66" charset="77"/>
              </a:rPr>
            </a:br>
            <a:r>
              <a:rPr lang="fr-FR" sz="2800" dirty="0" err="1">
                <a:solidFill>
                  <a:schemeClr val="bg1"/>
                </a:solidFill>
                <a:latin typeface="Chalkduster" panose="03050602040202020205" pitchFamily="66" charset="77"/>
              </a:rPr>
              <a:t>Developing</a:t>
            </a:r>
            <a:r>
              <a:rPr lang="fr-FR" sz="2800" dirty="0">
                <a:solidFill>
                  <a:schemeClr val="bg1"/>
                </a:solidFill>
                <a:latin typeface="Chalkduster" panose="03050602040202020205" pitchFamily="66" charset="77"/>
              </a:rPr>
              <a:t>, </a:t>
            </a:r>
            <a:r>
              <a:rPr lang="fr-FR" sz="2800" dirty="0" err="1">
                <a:solidFill>
                  <a:schemeClr val="bg1"/>
                </a:solidFill>
                <a:latin typeface="Chalkduster" panose="03050602040202020205" pitchFamily="66" charset="77"/>
              </a:rPr>
              <a:t>Assessing</a:t>
            </a:r>
            <a:r>
              <a:rPr lang="fr-FR" sz="2800" dirty="0">
                <a:solidFill>
                  <a:schemeClr val="bg1"/>
                </a:solidFill>
                <a:latin typeface="Chalkduster" panose="03050602040202020205" pitchFamily="66" charset="77"/>
              </a:rPr>
              <a:t> and </a:t>
            </a:r>
            <a:r>
              <a:rPr lang="fr-FR" sz="2800" dirty="0" err="1">
                <a:solidFill>
                  <a:schemeClr val="bg1"/>
                </a:solidFill>
                <a:latin typeface="Chalkduster" panose="03050602040202020205" pitchFamily="66" charset="77"/>
              </a:rPr>
              <a:t>Validating</a:t>
            </a:r>
            <a:r>
              <a:rPr lang="fr-FR" sz="2800" dirty="0">
                <a:solidFill>
                  <a:schemeClr val="bg1"/>
                </a:solidFill>
                <a:latin typeface="Chalkduster" panose="03050602040202020205" pitchFamily="66" charset="77"/>
              </a:rPr>
              <a:t> Transversal Key </a:t>
            </a:r>
            <a:r>
              <a:rPr lang="fr-FR" sz="2800" dirty="0" err="1">
                <a:solidFill>
                  <a:schemeClr val="bg1"/>
                </a:solidFill>
                <a:latin typeface="Chalkduster" panose="03050602040202020205" pitchFamily="66" charset="77"/>
              </a:rPr>
              <a:t>Competences</a:t>
            </a:r>
            <a:r>
              <a:rPr lang="fr-FR" sz="2800" dirty="0">
                <a:solidFill>
                  <a:schemeClr val="bg1"/>
                </a:solidFill>
                <a:latin typeface="Chalkduster" panose="03050602040202020205" pitchFamily="66" charset="77"/>
              </a:rPr>
              <a:t> in </a:t>
            </a:r>
            <a:r>
              <a:rPr lang="fr-FR" sz="2800" dirty="0" err="1">
                <a:solidFill>
                  <a:schemeClr val="bg1"/>
                </a:solidFill>
                <a:latin typeface="Chalkduster" panose="03050602040202020205" pitchFamily="66" charset="77"/>
              </a:rPr>
              <a:t>Formal</a:t>
            </a:r>
            <a:r>
              <a:rPr lang="fr-FR" sz="2800" dirty="0">
                <a:solidFill>
                  <a:schemeClr val="bg1"/>
                </a:solidFill>
                <a:latin typeface="Chalkduster" panose="03050602040202020205" pitchFamily="66" charset="77"/>
              </a:rPr>
              <a:t> Initial and </a:t>
            </a:r>
            <a:r>
              <a:rPr lang="fr-FR" sz="2800" dirty="0" err="1">
                <a:solidFill>
                  <a:schemeClr val="bg1"/>
                </a:solidFill>
                <a:latin typeface="Chalkduster" panose="03050602040202020205" pitchFamily="66" charset="77"/>
              </a:rPr>
              <a:t>Continuing</a:t>
            </a:r>
            <a:r>
              <a:rPr lang="fr-FR" sz="2800" dirty="0">
                <a:solidFill>
                  <a:schemeClr val="bg1"/>
                </a:solidFill>
                <a:latin typeface="Chalkduster" panose="03050602040202020205" pitchFamily="66" charset="77"/>
              </a:rPr>
              <a:t> VET</a:t>
            </a:r>
            <a:br>
              <a:rPr lang="en-GB" sz="3200" dirty="0">
                <a:solidFill>
                  <a:schemeClr val="bg1"/>
                </a:solidFill>
                <a:latin typeface="Chalkduster" panose="03050602040202020205" pitchFamily="66" charset="77"/>
              </a:rPr>
            </a:br>
            <a:endParaRPr lang="en-GB" sz="3200" dirty="0">
              <a:latin typeface="Chalkduster" panose="03050602040202020205" pitchFamily="66" charset="77"/>
            </a:endParaRPr>
          </a:p>
        </p:txBody>
      </p:sp>
      <p:sp>
        <p:nvSpPr>
          <p:cNvPr id="14339" name="Text Box 4"/>
          <p:cNvSpPr txBox="1">
            <a:spLocks noChangeArrowheads="1"/>
          </p:cNvSpPr>
          <p:nvPr/>
        </p:nvSpPr>
        <p:spPr bwMode="auto">
          <a:xfrm>
            <a:off x="4932040" y="4387859"/>
            <a:ext cx="4288904" cy="1172629"/>
          </a:xfrm>
          <a:prstGeom prst="rect">
            <a:avLst/>
          </a:prstGeom>
          <a:noFill/>
          <a:ln w="9525">
            <a:noFill/>
            <a:miter lim="800000"/>
            <a:headEnd/>
            <a:tailEnd/>
          </a:ln>
        </p:spPr>
        <p:txBody>
          <a:bodyPr wrap="square">
            <a:prstTxWarp prst="textNoShape">
              <a:avLst/>
            </a:prstTxWarp>
            <a:spAutoFit/>
          </a:bodyPr>
          <a:lstStyle/>
          <a:p>
            <a:pPr>
              <a:lnSpc>
                <a:spcPct val="90000"/>
              </a:lnSpc>
              <a:spcBef>
                <a:spcPct val="15000"/>
              </a:spcBef>
            </a:pPr>
            <a:r>
              <a:rPr lang="en-GB" sz="1800" dirty="0">
                <a:solidFill>
                  <a:schemeClr val="bg1"/>
                </a:solidFill>
                <a:latin typeface="Chalkduster" panose="03050602040202020205" pitchFamily="66" charset="77"/>
              </a:rPr>
              <a:t>Janet Looney</a:t>
            </a:r>
          </a:p>
          <a:p>
            <a:pPr>
              <a:lnSpc>
                <a:spcPct val="90000"/>
              </a:lnSpc>
              <a:spcBef>
                <a:spcPct val="15000"/>
              </a:spcBef>
            </a:pPr>
            <a:r>
              <a:rPr lang="en-GB" sz="1800" dirty="0">
                <a:solidFill>
                  <a:schemeClr val="bg1"/>
                </a:solidFill>
                <a:latin typeface="Chalkduster" panose="03050602040202020205" pitchFamily="66" charset="77"/>
              </a:rPr>
              <a:t>European Institute of  Education and Social Policy</a:t>
            </a:r>
          </a:p>
          <a:p>
            <a:pPr>
              <a:lnSpc>
                <a:spcPct val="90000"/>
              </a:lnSpc>
              <a:spcBef>
                <a:spcPct val="15000"/>
              </a:spcBef>
            </a:pPr>
            <a:r>
              <a:rPr lang="en-GB" sz="1800" dirty="0">
                <a:solidFill>
                  <a:schemeClr val="bg1"/>
                </a:solidFill>
                <a:latin typeface="Chalkduster" panose="03050602040202020205" pitchFamily="66" charset="77"/>
              </a:rPr>
              <a:t>124 November 2020</a:t>
            </a:r>
          </a:p>
        </p:txBody>
      </p:sp>
      <p:sp>
        <p:nvSpPr>
          <p:cNvPr id="7" name="Subtitle 6"/>
          <p:cNvSpPr>
            <a:spLocks noGrp="1"/>
          </p:cNvSpPr>
          <p:nvPr>
            <p:ph type="subTitle" idx="1"/>
          </p:nvPr>
        </p:nvSpPr>
        <p:spPr>
          <a:xfrm>
            <a:off x="1295400" y="2708920"/>
            <a:ext cx="6400800" cy="2141521"/>
          </a:xfrm>
        </p:spPr>
        <p:txBody>
          <a:bodyPr/>
          <a:lstStyle/>
          <a:p>
            <a:pPr eaLnBrk="1" hangingPunct="1">
              <a:defRPr/>
            </a:pPr>
            <a:endParaRPr lang="en-GB" sz="2800" dirty="0">
              <a:solidFill>
                <a:schemeClr val="bg1"/>
              </a:solidFill>
              <a:latin typeface="Times New Roman" charset="0"/>
              <a:ea typeface="+mj-ea"/>
              <a:cs typeface="+mj-cs"/>
            </a:endParaRPr>
          </a:p>
          <a:p>
            <a:pPr eaLnBrk="1" hangingPunct="1">
              <a:defRPr/>
            </a:pPr>
            <a:endParaRPr lang="en-GB" sz="2800" dirty="0">
              <a:solidFill>
                <a:schemeClr val="bg1"/>
              </a:solidFill>
              <a:latin typeface="Times New Roman" charset="0"/>
              <a:ea typeface="+mj-ea"/>
              <a:cs typeface="+mj-cs"/>
            </a:endParaRPr>
          </a:p>
          <a:p>
            <a:pPr eaLnBrk="1" hangingPunct="1">
              <a:defRPr/>
            </a:pPr>
            <a:r>
              <a:rPr lang="en-GB" sz="2800" dirty="0">
                <a:solidFill>
                  <a:schemeClr val="bg1"/>
                </a:solidFill>
                <a:latin typeface="Chalkduster" panose="03050602040202020205" pitchFamily="66" charset="77"/>
                <a:ea typeface="+mj-ea"/>
                <a:cs typeface="+mj-cs"/>
              </a:rPr>
              <a:t>24 November 2020</a:t>
            </a:r>
          </a:p>
          <a:p>
            <a:pPr eaLnBrk="1" hangingPunct="1">
              <a:defRPr/>
            </a:pPr>
            <a:endParaRPr lang="en-GB" sz="2800" dirty="0">
              <a:solidFill>
                <a:schemeClr val="bg1"/>
              </a:solidFill>
              <a:latin typeface="Times New Roman" charset="0"/>
              <a:ea typeface="+mj-ea"/>
              <a:cs typeface="+mj-cs"/>
            </a:endParaRPr>
          </a:p>
        </p:txBody>
      </p:sp>
      <p:pic>
        <p:nvPicPr>
          <p:cNvPr id="2" name="Picture 1">
            <a:extLst>
              <a:ext uri="{FF2B5EF4-FFF2-40B4-BE49-F238E27FC236}">
                <a16:creationId xmlns:a16="http://schemas.microsoft.com/office/drawing/2014/main" id="{1F934ABC-5915-8849-B118-241FD5F800B0}"/>
              </a:ext>
            </a:extLst>
          </p:cNvPr>
          <p:cNvPicPr>
            <a:picLocks noChangeAspect="1"/>
          </p:cNvPicPr>
          <p:nvPr/>
        </p:nvPicPr>
        <p:blipFill>
          <a:blip r:embed="rId4"/>
          <a:stretch>
            <a:fillRect/>
          </a:stretch>
        </p:blipFill>
        <p:spPr>
          <a:xfrm>
            <a:off x="6588224" y="5805264"/>
            <a:ext cx="1665982" cy="64807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p:txBody>
          <a:bodyPr/>
          <a:lstStyle/>
          <a:p>
            <a:pPr algn="ctr" eaLnBrk="1" hangingPunct="1">
              <a:buFontTx/>
              <a:buNone/>
            </a:pPr>
            <a:r>
              <a:rPr lang="en-GB" dirty="0">
                <a:latin typeface="+mj-lt"/>
              </a:rPr>
              <a:t>Thank you</a:t>
            </a:r>
          </a:p>
          <a:p>
            <a:pPr algn="ctr" eaLnBrk="1" hangingPunct="1">
              <a:buFontTx/>
              <a:buNone/>
            </a:pPr>
            <a:endParaRPr lang="en-GB" dirty="0">
              <a:latin typeface="+mj-lt"/>
            </a:endParaRPr>
          </a:p>
          <a:p>
            <a:pPr algn="ctr" eaLnBrk="1" hangingPunct="1">
              <a:buFontTx/>
              <a:buNone/>
            </a:pPr>
            <a:r>
              <a:rPr lang="en-GB" dirty="0" err="1">
                <a:latin typeface="+mj-lt"/>
              </a:rPr>
              <a:t>looney@eiesp.org</a:t>
            </a:r>
            <a:endParaRPr lang="en-GB" dirty="0">
              <a:solidFill>
                <a:schemeClr val="bg1"/>
              </a:solidFill>
              <a:latin typeface="+mj-lt"/>
            </a:endParaRPr>
          </a:p>
        </p:txBody>
      </p:sp>
      <p:sp>
        <p:nvSpPr>
          <p:cNvPr id="26627" name="Rectangle 4"/>
          <p:cNvSpPr>
            <a:spLocks noChangeArrowheads="1"/>
          </p:cNvSpPr>
          <p:nvPr/>
        </p:nvSpPr>
        <p:spPr bwMode="auto">
          <a:xfrm>
            <a:off x="7543800" y="228600"/>
            <a:ext cx="184150" cy="457200"/>
          </a:xfrm>
          <a:prstGeom prst="rect">
            <a:avLst/>
          </a:prstGeom>
          <a:noFill/>
          <a:ln w="9525">
            <a:noFill/>
            <a:miter lim="800000"/>
            <a:headEnd/>
            <a:tailEnd/>
          </a:ln>
        </p:spPr>
        <p:txBody>
          <a:bodyPr wrap="none">
            <a:prstTxWarp prst="textNoShape">
              <a:avLst/>
            </a:prstTxWarp>
            <a:spAutoFit/>
          </a:bodyPr>
          <a:lstStyle/>
          <a:p>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dissolve">
                                      <p:cBhvr>
                                        <p:cTn id="7" dur="500"/>
                                        <p:tgtEl>
                                          <p:spTgt spid="7171">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7171">
                                            <p:txEl>
                                              <p:pRg st="2" end="2"/>
                                            </p:txEl>
                                          </p:spTgt>
                                        </p:tgtEl>
                                        <p:attrNameLst>
                                          <p:attrName>style.visibility</p:attrName>
                                        </p:attrNameLst>
                                      </p:cBhvr>
                                      <p:to>
                                        <p:strVal val="visible"/>
                                      </p:to>
                                    </p:set>
                                    <p:animEffect transition="in" filter="dissolve">
                                      <p:cBhvr>
                                        <p:cTn id="11" dur="500"/>
                                        <p:tgtEl>
                                          <p:spTgt spid="71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D9CC47-CE1C-6C43-8FCB-BB76C2205735}"/>
              </a:ext>
            </a:extLst>
          </p:cNvPr>
          <p:cNvSpPr>
            <a:spLocks noGrp="1"/>
          </p:cNvSpPr>
          <p:nvPr>
            <p:ph idx="1"/>
          </p:nvPr>
        </p:nvSpPr>
        <p:spPr>
          <a:xfrm>
            <a:off x="611560" y="1340768"/>
            <a:ext cx="7772400" cy="2170584"/>
          </a:xfrm>
        </p:spPr>
        <p:txBody>
          <a:bodyPr/>
          <a:lstStyle/>
          <a:p>
            <a:pPr marL="0" indent="0">
              <a:buNone/>
            </a:pPr>
            <a:endParaRPr lang="fr-FR" dirty="0"/>
          </a:p>
          <a:p>
            <a:pPr marL="0" indent="0">
              <a:buNone/>
            </a:pPr>
            <a:r>
              <a:rPr lang="fr-FR" dirty="0" err="1"/>
              <a:t>Development</a:t>
            </a:r>
            <a:r>
              <a:rPr lang="fr-FR" dirty="0"/>
              <a:t> of TKC </a:t>
            </a:r>
            <a:r>
              <a:rPr lang="fr-FR" dirty="0" err="1"/>
              <a:t>is</a:t>
            </a:r>
            <a:r>
              <a:rPr lang="fr-FR" dirty="0"/>
              <a:t> </a:t>
            </a:r>
            <a:r>
              <a:rPr lang="fr-FR" dirty="0" err="1"/>
              <a:t>understood</a:t>
            </a:r>
            <a:r>
              <a:rPr lang="fr-FR" dirty="0"/>
              <a:t> as the </a:t>
            </a:r>
            <a:r>
              <a:rPr lang="fr-FR" i="1" dirty="0" err="1"/>
              <a:t>intentional</a:t>
            </a:r>
            <a:r>
              <a:rPr lang="fr-FR" i="1" dirty="0"/>
              <a:t> </a:t>
            </a:r>
            <a:r>
              <a:rPr lang="fr-FR" i="1" dirty="0" err="1"/>
              <a:t>process</a:t>
            </a:r>
            <a:r>
              <a:rPr lang="fr-FR" i="1" dirty="0"/>
              <a:t> of </a:t>
            </a:r>
            <a:r>
              <a:rPr lang="fr-FR" i="1" dirty="0" err="1"/>
              <a:t>forming</a:t>
            </a:r>
            <a:r>
              <a:rPr lang="fr-FR" i="1" dirty="0"/>
              <a:t> </a:t>
            </a:r>
            <a:r>
              <a:rPr lang="fr-FR" i="1" dirty="0" err="1"/>
              <a:t>competences</a:t>
            </a:r>
            <a:r>
              <a:rPr lang="fr-FR" dirty="0"/>
              <a:t>. </a:t>
            </a:r>
          </a:p>
        </p:txBody>
      </p:sp>
      <p:pic>
        <p:nvPicPr>
          <p:cNvPr id="4" name="Picture 3">
            <a:extLst>
              <a:ext uri="{FF2B5EF4-FFF2-40B4-BE49-F238E27FC236}">
                <a16:creationId xmlns:a16="http://schemas.microsoft.com/office/drawing/2014/main" id="{C55DB2A3-0EB9-904C-9644-5DAC2479AB2D}"/>
              </a:ext>
            </a:extLst>
          </p:cNvPr>
          <p:cNvPicPr>
            <a:picLocks noChangeAspect="1"/>
          </p:cNvPicPr>
          <p:nvPr/>
        </p:nvPicPr>
        <p:blipFill>
          <a:blip r:embed="rId2"/>
          <a:stretch>
            <a:fillRect/>
          </a:stretch>
        </p:blipFill>
        <p:spPr>
          <a:xfrm>
            <a:off x="6588224" y="5805264"/>
            <a:ext cx="1665982" cy="648072"/>
          </a:xfrm>
          <a:prstGeom prst="rect">
            <a:avLst/>
          </a:prstGeom>
        </p:spPr>
      </p:pic>
    </p:spTree>
    <p:extLst>
      <p:ext uri="{BB962C8B-B14F-4D97-AF65-F5344CB8AC3E}">
        <p14:creationId xmlns:p14="http://schemas.microsoft.com/office/powerpoint/2010/main" val="1689641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CE2A5-06DE-D84C-B8FD-ECC943031EDF}"/>
              </a:ext>
            </a:extLst>
          </p:cNvPr>
          <p:cNvSpPr>
            <a:spLocks noGrp="1"/>
          </p:cNvSpPr>
          <p:nvPr>
            <p:ph type="title"/>
          </p:nvPr>
        </p:nvSpPr>
        <p:spPr>
          <a:xfrm>
            <a:off x="467544" y="260648"/>
            <a:ext cx="7772400" cy="1143000"/>
          </a:xfrm>
        </p:spPr>
        <p:txBody>
          <a:bodyPr/>
          <a:lstStyle/>
          <a:p>
            <a:r>
              <a:rPr lang="fr-FR" sz="3200" dirty="0"/>
              <a:t>A </a:t>
            </a:r>
            <a:r>
              <a:rPr lang="fr-FR" sz="3200" dirty="0" err="1"/>
              <a:t>holistic</a:t>
            </a:r>
            <a:r>
              <a:rPr lang="fr-FR" sz="3200" dirty="0"/>
              <a:t> </a:t>
            </a:r>
            <a:r>
              <a:rPr lang="fr-FR" sz="3200" dirty="0" err="1"/>
              <a:t>approach</a:t>
            </a:r>
            <a:endParaRPr lang="fr-FR" sz="3200" dirty="0"/>
          </a:p>
        </p:txBody>
      </p:sp>
      <p:sp>
        <p:nvSpPr>
          <p:cNvPr id="3" name="Content Placeholder 2">
            <a:extLst>
              <a:ext uri="{FF2B5EF4-FFF2-40B4-BE49-F238E27FC236}">
                <a16:creationId xmlns:a16="http://schemas.microsoft.com/office/drawing/2014/main" id="{56FBC0E1-41E1-064B-AD67-59640FE04D27}"/>
              </a:ext>
            </a:extLst>
          </p:cNvPr>
          <p:cNvSpPr>
            <a:spLocks noGrp="1"/>
          </p:cNvSpPr>
          <p:nvPr>
            <p:ph idx="1"/>
          </p:nvPr>
        </p:nvSpPr>
        <p:spPr/>
        <p:txBody>
          <a:bodyPr/>
          <a:lstStyle/>
          <a:p>
            <a:pPr marL="0" indent="0">
              <a:buNone/>
            </a:pPr>
            <a:r>
              <a:rPr lang="en-GB" sz="1600" dirty="0"/>
              <a:t>The European Council Recommendation on key competences for lifelong learning reinforces this emphasis on the ability to address unique challenges, highlighting tat:</a:t>
            </a:r>
            <a:endParaRPr lang="fr-FR" sz="1600" dirty="0"/>
          </a:p>
          <a:p>
            <a:pPr marL="0" indent="0">
              <a:buNone/>
            </a:pPr>
            <a:r>
              <a:rPr lang="en-GB" sz="1600" dirty="0"/>
              <a:t> </a:t>
            </a:r>
            <a:endParaRPr lang="fr-FR" sz="1600" dirty="0"/>
          </a:p>
          <a:p>
            <a:r>
              <a:rPr lang="en-GB" sz="1600" dirty="0"/>
              <a:t>‘In the knowledge economy, memorisation of facts and procedures is key, but not enough for progress and success. Skills, such as problem solving, critical thinking, ability to cooperate, creativity, computational thinking, self-regulation are more essential than ever before in our quickly changing society. They are the tools to make what has been learned work in real time, in order to generate new ideas, new theories, new products, and new knowledge.’</a:t>
            </a:r>
            <a:endParaRPr lang="fr-FR" sz="1600" dirty="0"/>
          </a:p>
          <a:p>
            <a:endParaRPr lang="fr-FR" sz="1600" dirty="0"/>
          </a:p>
          <a:p>
            <a:pPr marL="0" indent="0">
              <a:buNone/>
            </a:pPr>
            <a:r>
              <a:rPr lang="en-GB" sz="1600" dirty="0"/>
              <a:t>				European Council (2018, p. 2)</a:t>
            </a:r>
            <a:endParaRPr lang="fr-FR" sz="1600" dirty="0"/>
          </a:p>
          <a:p>
            <a:endParaRPr lang="en-US" sz="1600" dirty="0"/>
          </a:p>
          <a:p>
            <a:pPr marL="0" indent="0">
              <a:buNone/>
            </a:pPr>
            <a:endParaRPr lang="fr-FR" dirty="0"/>
          </a:p>
        </p:txBody>
      </p:sp>
      <p:pic>
        <p:nvPicPr>
          <p:cNvPr id="4" name="Picture 3">
            <a:extLst>
              <a:ext uri="{FF2B5EF4-FFF2-40B4-BE49-F238E27FC236}">
                <a16:creationId xmlns:a16="http://schemas.microsoft.com/office/drawing/2014/main" id="{6C55B21F-8EFD-C341-9A84-10AD51758A39}"/>
              </a:ext>
            </a:extLst>
          </p:cNvPr>
          <p:cNvPicPr>
            <a:picLocks noChangeAspect="1"/>
          </p:cNvPicPr>
          <p:nvPr/>
        </p:nvPicPr>
        <p:blipFill>
          <a:blip r:embed="rId2"/>
          <a:stretch>
            <a:fillRect/>
          </a:stretch>
        </p:blipFill>
        <p:spPr>
          <a:xfrm>
            <a:off x="6588224" y="5805264"/>
            <a:ext cx="1665982" cy="648072"/>
          </a:xfrm>
          <a:prstGeom prst="rect">
            <a:avLst/>
          </a:prstGeom>
        </p:spPr>
      </p:pic>
    </p:spTree>
    <p:extLst>
      <p:ext uri="{BB962C8B-B14F-4D97-AF65-F5344CB8AC3E}">
        <p14:creationId xmlns:p14="http://schemas.microsoft.com/office/powerpoint/2010/main" val="1591329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9AB91-5755-A54D-A5F2-E11257D76A3A}"/>
              </a:ext>
            </a:extLst>
          </p:cNvPr>
          <p:cNvSpPr>
            <a:spLocks noGrp="1"/>
          </p:cNvSpPr>
          <p:nvPr>
            <p:ph type="title"/>
          </p:nvPr>
        </p:nvSpPr>
        <p:spPr/>
        <p:txBody>
          <a:bodyPr/>
          <a:lstStyle/>
          <a:p>
            <a:r>
              <a:rPr lang="fr-FR" sz="3200" dirty="0"/>
              <a:t>A </a:t>
            </a:r>
            <a:r>
              <a:rPr lang="fr-FR" sz="3200" dirty="0" err="1"/>
              <a:t>holistic</a:t>
            </a:r>
            <a:r>
              <a:rPr lang="fr-FR" sz="3200" dirty="0"/>
              <a:t> </a:t>
            </a:r>
            <a:r>
              <a:rPr lang="fr-FR" sz="3200" dirty="0" err="1"/>
              <a:t>approach</a:t>
            </a:r>
            <a:endParaRPr lang="fr-FR" sz="3200" dirty="0"/>
          </a:p>
        </p:txBody>
      </p:sp>
      <p:sp>
        <p:nvSpPr>
          <p:cNvPr id="3" name="Content Placeholder 2">
            <a:extLst>
              <a:ext uri="{FF2B5EF4-FFF2-40B4-BE49-F238E27FC236}">
                <a16:creationId xmlns:a16="http://schemas.microsoft.com/office/drawing/2014/main" id="{22B18CF4-193D-0941-8C37-A94062BFF882}"/>
              </a:ext>
            </a:extLst>
          </p:cNvPr>
          <p:cNvSpPr>
            <a:spLocks noGrp="1"/>
          </p:cNvSpPr>
          <p:nvPr>
            <p:ph idx="1"/>
          </p:nvPr>
        </p:nvSpPr>
        <p:spPr/>
        <p:txBody>
          <a:bodyPr/>
          <a:lstStyle/>
          <a:p>
            <a:r>
              <a:rPr lang="fr-FR" sz="1800" dirty="0"/>
              <a:t> </a:t>
            </a:r>
            <a:r>
              <a:rPr lang="en-GB" sz="1800" dirty="0"/>
              <a:t>‘…a complex combination of knowledge, skills, understanding, values, attitudes and desire which lead to effective, embodied human action in the world in a particular domain. One’s achievement at work, in personal relationships or in civil society are not based simply on the accumulation of knowledge stored as data, but as a combination of this knowledge with skills, values, attitudes, desires and motivation and its application in a particular human setting at a particular point in a trajectory in time. Competence implies a sense of agency, action and value’. </a:t>
            </a:r>
            <a:endParaRPr lang="fr-FR" sz="1800" dirty="0"/>
          </a:p>
          <a:p>
            <a:pPr marL="0" indent="0">
              <a:buNone/>
            </a:pPr>
            <a:r>
              <a:rPr lang="en-GB" sz="1800" dirty="0"/>
              <a:t>			Hoskins and Deakin Crick (2010, p. 122</a:t>
            </a:r>
            <a:r>
              <a:rPr lang="fr-FR" sz="1800" dirty="0"/>
              <a:t>  </a:t>
            </a:r>
            <a:r>
              <a:rPr lang="en-GB" sz="1800" dirty="0"/>
              <a:t>)</a:t>
            </a:r>
            <a:endParaRPr lang="fr-FR" sz="1800" dirty="0"/>
          </a:p>
          <a:p>
            <a:endParaRPr lang="fr-FR" dirty="0"/>
          </a:p>
        </p:txBody>
      </p:sp>
      <p:pic>
        <p:nvPicPr>
          <p:cNvPr id="4" name="Picture 3">
            <a:extLst>
              <a:ext uri="{FF2B5EF4-FFF2-40B4-BE49-F238E27FC236}">
                <a16:creationId xmlns:a16="http://schemas.microsoft.com/office/drawing/2014/main" id="{1A0E770D-F38B-6148-A1A0-B8B900D0CA89}"/>
              </a:ext>
            </a:extLst>
          </p:cNvPr>
          <p:cNvPicPr>
            <a:picLocks noChangeAspect="1"/>
          </p:cNvPicPr>
          <p:nvPr/>
        </p:nvPicPr>
        <p:blipFill>
          <a:blip r:embed="rId2"/>
          <a:stretch>
            <a:fillRect/>
          </a:stretch>
        </p:blipFill>
        <p:spPr>
          <a:xfrm>
            <a:off x="6588224" y="5805264"/>
            <a:ext cx="1665982" cy="648072"/>
          </a:xfrm>
          <a:prstGeom prst="rect">
            <a:avLst/>
          </a:prstGeom>
        </p:spPr>
      </p:pic>
    </p:spTree>
    <p:extLst>
      <p:ext uri="{BB962C8B-B14F-4D97-AF65-F5344CB8AC3E}">
        <p14:creationId xmlns:p14="http://schemas.microsoft.com/office/powerpoint/2010/main" val="28464388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802" y="1039828"/>
            <a:ext cx="7772400" cy="1143000"/>
          </a:xfrm>
        </p:spPr>
        <p:txBody>
          <a:bodyPr/>
          <a:lstStyle/>
          <a:p>
            <a:pPr algn="l"/>
            <a:r>
              <a:rPr lang="en-US" sz="2800" i="1" dirty="0"/>
              <a:t>Challenges in assessing transversal competences</a:t>
            </a:r>
          </a:p>
        </p:txBody>
      </p:sp>
      <p:sp>
        <p:nvSpPr>
          <p:cNvPr id="3" name="Content Placeholder 2"/>
          <p:cNvSpPr>
            <a:spLocks noGrp="1"/>
          </p:cNvSpPr>
          <p:nvPr>
            <p:ph idx="1"/>
          </p:nvPr>
        </p:nvSpPr>
        <p:spPr>
          <a:xfrm>
            <a:off x="696802" y="2212783"/>
            <a:ext cx="7772400" cy="4683224"/>
          </a:xfrm>
        </p:spPr>
        <p:txBody>
          <a:bodyPr/>
          <a:lstStyle/>
          <a:p>
            <a:pPr marL="0" indent="0">
              <a:buNone/>
            </a:pPr>
            <a:endParaRPr lang="en-US" sz="2000" dirty="0"/>
          </a:p>
          <a:p>
            <a:r>
              <a:rPr lang="en-US" sz="2000" dirty="0"/>
              <a:t>Lack of a shared definitions</a:t>
            </a:r>
            <a:endParaRPr lang="en-US" sz="800" dirty="0"/>
          </a:p>
          <a:p>
            <a:r>
              <a:rPr lang="en-US" sz="2000" dirty="0"/>
              <a:t>No clear reference standards</a:t>
            </a:r>
            <a:endParaRPr lang="en-US" sz="800" dirty="0"/>
          </a:p>
          <a:p>
            <a:pPr marL="0" indent="0">
              <a:buNone/>
            </a:pPr>
            <a:endParaRPr lang="en-US" sz="800" i="1" dirty="0"/>
          </a:p>
          <a:p>
            <a:pPr marL="0" indent="0">
              <a:buNone/>
            </a:pPr>
            <a:endParaRPr lang="en-US" sz="2000" i="1" dirty="0"/>
          </a:p>
          <a:p>
            <a:pPr marL="0" indent="0">
              <a:buNone/>
            </a:pPr>
            <a:r>
              <a:rPr lang="en-US" sz="2000" i="1" dirty="0"/>
              <a:t>As a result</a:t>
            </a:r>
          </a:p>
          <a:p>
            <a:pPr marL="457200" lvl="1" indent="0">
              <a:buNone/>
            </a:pPr>
            <a:endParaRPr lang="en-US" sz="1100" i="1" dirty="0"/>
          </a:p>
          <a:p>
            <a:pPr marL="457200" lvl="1" indent="0">
              <a:buNone/>
            </a:pPr>
            <a:r>
              <a:rPr lang="en-GB" sz="1800" dirty="0"/>
              <a:t>Learners nay receive little guidance on how they might improve or deepen these competences</a:t>
            </a:r>
          </a:p>
          <a:p>
            <a:pPr marL="457200" lvl="1" indent="0">
              <a:buNone/>
            </a:pPr>
            <a:endParaRPr lang="en-GB" sz="1800" dirty="0"/>
          </a:p>
          <a:p>
            <a:pPr marL="0" indent="0">
              <a:buNone/>
            </a:pPr>
            <a:endParaRPr lang="en-US" i="1" dirty="0"/>
          </a:p>
          <a:p>
            <a:pPr marL="0" indent="0">
              <a:buNone/>
            </a:pPr>
            <a:endParaRPr lang="en-US" i="1" dirty="0"/>
          </a:p>
          <a:p>
            <a:endParaRPr lang="en-US" i="1" dirty="0"/>
          </a:p>
          <a:p>
            <a:endParaRPr lang="en-US" i="1" dirty="0"/>
          </a:p>
        </p:txBody>
      </p:sp>
      <p:pic>
        <p:nvPicPr>
          <p:cNvPr id="5" name="Picture 4">
            <a:extLst>
              <a:ext uri="{FF2B5EF4-FFF2-40B4-BE49-F238E27FC236}">
                <a16:creationId xmlns:a16="http://schemas.microsoft.com/office/drawing/2014/main" id="{8A2C1FE3-8B15-7A4A-B538-D1336B1F2EAE}"/>
              </a:ext>
            </a:extLst>
          </p:cNvPr>
          <p:cNvPicPr>
            <a:picLocks noChangeAspect="1"/>
          </p:cNvPicPr>
          <p:nvPr/>
        </p:nvPicPr>
        <p:blipFill>
          <a:blip r:embed="rId3"/>
          <a:stretch>
            <a:fillRect/>
          </a:stretch>
        </p:blipFill>
        <p:spPr>
          <a:xfrm>
            <a:off x="6444208" y="5915980"/>
            <a:ext cx="1665982" cy="648072"/>
          </a:xfrm>
          <a:prstGeom prst="rect">
            <a:avLst/>
          </a:prstGeom>
        </p:spPr>
      </p:pic>
    </p:spTree>
    <p:extLst>
      <p:ext uri="{BB962C8B-B14F-4D97-AF65-F5344CB8AC3E}">
        <p14:creationId xmlns:p14="http://schemas.microsoft.com/office/powerpoint/2010/main" val="1201530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04664"/>
            <a:ext cx="7772400" cy="1008112"/>
          </a:xfrm>
        </p:spPr>
        <p:txBody>
          <a:bodyPr/>
          <a:lstStyle/>
          <a:p>
            <a:r>
              <a:rPr lang="en-US" sz="2800" i="1" dirty="0"/>
              <a:t>An Example: Defining and measuring creativity </a:t>
            </a:r>
          </a:p>
        </p:txBody>
      </p:sp>
      <p:sp>
        <p:nvSpPr>
          <p:cNvPr id="3" name="Content Placeholder 2"/>
          <p:cNvSpPr>
            <a:spLocks noGrp="1"/>
          </p:cNvSpPr>
          <p:nvPr>
            <p:ph idx="1"/>
          </p:nvPr>
        </p:nvSpPr>
        <p:spPr>
          <a:xfrm>
            <a:off x="683568" y="1196752"/>
            <a:ext cx="7772400" cy="4114800"/>
          </a:xfrm>
        </p:spPr>
        <p:txBody>
          <a:bodyPr/>
          <a:lstStyle/>
          <a:p>
            <a:pPr marL="0" lvl="0" indent="0">
              <a:buNone/>
            </a:pPr>
            <a:endParaRPr lang="en-GB" sz="100" dirty="0"/>
          </a:p>
          <a:p>
            <a:pPr marL="0" lvl="0" indent="0">
              <a:buNone/>
            </a:pPr>
            <a:r>
              <a:rPr lang="en-GB" sz="2000" b="1" i="1" dirty="0"/>
              <a:t>Creative Dispositions</a:t>
            </a:r>
          </a:p>
          <a:p>
            <a:pPr marL="0" lvl="0" indent="0">
              <a:buNone/>
            </a:pPr>
            <a:endParaRPr lang="en-GB" sz="1400" b="1" i="1" dirty="0"/>
          </a:p>
          <a:p>
            <a:pPr marL="0" lvl="0" indent="0">
              <a:buNone/>
            </a:pPr>
            <a:endParaRPr lang="en-US" sz="100" i="1" dirty="0"/>
          </a:p>
          <a:p>
            <a:pPr lvl="1">
              <a:buFont typeface="Arial"/>
              <a:buChar char="•"/>
            </a:pPr>
            <a:r>
              <a:rPr lang="en-GB" sz="1800" dirty="0"/>
              <a:t>Personality variables, such as “openness to experiences”; curiosity, willingness to explore the unknown’ and ability to tolerate ambiguity. </a:t>
            </a:r>
          </a:p>
          <a:p>
            <a:pPr marL="457200" lvl="1" indent="0">
              <a:buNone/>
            </a:pPr>
            <a:endParaRPr lang="en-US" sz="700" dirty="0"/>
          </a:p>
          <a:p>
            <a:pPr lvl="1">
              <a:buFont typeface="Arial"/>
              <a:buChar char="•"/>
            </a:pPr>
            <a:r>
              <a:rPr lang="en-GB" sz="1800" dirty="0"/>
              <a:t>Cognitive and affective variables such as effort and persistence, the ability to generate a variety of ideas., to question and to reflect critically, and to synthesise ideas from diverse sources. </a:t>
            </a:r>
          </a:p>
          <a:p>
            <a:pPr lvl="1">
              <a:buFont typeface="Arial"/>
              <a:buChar char="•"/>
            </a:pPr>
            <a:endParaRPr lang="en-US" sz="800" dirty="0"/>
          </a:p>
          <a:p>
            <a:pPr lvl="1">
              <a:buFont typeface="Arial"/>
              <a:buChar char="•"/>
            </a:pPr>
            <a:r>
              <a:rPr lang="en-GB" sz="1800" dirty="0"/>
              <a:t>Creative self-efficacy – that is, belief in one’s capacity to address challenges and to persist – as well as willingness to take intellectual risks – are particularly important.  Intrinsic motivation, engagement and intense focus.</a:t>
            </a:r>
          </a:p>
          <a:p>
            <a:pPr lvl="1">
              <a:buFont typeface="Arial"/>
              <a:buChar char="•"/>
            </a:pPr>
            <a:endParaRPr lang="en-US" sz="800" dirty="0"/>
          </a:p>
          <a:p>
            <a:pPr lvl="1">
              <a:buFont typeface="Arial"/>
              <a:buChar char="•"/>
            </a:pPr>
            <a:r>
              <a:rPr lang="en-GB" sz="1800" dirty="0"/>
              <a:t>Active participation in social networks has been identified as important to enhancing creative potential. </a:t>
            </a:r>
            <a:endParaRPr lang="en-US" sz="1800" dirty="0"/>
          </a:p>
          <a:p>
            <a:endParaRPr lang="en-US" dirty="0"/>
          </a:p>
        </p:txBody>
      </p:sp>
      <p:pic>
        <p:nvPicPr>
          <p:cNvPr id="5" name="Picture 4">
            <a:extLst>
              <a:ext uri="{FF2B5EF4-FFF2-40B4-BE49-F238E27FC236}">
                <a16:creationId xmlns:a16="http://schemas.microsoft.com/office/drawing/2014/main" id="{8D8CD86C-B166-9C4E-8E1C-AD42E3765000}"/>
              </a:ext>
            </a:extLst>
          </p:cNvPr>
          <p:cNvPicPr>
            <a:picLocks noChangeAspect="1"/>
          </p:cNvPicPr>
          <p:nvPr/>
        </p:nvPicPr>
        <p:blipFill>
          <a:blip r:embed="rId3"/>
          <a:stretch>
            <a:fillRect/>
          </a:stretch>
        </p:blipFill>
        <p:spPr>
          <a:xfrm>
            <a:off x="6588224" y="5805264"/>
            <a:ext cx="1665982" cy="648072"/>
          </a:xfrm>
          <a:prstGeom prst="rect">
            <a:avLst/>
          </a:prstGeom>
        </p:spPr>
      </p:pic>
    </p:spTree>
    <p:extLst>
      <p:ext uri="{BB962C8B-B14F-4D97-AF65-F5344CB8AC3E}">
        <p14:creationId xmlns:p14="http://schemas.microsoft.com/office/powerpoint/2010/main" val="29848967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692696"/>
            <a:ext cx="7772400" cy="4690864"/>
          </a:xfrm>
        </p:spPr>
        <p:txBody>
          <a:bodyPr/>
          <a:lstStyle/>
          <a:p>
            <a:pPr marL="0" indent="0">
              <a:buNone/>
            </a:pPr>
            <a:r>
              <a:rPr lang="en-US" sz="2000" b="1" i="1" dirty="0"/>
              <a:t>Creative processes</a:t>
            </a:r>
          </a:p>
          <a:p>
            <a:pPr marL="0" indent="0">
              <a:buNone/>
            </a:pPr>
            <a:endParaRPr lang="en-US" sz="1400" b="1" i="1" dirty="0"/>
          </a:p>
          <a:p>
            <a:r>
              <a:rPr lang="en-GB" sz="1800" dirty="0"/>
              <a:t>Creative individuals are exploratory, analytical, are able to bring together ideas, and evaluate them.  They have also developed effective approaches to problem finding and problem solving in different domains. </a:t>
            </a:r>
            <a:endParaRPr lang="en-US" sz="1800" dirty="0"/>
          </a:p>
          <a:p>
            <a:pPr marL="0" indent="0">
              <a:buNone/>
            </a:pPr>
            <a:endParaRPr lang="en-GB" sz="800" dirty="0"/>
          </a:p>
          <a:p>
            <a:r>
              <a:rPr lang="en-GB" sz="1800" dirty="0"/>
              <a:t>Creativity in any given domain entails deep knowledge and the capacity to access and structure that knowledge. </a:t>
            </a:r>
          </a:p>
          <a:p>
            <a:pPr marL="0" indent="0">
              <a:buNone/>
            </a:pPr>
            <a:endParaRPr lang="en-GB" sz="800" dirty="0"/>
          </a:p>
          <a:p>
            <a:pPr marL="342900" lvl="1" indent="-342900">
              <a:buChar char="•"/>
            </a:pPr>
            <a:r>
              <a:rPr lang="en-GB" sz="1800" dirty="0"/>
              <a:t>Learners may strengthen creative capacities, ability to solve problems when addressing significant problems or when confronted with new information that challenges their previous conceptions. </a:t>
            </a:r>
            <a:endParaRPr lang="en-GB" sz="1600" dirty="0"/>
          </a:p>
          <a:p>
            <a:pPr marL="0" lvl="1" indent="0">
              <a:buNone/>
            </a:pPr>
            <a:endParaRPr lang="en-GB" sz="500" b="1" i="1" dirty="0"/>
          </a:p>
          <a:p>
            <a:pPr marL="0" lvl="1" indent="0">
              <a:buNone/>
            </a:pPr>
            <a:r>
              <a:rPr lang="en-GB" sz="2000" b="1" i="1" dirty="0"/>
              <a:t>Creative products</a:t>
            </a:r>
          </a:p>
          <a:p>
            <a:pPr marL="0" lvl="1" indent="0">
              <a:buNone/>
            </a:pPr>
            <a:endParaRPr lang="en-GB" sz="1400" dirty="0"/>
          </a:p>
          <a:p>
            <a:r>
              <a:rPr lang="en-GB" sz="1800" dirty="0"/>
              <a:t>Among experts on creativity, there is fairly wide agreement that creative work is novel, appropriate to the task at hand, and of high quality as compared to some reference group. </a:t>
            </a:r>
          </a:p>
          <a:p>
            <a:pPr marL="0" indent="0">
              <a:buNone/>
            </a:pPr>
            <a:endParaRPr lang="en-GB" sz="1800" dirty="0"/>
          </a:p>
          <a:p>
            <a:pPr marL="0" indent="0">
              <a:buNone/>
            </a:pPr>
            <a:r>
              <a:rPr lang="en-GB" sz="1200" dirty="0"/>
              <a:t>SEE </a:t>
            </a:r>
            <a:r>
              <a:rPr lang="fr-FR" sz="1200" dirty="0"/>
              <a:t>LUCAS, B., G. CLAXTON &amp;E.SPENCER (2013) Progression in </a:t>
            </a:r>
            <a:r>
              <a:rPr lang="fr-FR" sz="1200" dirty="0" err="1"/>
              <a:t>student</a:t>
            </a:r>
            <a:r>
              <a:rPr lang="fr-FR" sz="1200" dirty="0"/>
              <a:t> </a:t>
            </a:r>
            <a:r>
              <a:rPr lang="fr-FR" sz="1200" dirty="0" err="1"/>
              <a:t>creativity</a:t>
            </a:r>
            <a:r>
              <a:rPr lang="fr-FR" sz="1200" dirty="0"/>
              <a:t> in</a:t>
            </a:r>
          </a:p>
          <a:p>
            <a:pPr marL="0" indent="0">
              <a:buNone/>
            </a:pPr>
            <a:r>
              <a:rPr lang="fr-FR" sz="1200" dirty="0" err="1"/>
              <a:t>school</a:t>
            </a:r>
            <a:r>
              <a:rPr lang="fr-FR" sz="1200" dirty="0"/>
              <a:t>: </a:t>
            </a:r>
            <a:r>
              <a:rPr lang="fr-FR" sz="1200" dirty="0" err="1"/>
              <a:t>ﬁrst</a:t>
            </a:r>
            <a:r>
              <a:rPr lang="fr-FR" sz="1200" dirty="0"/>
              <a:t> </a:t>
            </a:r>
            <a:r>
              <a:rPr lang="fr-FR" sz="1200" dirty="0" err="1"/>
              <a:t>steps</a:t>
            </a:r>
            <a:r>
              <a:rPr lang="fr-FR" sz="1200" dirty="0"/>
              <a:t> </a:t>
            </a:r>
            <a:r>
              <a:rPr lang="fr-FR" sz="1200" dirty="0" err="1"/>
              <a:t>towards</a:t>
            </a:r>
            <a:r>
              <a:rPr lang="fr-FR" sz="1200" dirty="0"/>
              <a:t> new </a:t>
            </a:r>
            <a:r>
              <a:rPr lang="fr-FR" sz="1200" dirty="0" err="1"/>
              <a:t>forms</a:t>
            </a:r>
            <a:r>
              <a:rPr lang="fr-FR" sz="1200" dirty="0"/>
              <a:t> of formative </a:t>
            </a:r>
            <a:r>
              <a:rPr lang="fr-FR" sz="1200" dirty="0" err="1"/>
              <a:t>assessments</a:t>
            </a:r>
            <a:r>
              <a:rPr lang="fr-FR" sz="1200" dirty="0"/>
              <a:t>. OECD Education</a:t>
            </a:r>
          </a:p>
          <a:p>
            <a:pPr marL="0" indent="0">
              <a:buNone/>
            </a:pPr>
            <a:r>
              <a:rPr lang="fr-FR" sz="1200" dirty="0" err="1"/>
              <a:t>Working</a:t>
            </a:r>
            <a:r>
              <a:rPr lang="fr-FR" sz="1200" dirty="0"/>
              <a:t> Paper No. 86 (Paris, OECD).; </a:t>
            </a:r>
          </a:p>
          <a:p>
            <a:pPr marL="0" indent="0">
              <a:buNone/>
            </a:pPr>
            <a:endParaRPr lang="fr-FR" sz="1200" dirty="0"/>
          </a:p>
          <a:p>
            <a:pPr marL="0" indent="0">
              <a:buNone/>
            </a:pPr>
            <a:endParaRPr lang="en-US" sz="1800" dirty="0"/>
          </a:p>
          <a:p>
            <a:pPr marL="0" indent="0">
              <a:buNone/>
            </a:pPr>
            <a:endParaRPr lang="en-GB" sz="1800" dirty="0"/>
          </a:p>
          <a:p>
            <a:endParaRPr lang="en-US" sz="1800" dirty="0"/>
          </a:p>
        </p:txBody>
      </p:sp>
      <p:pic>
        <p:nvPicPr>
          <p:cNvPr id="5" name="Picture 4">
            <a:extLst>
              <a:ext uri="{FF2B5EF4-FFF2-40B4-BE49-F238E27FC236}">
                <a16:creationId xmlns:a16="http://schemas.microsoft.com/office/drawing/2014/main" id="{BCC009AE-A3D5-FD44-AB6B-49459A1C4DD0}"/>
              </a:ext>
            </a:extLst>
          </p:cNvPr>
          <p:cNvPicPr>
            <a:picLocks noChangeAspect="1"/>
          </p:cNvPicPr>
          <p:nvPr/>
        </p:nvPicPr>
        <p:blipFill>
          <a:blip r:embed="rId3"/>
          <a:stretch>
            <a:fillRect/>
          </a:stretch>
        </p:blipFill>
        <p:spPr>
          <a:xfrm>
            <a:off x="7164288" y="5949280"/>
            <a:ext cx="1665982" cy="648072"/>
          </a:xfrm>
          <a:prstGeom prst="rect">
            <a:avLst/>
          </a:prstGeom>
        </p:spPr>
      </p:pic>
    </p:spTree>
    <p:extLst>
      <p:ext uri="{BB962C8B-B14F-4D97-AF65-F5344CB8AC3E}">
        <p14:creationId xmlns:p14="http://schemas.microsoft.com/office/powerpoint/2010/main" val="60386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3">
            <a:extLst>
              <a:ext uri="{28A0092B-C50C-407E-A947-70E740481C1C}">
                <a14:useLocalDpi xmlns:a14="http://schemas.microsoft.com/office/drawing/2010/main" val="0"/>
              </a:ext>
            </a:extLst>
          </a:blip>
          <a:srcRect/>
          <a:stretch>
            <a:fillRect/>
          </a:stretch>
        </p:blipFill>
        <p:spPr bwMode="auto">
          <a:xfrm>
            <a:off x="1763688" y="1268760"/>
            <a:ext cx="5480732" cy="4818856"/>
          </a:xfrm>
          <a:prstGeom prst="rect">
            <a:avLst/>
          </a:prstGeom>
          <a:noFill/>
          <a:ln>
            <a:noFill/>
          </a:ln>
        </p:spPr>
      </p:pic>
      <p:sp>
        <p:nvSpPr>
          <p:cNvPr id="5" name="TextBox 4"/>
          <p:cNvSpPr txBox="1"/>
          <p:nvPr/>
        </p:nvSpPr>
        <p:spPr>
          <a:xfrm>
            <a:off x="437163" y="582993"/>
            <a:ext cx="7993844" cy="523220"/>
          </a:xfrm>
          <a:prstGeom prst="rect">
            <a:avLst/>
          </a:prstGeom>
          <a:noFill/>
        </p:spPr>
        <p:txBody>
          <a:bodyPr wrap="square" rtlCol="0">
            <a:spAutoFit/>
          </a:bodyPr>
          <a:lstStyle/>
          <a:p>
            <a:r>
              <a:rPr lang="en-US" sz="2800" i="1" dirty="0"/>
              <a:t>A tool to assess learners’ creative dispositions</a:t>
            </a:r>
          </a:p>
        </p:txBody>
      </p:sp>
      <p:sp>
        <p:nvSpPr>
          <p:cNvPr id="6" name="TextBox 5"/>
          <p:cNvSpPr txBox="1"/>
          <p:nvPr/>
        </p:nvSpPr>
        <p:spPr>
          <a:xfrm>
            <a:off x="899592" y="6237312"/>
            <a:ext cx="5474950" cy="369332"/>
          </a:xfrm>
          <a:prstGeom prst="rect">
            <a:avLst/>
          </a:prstGeom>
          <a:noFill/>
        </p:spPr>
        <p:txBody>
          <a:bodyPr wrap="square" rtlCol="0">
            <a:spAutoFit/>
          </a:bodyPr>
          <a:lstStyle/>
          <a:p>
            <a:r>
              <a:rPr lang="en-US" sz="1800" dirty="0"/>
              <a:t>Spencer, Lucas and Claxton (2013)</a:t>
            </a:r>
          </a:p>
        </p:txBody>
      </p:sp>
      <p:pic>
        <p:nvPicPr>
          <p:cNvPr id="8" name="Picture 7">
            <a:extLst>
              <a:ext uri="{FF2B5EF4-FFF2-40B4-BE49-F238E27FC236}">
                <a16:creationId xmlns:a16="http://schemas.microsoft.com/office/drawing/2014/main" id="{D5D90E20-E9D1-A540-9BB4-9F6F3EE3B01D}"/>
              </a:ext>
            </a:extLst>
          </p:cNvPr>
          <p:cNvPicPr>
            <a:picLocks noChangeAspect="1"/>
          </p:cNvPicPr>
          <p:nvPr/>
        </p:nvPicPr>
        <p:blipFill>
          <a:blip r:embed="rId4"/>
          <a:stretch>
            <a:fillRect/>
          </a:stretch>
        </p:blipFill>
        <p:spPr>
          <a:xfrm>
            <a:off x="6660232" y="5913276"/>
            <a:ext cx="1665982" cy="648072"/>
          </a:xfrm>
          <a:prstGeom prst="rect">
            <a:avLst/>
          </a:prstGeom>
        </p:spPr>
      </p:pic>
    </p:spTree>
    <p:extLst>
      <p:ext uri="{BB962C8B-B14F-4D97-AF65-F5344CB8AC3E}">
        <p14:creationId xmlns:p14="http://schemas.microsoft.com/office/powerpoint/2010/main" val="3475082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D2B69D-0174-4A4B-B11F-86AEAEC085E1}"/>
              </a:ext>
            </a:extLst>
          </p:cNvPr>
          <p:cNvSpPr>
            <a:spLocks noGrp="1"/>
          </p:cNvSpPr>
          <p:nvPr>
            <p:ph type="title"/>
          </p:nvPr>
        </p:nvSpPr>
        <p:spPr/>
        <p:txBody>
          <a:bodyPr/>
          <a:lstStyle/>
          <a:p>
            <a:r>
              <a:rPr lang="fr-FR" dirty="0" err="1"/>
              <a:t>Development</a:t>
            </a:r>
            <a:r>
              <a:rPr lang="fr-FR" dirty="0"/>
              <a:t> of </a:t>
            </a:r>
            <a:r>
              <a:rPr lang="fr-FR" dirty="0" err="1"/>
              <a:t>TKC’s</a:t>
            </a:r>
            <a:endParaRPr lang="fr-FR" dirty="0"/>
          </a:p>
        </p:txBody>
      </p:sp>
      <p:sp>
        <p:nvSpPr>
          <p:cNvPr id="3" name="Content Placeholder 2">
            <a:extLst>
              <a:ext uri="{FF2B5EF4-FFF2-40B4-BE49-F238E27FC236}">
                <a16:creationId xmlns:a16="http://schemas.microsoft.com/office/drawing/2014/main" id="{1BB9D619-6D24-984D-8784-D14771592FFB}"/>
              </a:ext>
            </a:extLst>
          </p:cNvPr>
          <p:cNvSpPr>
            <a:spLocks noGrp="1"/>
          </p:cNvSpPr>
          <p:nvPr>
            <p:ph idx="1"/>
          </p:nvPr>
        </p:nvSpPr>
        <p:spPr/>
        <p:txBody>
          <a:bodyPr/>
          <a:lstStyle/>
          <a:p>
            <a:pPr marL="0" indent="0">
              <a:buNone/>
            </a:pPr>
            <a:endParaRPr lang="fr-FR" dirty="0"/>
          </a:p>
          <a:p>
            <a:r>
              <a:rPr lang="fr-FR" sz="2400" dirty="0"/>
              <a:t>For validation </a:t>
            </a:r>
            <a:r>
              <a:rPr lang="fr-FR" sz="2400" dirty="0" err="1"/>
              <a:t>purposes</a:t>
            </a:r>
            <a:r>
              <a:rPr lang="fr-FR" sz="2400" dirty="0"/>
              <a:t>, </a:t>
            </a:r>
            <a:r>
              <a:rPr lang="fr-FR" sz="2400" dirty="0" err="1"/>
              <a:t>assessment</a:t>
            </a:r>
            <a:r>
              <a:rPr lang="fr-FR" sz="2400" dirty="0"/>
              <a:t> </a:t>
            </a:r>
            <a:r>
              <a:rPr lang="fr-FR" sz="2400" dirty="0" err="1"/>
              <a:t>may</a:t>
            </a:r>
            <a:r>
              <a:rPr lang="fr-FR" sz="2400" dirty="0"/>
              <a:t> focus on </a:t>
            </a:r>
            <a:r>
              <a:rPr lang="fr-FR" sz="2400" dirty="0" err="1"/>
              <a:t>TKCs</a:t>
            </a:r>
            <a:r>
              <a:rPr lang="fr-FR" sz="2400" dirty="0"/>
              <a:t> </a:t>
            </a:r>
            <a:r>
              <a:rPr lang="fr-FR" sz="2400" dirty="0" err="1"/>
              <a:t>embedded</a:t>
            </a:r>
            <a:r>
              <a:rPr lang="fr-FR" sz="2400" dirty="0"/>
              <a:t> in </a:t>
            </a:r>
            <a:r>
              <a:rPr lang="fr-FR" sz="2400" dirty="0" err="1"/>
              <a:t>specific</a:t>
            </a:r>
            <a:r>
              <a:rPr lang="fr-FR" sz="2400" dirty="0"/>
              <a:t> </a:t>
            </a:r>
            <a:r>
              <a:rPr lang="fr-FR" sz="2400" dirty="0" err="1"/>
              <a:t>tasks</a:t>
            </a:r>
            <a:r>
              <a:rPr lang="fr-FR" sz="2400" dirty="0"/>
              <a:t> (</a:t>
            </a:r>
            <a:r>
              <a:rPr lang="fr-FR" sz="2400" dirty="0" err="1"/>
              <a:t>e.g</a:t>
            </a:r>
            <a:r>
              <a:rPr lang="fr-FR" sz="2400" dirty="0"/>
              <a:t>. simulations or </a:t>
            </a:r>
            <a:r>
              <a:rPr lang="fr-FR" sz="2400" dirty="0" err="1"/>
              <a:t>demonstrations</a:t>
            </a:r>
            <a:r>
              <a:rPr lang="fr-FR" sz="2400" dirty="0"/>
              <a:t>, portfolios, interviews, etc.)</a:t>
            </a:r>
          </a:p>
          <a:p>
            <a:pPr marL="0" indent="0">
              <a:buNone/>
            </a:pPr>
            <a:endParaRPr lang="fr-FR" sz="2400" dirty="0"/>
          </a:p>
          <a:p>
            <a:r>
              <a:rPr lang="fr-FR" sz="2400" dirty="0" err="1"/>
              <a:t>Assessment</a:t>
            </a:r>
            <a:r>
              <a:rPr lang="fr-FR" sz="2400" dirty="0"/>
              <a:t> </a:t>
            </a:r>
            <a:r>
              <a:rPr lang="fr-FR" sz="2400" dirty="0" err="1"/>
              <a:t>rubrics</a:t>
            </a:r>
            <a:r>
              <a:rPr lang="fr-FR" sz="2400" dirty="0"/>
              <a:t> </a:t>
            </a:r>
            <a:r>
              <a:rPr lang="fr-FR" sz="2400" dirty="0" err="1"/>
              <a:t>may</a:t>
            </a:r>
            <a:r>
              <a:rPr lang="fr-FR" sz="2400" dirty="0"/>
              <a:t> </a:t>
            </a:r>
            <a:r>
              <a:rPr lang="fr-FR" sz="2400" dirty="0" err="1"/>
              <a:t>include</a:t>
            </a:r>
            <a:r>
              <a:rPr lang="fr-FR" sz="2400" dirty="0"/>
              <a:t> </a:t>
            </a:r>
            <a:r>
              <a:rPr lang="fr-FR" sz="2400" dirty="0" err="1"/>
              <a:t>criteria</a:t>
            </a:r>
            <a:r>
              <a:rPr lang="fr-FR" sz="2400" dirty="0"/>
              <a:t> </a:t>
            </a:r>
            <a:r>
              <a:rPr lang="fr-FR" sz="2400" dirty="0" err="1"/>
              <a:t>related</a:t>
            </a:r>
            <a:r>
              <a:rPr lang="fr-FR" sz="2400" dirty="0"/>
              <a:t> to </a:t>
            </a:r>
            <a:r>
              <a:rPr lang="fr-FR" sz="2400" dirty="0" err="1"/>
              <a:t>TKCs</a:t>
            </a:r>
            <a:r>
              <a:rPr lang="fr-FR" sz="2400" dirty="0"/>
              <a:t>, and how </a:t>
            </a:r>
            <a:r>
              <a:rPr lang="fr-FR" sz="2400" dirty="0" err="1"/>
              <a:t>these</a:t>
            </a:r>
            <a:r>
              <a:rPr lang="fr-FR" sz="2400" dirty="0"/>
              <a:t> have </a:t>
            </a:r>
            <a:r>
              <a:rPr lang="fr-FR" sz="2400" dirty="0" err="1"/>
              <a:t>supported</a:t>
            </a:r>
            <a:r>
              <a:rPr lang="fr-FR" sz="2400" dirty="0"/>
              <a:t> </a:t>
            </a:r>
            <a:r>
              <a:rPr lang="fr-FR" sz="2400" dirty="0" err="1"/>
              <a:t>both</a:t>
            </a:r>
            <a:r>
              <a:rPr lang="fr-FR" sz="2400" dirty="0"/>
              <a:t> </a:t>
            </a:r>
            <a:r>
              <a:rPr lang="fr-FR" sz="2400" dirty="0" err="1"/>
              <a:t>processes</a:t>
            </a:r>
            <a:r>
              <a:rPr lang="fr-FR" sz="2400" dirty="0"/>
              <a:t> and </a:t>
            </a:r>
            <a:r>
              <a:rPr lang="fr-FR" sz="2400" dirty="0" err="1"/>
              <a:t>products</a:t>
            </a:r>
            <a:r>
              <a:rPr lang="fr-FR" sz="2400" dirty="0"/>
              <a:t> </a:t>
            </a:r>
          </a:p>
          <a:p>
            <a:endParaRPr lang="fr-FR" dirty="0"/>
          </a:p>
          <a:p>
            <a:endParaRPr lang="fr-FR" dirty="0"/>
          </a:p>
        </p:txBody>
      </p:sp>
    </p:spTree>
    <p:extLst>
      <p:ext uri="{BB962C8B-B14F-4D97-AF65-F5344CB8AC3E}">
        <p14:creationId xmlns:p14="http://schemas.microsoft.com/office/powerpoint/2010/main" val="1967269616"/>
      </p:ext>
    </p:extLst>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Osaka"/>
        <a:cs typeface="Osaka"/>
      </a:majorFont>
      <a:minorFont>
        <a:latin typeface="Arial"/>
        <a:ea typeface="Osaka"/>
        <a:cs typeface="Osak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2004:Templates:Presentations:Designs:Blank Presentation</Template>
  <TotalTime>16717</TotalTime>
  <Words>687</Words>
  <Application>Microsoft Macintosh PowerPoint</Application>
  <PresentationFormat>On-screen Show (4:3)</PresentationFormat>
  <Paragraphs>75</Paragraphs>
  <Slides>10</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ＭＳ Ｐゴシック</vt:lpstr>
      <vt:lpstr>Arial</vt:lpstr>
      <vt:lpstr>Chalkduster</vt:lpstr>
      <vt:lpstr>Osaka</vt:lpstr>
      <vt:lpstr>Times New Roman</vt:lpstr>
      <vt:lpstr>Blank Presentation</vt:lpstr>
      <vt:lpstr>   TRACK-VET Developing, Assessing and Validating Transversal Key Competences in Formal Initial and Continuing VET </vt:lpstr>
      <vt:lpstr>PowerPoint Presentation</vt:lpstr>
      <vt:lpstr>A holistic approach</vt:lpstr>
      <vt:lpstr>A holistic approach</vt:lpstr>
      <vt:lpstr>Challenges in assessing transversal competences</vt:lpstr>
      <vt:lpstr>An Example: Defining and measuring creativity </vt:lpstr>
      <vt:lpstr>PowerPoint Presentation</vt:lpstr>
      <vt:lpstr>PowerPoint Presentation</vt:lpstr>
      <vt:lpstr>Development of TKC’s</vt:lpstr>
      <vt:lpstr>PowerPoint Presentation</vt:lpstr>
    </vt:vector>
  </TitlesOfParts>
  <Company>Looney Janet</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 and Innovation in Education</dc:title>
  <dc:creator>Looney Janet</dc:creator>
  <cp:lastModifiedBy>Microsoft Office User</cp:lastModifiedBy>
  <cp:revision>345</cp:revision>
  <cp:lastPrinted>2015-04-13T16:32:40Z</cp:lastPrinted>
  <dcterms:created xsi:type="dcterms:W3CDTF">2014-11-11T13:50:55Z</dcterms:created>
  <dcterms:modified xsi:type="dcterms:W3CDTF">2020-11-22T14:35:48Z</dcterms:modified>
</cp:coreProperties>
</file>