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38"/>
  </p:notesMasterIdLst>
  <p:handoutMasterIdLst>
    <p:handoutMasterId r:id="rId39"/>
  </p:handoutMasterIdLst>
  <p:sldIdLst>
    <p:sldId id="256" r:id="rId5"/>
    <p:sldId id="258" r:id="rId6"/>
    <p:sldId id="261" r:id="rId7"/>
    <p:sldId id="263" r:id="rId8"/>
    <p:sldId id="265" r:id="rId9"/>
    <p:sldId id="283" r:id="rId10"/>
    <p:sldId id="305" r:id="rId11"/>
    <p:sldId id="308" r:id="rId12"/>
    <p:sldId id="275" r:id="rId13"/>
    <p:sldId id="284" r:id="rId14"/>
    <p:sldId id="285" r:id="rId15"/>
    <p:sldId id="286" r:id="rId16"/>
    <p:sldId id="304" r:id="rId17"/>
    <p:sldId id="325" r:id="rId18"/>
    <p:sldId id="324" r:id="rId19"/>
    <p:sldId id="323" r:id="rId20"/>
    <p:sldId id="326" r:id="rId21"/>
    <p:sldId id="291" r:id="rId22"/>
    <p:sldId id="327" r:id="rId23"/>
    <p:sldId id="303" r:id="rId24"/>
    <p:sldId id="306" r:id="rId25"/>
    <p:sldId id="310" r:id="rId26"/>
    <p:sldId id="312" r:id="rId27"/>
    <p:sldId id="307" r:id="rId28"/>
    <p:sldId id="313" r:id="rId29"/>
    <p:sldId id="328" r:id="rId30"/>
    <p:sldId id="329" r:id="rId31"/>
    <p:sldId id="330" r:id="rId32"/>
    <p:sldId id="309" r:id="rId33"/>
    <p:sldId id="320" r:id="rId34"/>
    <p:sldId id="322" r:id="rId35"/>
    <p:sldId id="331" r:id="rId36"/>
    <p:sldId id="332" r:id="rId37"/>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2E81"/>
    <a:srgbClr val="0B59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89" autoAdjust="0"/>
    <p:restoredTop sz="90445" autoAdjust="0"/>
  </p:normalViewPr>
  <p:slideViewPr>
    <p:cSldViewPr snapToGrid="0" snapToObjects="1">
      <p:cViewPr varScale="1">
        <p:scale>
          <a:sx n="149" d="100"/>
          <a:sy n="149" d="100"/>
        </p:scale>
        <p:origin x="126" y="276"/>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386D6D7-3FE1-488F-AEDE-DF55E5348394}" type="datetimeFigureOut">
              <a:rPr lang="pl-PL" smtClean="0"/>
              <a:t>03.12.2020</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E49EDDC-2D7D-4016-8E82-4FF42DEF4EA0}" type="slidenum">
              <a:rPr lang="pl-PL" smtClean="0"/>
              <a:t>‹#›</a:t>
            </a:fld>
            <a:endParaRPr lang="pl-PL"/>
          </a:p>
        </p:txBody>
      </p:sp>
    </p:spTree>
    <p:extLst>
      <p:ext uri="{BB962C8B-B14F-4D97-AF65-F5344CB8AC3E}">
        <p14:creationId xmlns:p14="http://schemas.microsoft.com/office/powerpoint/2010/main" val="4175847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830DD6D-7721-4455-84B5-9967280FB106}" type="datetimeFigureOut">
              <a:rPr lang="pl-PL" smtClean="0"/>
              <a:t>03.12.2020</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45565ED-9E6E-4276-85E5-C64F71543B91}" type="slidenum">
              <a:rPr lang="pl-PL" smtClean="0"/>
              <a:t>‹#›</a:t>
            </a:fld>
            <a:endParaRPr lang="pl-PL"/>
          </a:p>
        </p:txBody>
      </p:sp>
    </p:spTree>
    <p:extLst>
      <p:ext uri="{BB962C8B-B14F-4D97-AF65-F5344CB8AC3E}">
        <p14:creationId xmlns:p14="http://schemas.microsoft.com/office/powerpoint/2010/main" val="1111473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US" dirty="0" err="1" smtClean="0"/>
              <a:t>Luźno</a:t>
            </a:r>
            <a:r>
              <a:rPr lang="en-US" dirty="0" smtClean="0"/>
              <a:t> </a:t>
            </a:r>
            <a:r>
              <a:rPr lang="en-US" dirty="0" err="1" smtClean="0"/>
              <a:t>dalej</a:t>
            </a:r>
            <a:r>
              <a:rPr lang="en-US" dirty="0" smtClean="0"/>
              <a:t>: anyway, we talk about the steps / levels in competence development that </a:t>
            </a:r>
            <a:r>
              <a:rPr lang="en-US" dirty="0" err="1" smtClean="0"/>
              <a:t>preceed</a:t>
            </a:r>
            <a:r>
              <a:rPr lang="en-US" dirty="0" smtClean="0"/>
              <a:t> those seen in DASCHE. This is especially relevant in relation to the next comment.</a:t>
            </a:r>
            <a:endParaRPr lang="pl-PL" dirty="0"/>
          </a:p>
        </p:txBody>
      </p:sp>
      <p:sp>
        <p:nvSpPr>
          <p:cNvPr id="4" name="Symbol zastępczy numeru slajdu 3"/>
          <p:cNvSpPr>
            <a:spLocks noGrp="1"/>
          </p:cNvSpPr>
          <p:nvPr>
            <p:ph type="sldNum" sz="quarter" idx="10"/>
          </p:nvPr>
        </p:nvSpPr>
        <p:spPr/>
        <p:txBody>
          <a:bodyPr/>
          <a:lstStyle/>
          <a:p>
            <a:fld id="{F45565ED-9E6E-4276-85E5-C64F71543B91}" type="slidenum">
              <a:rPr lang="pl-PL" smtClean="0"/>
              <a:t>7</a:t>
            </a:fld>
            <a:endParaRPr lang="pl-PL"/>
          </a:p>
        </p:txBody>
      </p:sp>
    </p:spTree>
    <p:extLst>
      <p:ext uri="{BB962C8B-B14F-4D97-AF65-F5344CB8AC3E}">
        <p14:creationId xmlns:p14="http://schemas.microsoft.com/office/powerpoint/2010/main" val="2571938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US" dirty="0" err="1" smtClean="0"/>
              <a:t>Luźno</a:t>
            </a:r>
            <a:r>
              <a:rPr lang="en-US" dirty="0" smtClean="0"/>
              <a:t> </a:t>
            </a:r>
            <a:r>
              <a:rPr lang="en-US" dirty="0" err="1" smtClean="0"/>
              <a:t>dalej</a:t>
            </a:r>
            <a:r>
              <a:rPr lang="en-US" dirty="0" smtClean="0"/>
              <a:t>: anyway, we talk about the steps / levels in competence development that </a:t>
            </a:r>
            <a:r>
              <a:rPr lang="en-US" dirty="0" err="1" smtClean="0"/>
              <a:t>preceed</a:t>
            </a:r>
            <a:r>
              <a:rPr lang="en-US" dirty="0" smtClean="0"/>
              <a:t> those seen in DASCHE. This is especially relevant in relation to the next comment.</a:t>
            </a:r>
            <a:endParaRPr lang="pl-PL" dirty="0"/>
          </a:p>
        </p:txBody>
      </p:sp>
      <p:sp>
        <p:nvSpPr>
          <p:cNvPr id="4" name="Symbol zastępczy numeru slajdu 3"/>
          <p:cNvSpPr>
            <a:spLocks noGrp="1"/>
          </p:cNvSpPr>
          <p:nvPr>
            <p:ph type="sldNum" sz="quarter" idx="10"/>
          </p:nvPr>
        </p:nvSpPr>
        <p:spPr/>
        <p:txBody>
          <a:bodyPr/>
          <a:lstStyle/>
          <a:p>
            <a:fld id="{F45565ED-9E6E-4276-85E5-C64F71543B91}" type="slidenum">
              <a:rPr lang="pl-PL" smtClean="0"/>
              <a:t>8</a:t>
            </a:fld>
            <a:endParaRPr lang="pl-PL"/>
          </a:p>
        </p:txBody>
      </p:sp>
    </p:spTree>
    <p:extLst>
      <p:ext uri="{BB962C8B-B14F-4D97-AF65-F5344CB8AC3E}">
        <p14:creationId xmlns:p14="http://schemas.microsoft.com/office/powerpoint/2010/main" val="2777657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Tam gdzie </a:t>
            </a:r>
            <a:r>
              <a:rPr lang="pl-PL" dirty="0" err="1" smtClean="0"/>
              <a:t>Winterton</a:t>
            </a:r>
            <a:r>
              <a:rPr lang="pl-PL" baseline="0" dirty="0" smtClean="0"/>
              <a:t> i inni tacy,</a:t>
            </a:r>
            <a:r>
              <a:rPr lang="pl-PL" dirty="0" smtClean="0"/>
              <a:t> nie pisali o kompetencjach, te pojęcia nie wpływały</a:t>
            </a:r>
            <a:r>
              <a:rPr lang="pl-PL" baseline="0" dirty="0" smtClean="0"/>
              <a:t> na ludzkie myślenie, a w rezultacie łatwiej było zapomnieć o całościowym wymiarze kompetencji – mogło dochodzić do redukcji do </a:t>
            </a:r>
            <a:r>
              <a:rPr lang="pl-PL" baseline="0" dirty="0" err="1" smtClean="0"/>
              <a:t>specific</a:t>
            </a:r>
            <a:r>
              <a:rPr lang="pl-PL" baseline="0" dirty="0" smtClean="0"/>
              <a:t> </a:t>
            </a:r>
            <a:r>
              <a:rPr lang="pl-PL" baseline="0" dirty="0" err="1" smtClean="0"/>
              <a:t>skills</a:t>
            </a:r>
            <a:r>
              <a:rPr lang="pl-PL" baseline="0" dirty="0" smtClean="0"/>
              <a:t>. </a:t>
            </a:r>
            <a:endParaRPr lang="en-GB" dirty="0"/>
          </a:p>
        </p:txBody>
      </p:sp>
      <p:sp>
        <p:nvSpPr>
          <p:cNvPr id="4" name="Symbol zastępczy numeru slajdu 3"/>
          <p:cNvSpPr>
            <a:spLocks noGrp="1"/>
          </p:cNvSpPr>
          <p:nvPr>
            <p:ph type="sldNum" sz="quarter" idx="10"/>
          </p:nvPr>
        </p:nvSpPr>
        <p:spPr/>
        <p:txBody>
          <a:bodyPr/>
          <a:lstStyle/>
          <a:p>
            <a:fld id="{F45565ED-9E6E-4276-85E5-C64F71543B91}" type="slidenum">
              <a:rPr lang="pl-PL" smtClean="0"/>
              <a:t>15</a:t>
            </a:fld>
            <a:endParaRPr lang="pl-PL"/>
          </a:p>
        </p:txBody>
      </p:sp>
    </p:spTree>
    <p:extLst>
      <p:ext uri="{BB962C8B-B14F-4D97-AF65-F5344CB8AC3E}">
        <p14:creationId xmlns:p14="http://schemas.microsoft.com/office/powerpoint/2010/main" val="341833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Ten drugim punkt</a:t>
            </a:r>
            <a:r>
              <a:rPr lang="pl-PL" baseline="0" dirty="0" smtClean="0"/>
              <a:t> można powiązać ze wspomnianymi wcześniej pojęciami kompetencji. Jeśli wskazane w programach pojęcia czy cele nie są dobrze osadzone (przechowywane, dające się rozpakować dzięki) w praktyce językowej / dydaktycznej (np. każdy wie, że nie można zapomnieć o savoir </a:t>
            </a:r>
            <a:r>
              <a:rPr lang="pl-PL" baseline="0" dirty="0" err="1" smtClean="0"/>
              <a:t>etre</a:t>
            </a:r>
            <a:r>
              <a:rPr lang="pl-PL" baseline="0" dirty="0" smtClean="0"/>
              <a:t>, a </a:t>
            </a:r>
            <a:r>
              <a:rPr lang="pl-PL" baseline="0" dirty="0" err="1" smtClean="0"/>
              <a:t>fachkompetenze</a:t>
            </a:r>
            <a:r>
              <a:rPr lang="pl-PL" baseline="0" dirty="0" smtClean="0"/>
              <a:t>, albo trzeba myśleć </a:t>
            </a:r>
            <a:r>
              <a:rPr lang="pl-PL" baseline="0" dirty="0" err="1" smtClean="0"/>
              <a:t>holitycznie</a:t>
            </a:r>
            <a:r>
              <a:rPr lang="pl-PL" baseline="0" dirty="0" smtClean="0"/>
              <a:t> o kształceniu zawodowym) – to takie zapisy mają tendencję do pozostawania pustymi.</a:t>
            </a:r>
            <a:endParaRPr lang="en-GB" dirty="0"/>
          </a:p>
        </p:txBody>
      </p:sp>
      <p:sp>
        <p:nvSpPr>
          <p:cNvPr id="4" name="Symbol zastępczy numeru slajdu 3"/>
          <p:cNvSpPr>
            <a:spLocks noGrp="1"/>
          </p:cNvSpPr>
          <p:nvPr>
            <p:ph type="sldNum" sz="quarter" idx="10"/>
          </p:nvPr>
        </p:nvSpPr>
        <p:spPr/>
        <p:txBody>
          <a:bodyPr/>
          <a:lstStyle/>
          <a:p>
            <a:fld id="{F45565ED-9E6E-4276-85E5-C64F71543B91}" type="slidenum">
              <a:rPr lang="pl-PL" smtClean="0"/>
              <a:t>20</a:t>
            </a:fld>
            <a:endParaRPr lang="pl-PL"/>
          </a:p>
        </p:txBody>
      </p:sp>
    </p:spTree>
    <p:extLst>
      <p:ext uri="{BB962C8B-B14F-4D97-AF65-F5344CB8AC3E}">
        <p14:creationId xmlns:p14="http://schemas.microsoft.com/office/powerpoint/2010/main" val="37094954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Obraz 1" descr="TRACK-VET_komplet-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622095"/>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Prostokąt 1"/>
          <p:cNvSpPr/>
          <p:nvPr userDrawn="1"/>
        </p:nvSpPr>
        <p:spPr>
          <a:xfrm>
            <a:off x="182743" y="0"/>
            <a:ext cx="3983796" cy="94099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pl-PL"/>
          </a:p>
        </p:txBody>
      </p:sp>
      <p:pic>
        <p:nvPicPr>
          <p:cNvPr id="3" name="Obraz 2" descr="TRACK-VET_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2388" y="169849"/>
            <a:ext cx="1635549" cy="771147"/>
          </a:xfrm>
          <a:prstGeom prst="rect">
            <a:avLst/>
          </a:prstGeom>
        </p:spPr>
      </p:pic>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4767263"/>
            <a:ext cx="2133600" cy="273844"/>
          </a:xfrm>
          <a:prstGeom prst="rect">
            <a:avLst/>
          </a:prstGeom>
        </p:spPr>
        <p:txBody>
          <a:bodyPr/>
          <a:lstStyle/>
          <a:p>
            <a:fld id="{68C2560D-EC28-3B41-86E8-18F1CE0113B4}" type="datetimeFigureOut">
              <a:rPr lang="en-US" smtClean="0"/>
              <a:t>12/3/2020</a:t>
            </a:fld>
            <a:endParaRPr lang="en-US"/>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3"/>
            <a:ext cx="2133600" cy="273844"/>
          </a:xfrm>
          <a:prstGeom prst="rect">
            <a:avLst/>
          </a:prstGeo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68C2560D-EC28-3B41-86E8-18F1CE0113B4}" type="datetimeFigureOut">
              <a:rPr lang="en-US" smtClean="0"/>
              <a:t>12/3/2020</a:t>
            </a:fld>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Obraz 8" descr="logo EU.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51816" y="4752313"/>
            <a:ext cx="487650" cy="325614"/>
          </a:xfrm>
          <a:prstGeom prst="rect">
            <a:avLst/>
          </a:prstGeom>
        </p:spPr>
      </p:pic>
      <p:cxnSp>
        <p:nvCxnSpPr>
          <p:cNvPr id="12" name="Łącznik prosty 11"/>
          <p:cNvCxnSpPr/>
          <p:nvPr userDrawn="1"/>
        </p:nvCxnSpPr>
        <p:spPr>
          <a:xfrm>
            <a:off x="70069" y="4691000"/>
            <a:ext cx="8968828"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4" name="PoleTekstowe 3"/>
          <p:cNvSpPr txBox="1"/>
          <p:nvPr userDrawn="1"/>
        </p:nvSpPr>
        <p:spPr>
          <a:xfrm>
            <a:off x="839466" y="4814045"/>
            <a:ext cx="3995401" cy="215444"/>
          </a:xfrm>
          <a:prstGeom prst="rect">
            <a:avLst/>
          </a:prstGeom>
          <a:noFill/>
        </p:spPr>
        <p:txBody>
          <a:bodyPr wrap="square" rtlCol="0">
            <a:spAutoFit/>
          </a:bodyPr>
          <a:lstStyle/>
          <a:p>
            <a:r>
              <a:rPr lang="pl-PL" sz="800" dirty="0" smtClean="0">
                <a:solidFill>
                  <a:schemeClr val="tx1">
                    <a:lumMod val="65000"/>
                    <a:lumOff val="35000"/>
                  </a:schemeClr>
                </a:solidFill>
              </a:rPr>
              <a:t>Co-</a:t>
            </a:r>
            <a:r>
              <a:rPr lang="pl-PL" sz="800" dirty="0" err="1" smtClean="0">
                <a:solidFill>
                  <a:schemeClr val="tx1">
                    <a:lumMod val="65000"/>
                    <a:lumOff val="35000"/>
                  </a:schemeClr>
                </a:solidFill>
              </a:rPr>
              <a:t>funded</a:t>
            </a:r>
            <a:r>
              <a:rPr lang="pl-PL" sz="800" dirty="0" smtClean="0">
                <a:solidFill>
                  <a:schemeClr val="tx1">
                    <a:lumMod val="65000"/>
                    <a:lumOff val="35000"/>
                  </a:schemeClr>
                </a:solidFill>
              </a:rPr>
              <a:t> by the Erasmus+ </a:t>
            </a:r>
            <a:r>
              <a:rPr lang="pl-PL" sz="800" dirty="0" err="1" smtClean="0">
                <a:solidFill>
                  <a:schemeClr val="tx1">
                    <a:lumMod val="65000"/>
                    <a:lumOff val="35000"/>
                  </a:schemeClr>
                </a:solidFill>
              </a:rPr>
              <a:t>Programme</a:t>
            </a:r>
            <a:r>
              <a:rPr lang="pl-PL" sz="800" dirty="0" smtClean="0">
                <a:solidFill>
                  <a:schemeClr val="tx1">
                    <a:lumMod val="65000"/>
                    <a:lumOff val="35000"/>
                  </a:schemeClr>
                </a:solidFill>
              </a:rPr>
              <a:t> of the </a:t>
            </a:r>
            <a:r>
              <a:rPr lang="pl-PL" sz="800" dirty="0" err="1" smtClean="0">
                <a:solidFill>
                  <a:schemeClr val="tx1">
                    <a:lumMod val="65000"/>
                    <a:lumOff val="35000"/>
                  </a:schemeClr>
                </a:solidFill>
              </a:rPr>
              <a:t>European</a:t>
            </a:r>
            <a:r>
              <a:rPr lang="pl-PL" sz="800" dirty="0" smtClean="0">
                <a:solidFill>
                  <a:schemeClr val="tx1">
                    <a:lumMod val="65000"/>
                    <a:lumOff val="35000"/>
                  </a:schemeClr>
                </a:solidFill>
              </a:rPr>
              <a:t> Union</a:t>
            </a:r>
            <a:endParaRPr lang="pl-PL" sz="800" dirty="0">
              <a:solidFill>
                <a:schemeClr val="tx1">
                  <a:lumMod val="65000"/>
                  <a:lumOff val="35000"/>
                </a:schemeClr>
              </a:solidFill>
            </a:endParaRPr>
          </a:p>
        </p:txBody>
      </p:sp>
      <p:pic>
        <p:nvPicPr>
          <p:cNvPr id="2" name="Obraz 1" descr="TRACK-VET_komplet.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83252" y="175393"/>
            <a:ext cx="3384140" cy="489500"/>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Tekstowe 5"/>
          <p:cNvSpPr txBox="1"/>
          <p:nvPr/>
        </p:nvSpPr>
        <p:spPr>
          <a:xfrm>
            <a:off x="493486" y="2217835"/>
            <a:ext cx="8183240" cy="1631216"/>
          </a:xfrm>
          <a:prstGeom prst="rect">
            <a:avLst/>
          </a:prstGeom>
          <a:noFill/>
        </p:spPr>
        <p:txBody>
          <a:bodyPr wrap="square" rtlCol="0">
            <a:spAutoFit/>
          </a:bodyPr>
          <a:lstStyle/>
          <a:p>
            <a:r>
              <a:rPr lang="en-US" sz="2000" dirty="0"/>
              <a:t>Assessment of </a:t>
            </a:r>
            <a:r>
              <a:rPr lang="pl-PL" sz="2000" dirty="0" err="1" smtClean="0"/>
              <a:t>transversal</a:t>
            </a:r>
            <a:r>
              <a:rPr lang="pl-PL" sz="2000" dirty="0" smtClean="0"/>
              <a:t> and </a:t>
            </a:r>
            <a:r>
              <a:rPr lang="en-US" sz="2000" dirty="0" smtClean="0"/>
              <a:t>social </a:t>
            </a:r>
            <a:r>
              <a:rPr lang="en-US" sz="2000" dirty="0"/>
              <a:t>competences </a:t>
            </a:r>
            <a:r>
              <a:rPr lang="en-US" sz="2000" dirty="0" smtClean="0"/>
              <a:t>within</a:t>
            </a:r>
            <a:r>
              <a:rPr lang="pl-PL" sz="2000" dirty="0" smtClean="0"/>
              <a:t> </a:t>
            </a:r>
            <a:r>
              <a:rPr lang="en-US" sz="2000" dirty="0" smtClean="0"/>
              <a:t>formal </a:t>
            </a:r>
            <a:r>
              <a:rPr lang="en-US" sz="2000" dirty="0"/>
              <a:t>vocational education and training </a:t>
            </a:r>
            <a:r>
              <a:rPr lang="en-US" sz="2000" dirty="0" smtClean="0"/>
              <a:t>–</a:t>
            </a:r>
            <a:r>
              <a:rPr lang="pl-PL" sz="2000" dirty="0" smtClean="0"/>
              <a:t> </a:t>
            </a:r>
            <a:r>
              <a:rPr lang="en-US" sz="2000" dirty="0" smtClean="0"/>
              <a:t>experiences </a:t>
            </a:r>
            <a:r>
              <a:rPr lang="en-US" sz="2000" dirty="0"/>
              <a:t>of six European countries. </a:t>
            </a:r>
            <a:r>
              <a:rPr lang="pl-PL" sz="2000" dirty="0" smtClean="0"/>
              <a:t/>
            </a:r>
            <a:br>
              <a:rPr lang="pl-PL" sz="2000" dirty="0" smtClean="0"/>
            </a:br>
            <a:r>
              <a:rPr lang="pl-PL" sz="2000" smtClean="0"/>
              <a:t/>
            </a:r>
            <a:br>
              <a:rPr lang="pl-PL" sz="2000" smtClean="0"/>
            </a:br>
            <a:r>
              <a:rPr lang="pl-PL" sz="2000" smtClean="0"/>
              <a:t>Preliminary r</a:t>
            </a:r>
            <a:r>
              <a:rPr lang="en-US" sz="2000" smtClean="0"/>
              <a:t>esults</a:t>
            </a:r>
            <a:r>
              <a:rPr lang="en-US" sz="2000" dirty="0" smtClean="0"/>
              <a:t> </a:t>
            </a:r>
            <a:r>
              <a:rPr lang="en-US" sz="2000" dirty="0"/>
              <a:t>of the TRACK-VET </a:t>
            </a:r>
            <a:r>
              <a:rPr lang="en-US" sz="2000" dirty="0" err="1" smtClean="0"/>
              <a:t>projec</a:t>
            </a:r>
            <a:r>
              <a:rPr lang="pl-PL" sz="2000" dirty="0" smtClean="0"/>
              <a:t>t</a:t>
            </a:r>
            <a:endParaRPr lang="pl-PL" sz="2000" b="1" dirty="0">
              <a:solidFill>
                <a:srgbClr val="0E2E81"/>
              </a:solidFill>
            </a:endParaRPr>
          </a:p>
        </p:txBody>
      </p:sp>
      <p:sp>
        <p:nvSpPr>
          <p:cNvPr id="3" name="PoleTekstowe 5"/>
          <p:cNvSpPr txBox="1"/>
          <p:nvPr/>
        </p:nvSpPr>
        <p:spPr>
          <a:xfrm>
            <a:off x="3077460" y="4140926"/>
            <a:ext cx="5599266" cy="461665"/>
          </a:xfrm>
          <a:prstGeom prst="rect">
            <a:avLst/>
          </a:prstGeom>
          <a:noFill/>
        </p:spPr>
        <p:txBody>
          <a:bodyPr wrap="square" rtlCol="0">
            <a:spAutoFit/>
          </a:bodyPr>
          <a:lstStyle/>
          <a:p>
            <a:pPr algn="r"/>
            <a:r>
              <a:rPr lang="pl-PL" sz="1200" dirty="0" smtClean="0">
                <a:solidFill>
                  <a:srgbClr val="0E2E81"/>
                </a:solidFill>
              </a:rPr>
              <a:t>Horacy Dębowski, Wojciech Stęchły</a:t>
            </a:r>
          </a:p>
          <a:p>
            <a:pPr algn="r"/>
            <a:r>
              <a:rPr lang="pl-PL" sz="1200" dirty="0" smtClean="0">
                <a:solidFill>
                  <a:srgbClr val="0E2E81"/>
                </a:solidFill>
              </a:rPr>
              <a:t>SGH </a:t>
            </a:r>
            <a:r>
              <a:rPr lang="pl-PL" sz="1200" dirty="0" err="1" smtClean="0">
                <a:solidFill>
                  <a:srgbClr val="0E2E81"/>
                </a:solidFill>
              </a:rPr>
              <a:t>Warsaw</a:t>
            </a:r>
            <a:r>
              <a:rPr lang="pl-PL" sz="1200" dirty="0" smtClean="0">
                <a:solidFill>
                  <a:srgbClr val="0E2E81"/>
                </a:solidFill>
              </a:rPr>
              <a:t> School of </a:t>
            </a:r>
            <a:r>
              <a:rPr lang="pl-PL" sz="1200" dirty="0" err="1" smtClean="0">
                <a:solidFill>
                  <a:srgbClr val="0E2E81"/>
                </a:solidFill>
              </a:rPr>
              <a:t>Economics</a:t>
            </a:r>
            <a:endParaRPr lang="pl-PL" sz="1200" dirty="0">
              <a:solidFill>
                <a:srgbClr val="0E2E81"/>
              </a:solidFill>
            </a:endParaRPr>
          </a:p>
        </p:txBody>
      </p:sp>
    </p:spTree>
    <p:extLst>
      <p:ext uri="{BB962C8B-B14F-4D97-AF65-F5344CB8AC3E}">
        <p14:creationId xmlns:p14="http://schemas.microsoft.com/office/powerpoint/2010/main" val="1113407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oleTekstowe 1"/>
          <p:cNvSpPr txBox="1"/>
          <p:nvPr/>
        </p:nvSpPr>
        <p:spPr>
          <a:xfrm>
            <a:off x="624949" y="898912"/>
            <a:ext cx="6131086" cy="3139321"/>
          </a:xfrm>
          <a:prstGeom prst="rect">
            <a:avLst/>
          </a:prstGeom>
          <a:noFill/>
        </p:spPr>
        <p:txBody>
          <a:bodyPr wrap="square" rtlCol="0">
            <a:spAutoFit/>
          </a:bodyPr>
          <a:lstStyle/>
          <a:p>
            <a:r>
              <a:rPr lang="pl-PL" b="1" dirty="0" err="1" smtClean="0">
                <a:solidFill>
                  <a:srgbClr val="0E2E81"/>
                </a:solidFill>
              </a:rPr>
              <a:t>Assessment</a:t>
            </a:r>
            <a:r>
              <a:rPr lang="pl-PL" b="1" dirty="0" smtClean="0">
                <a:solidFill>
                  <a:srgbClr val="0E2E81"/>
                </a:solidFill>
              </a:rPr>
              <a:t> of </a:t>
            </a:r>
            <a:r>
              <a:rPr lang="pl-PL" b="1" dirty="0" err="1" smtClean="0">
                <a:solidFill>
                  <a:srgbClr val="0E2E81"/>
                </a:solidFill>
              </a:rPr>
              <a:t>transversal</a:t>
            </a:r>
            <a:r>
              <a:rPr lang="pl-PL" b="1" dirty="0" smtClean="0">
                <a:solidFill>
                  <a:srgbClr val="0E2E81"/>
                </a:solidFill>
              </a:rPr>
              <a:t> </a:t>
            </a:r>
            <a:r>
              <a:rPr lang="pl-PL" b="1" dirty="0" err="1" smtClean="0">
                <a:solidFill>
                  <a:srgbClr val="0E2E81"/>
                </a:solidFill>
              </a:rPr>
              <a:t>key</a:t>
            </a:r>
            <a:r>
              <a:rPr lang="pl-PL" b="1" dirty="0" smtClean="0">
                <a:solidFill>
                  <a:srgbClr val="0E2E81"/>
                </a:solidFill>
              </a:rPr>
              <a:t> </a:t>
            </a:r>
            <a:r>
              <a:rPr lang="pl-PL" b="1" dirty="0" err="1" smtClean="0">
                <a:solidFill>
                  <a:srgbClr val="0E2E81"/>
                </a:solidFill>
              </a:rPr>
              <a:t>competences</a:t>
            </a:r>
            <a:endParaRPr lang="pl-PL" b="1" dirty="0" smtClean="0">
              <a:solidFill>
                <a:srgbClr val="0E2E81"/>
              </a:solidFill>
            </a:endParaRPr>
          </a:p>
          <a:p>
            <a:endParaRPr lang="pl-PL" dirty="0"/>
          </a:p>
          <a:p>
            <a:r>
              <a:rPr lang="en-US" dirty="0"/>
              <a:t>We </a:t>
            </a:r>
            <a:r>
              <a:rPr lang="en-US" dirty="0" smtClean="0"/>
              <a:t>adopt</a:t>
            </a:r>
            <a:r>
              <a:rPr lang="pl-PL" dirty="0" err="1" smtClean="0"/>
              <a:t>ed</a:t>
            </a:r>
            <a:r>
              <a:rPr lang="en-US" dirty="0" smtClean="0"/>
              <a:t> </a:t>
            </a:r>
            <a:r>
              <a:rPr lang="en-US" dirty="0"/>
              <a:t>the approach and definition of “assessment” from the ECVET Recommendation 2009</a:t>
            </a:r>
            <a:r>
              <a:rPr lang="en-US" dirty="0" smtClean="0"/>
              <a:t>.</a:t>
            </a:r>
            <a:endParaRPr lang="pl-PL" dirty="0" smtClean="0"/>
          </a:p>
          <a:p>
            <a:endParaRPr lang="pl-PL" dirty="0"/>
          </a:p>
          <a:p>
            <a:r>
              <a:rPr lang="en-US" dirty="0" smtClean="0"/>
              <a:t>Assessment </a:t>
            </a:r>
            <a:r>
              <a:rPr lang="en-US" dirty="0"/>
              <a:t>“means, methods and processes used to establish the extent to which a learner has in fact attained particular knowledge, skills and competence”. </a:t>
            </a:r>
            <a:endParaRPr lang="pl-PL" dirty="0" smtClean="0"/>
          </a:p>
          <a:p>
            <a:endParaRPr lang="pl-PL" dirty="0" smtClean="0"/>
          </a:p>
          <a:p>
            <a:r>
              <a:rPr lang="en-US" dirty="0" smtClean="0"/>
              <a:t>In </a:t>
            </a:r>
            <a:r>
              <a:rPr lang="en-US" dirty="0"/>
              <a:t>this sense assessment is similar concept to the concept of “examination</a:t>
            </a:r>
            <a:r>
              <a:rPr lang="en-US" dirty="0" smtClean="0"/>
              <a:t>”</a:t>
            </a:r>
            <a:r>
              <a:rPr lang="pl-PL" dirty="0" smtClean="0"/>
              <a:t>.</a:t>
            </a:r>
            <a:endParaRPr lang="en-US" dirty="0"/>
          </a:p>
        </p:txBody>
      </p:sp>
    </p:spTree>
    <p:extLst>
      <p:ext uri="{BB962C8B-B14F-4D97-AF65-F5344CB8AC3E}">
        <p14:creationId xmlns:p14="http://schemas.microsoft.com/office/powerpoint/2010/main" val="277431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9" y="898912"/>
            <a:ext cx="6131086" cy="3416320"/>
          </a:xfrm>
          <a:prstGeom prst="rect">
            <a:avLst/>
          </a:prstGeom>
          <a:noFill/>
        </p:spPr>
        <p:txBody>
          <a:bodyPr wrap="square" rtlCol="0">
            <a:spAutoFit/>
          </a:bodyPr>
          <a:lstStyle/>
          <a:p>
            <a:r>
              <a:rPr lang="en-US" b="1" dirty="0">
                <a:solidFill>
                  <a:srgbClr val="0E2E81"/>
                </a:solidFill>
              </a:rPr>
              <a:t>Formal initial and continuous VET </a:t>
            </a:r>
            <a:r>
              <a:rPr lang="en-US" b="1" dirty="0" smtClean="0">
                <a:solidFill>
                  <a:srgbClr val="0E2E81"/>
                </a:solidFill>
              </a:rPr>
              <a:t>system</a:t>
            </a:r>
            <a:endParaRPr lang="pl-PL" b="1" dirty="0" smtClean="0">
              <a:solidFill>
                <a:srgbClr val="0E2E81"/>
              </a:solidFill>
            </a:endParaRPr>
          </a:p>
          <a:p>
            <a:endParaRPr lang="pl-PL" dirty="0"/>
          </a:p>
          <a:p>
            <a:r>
              <a:rPr lang="en-US" dirty="0"/>
              <a:t>We </a:t>
            </a:r>
            <a:r>
              <a:rPr lang="en-US" dirty="0" smtClean="0"/>
              <a:t>propose</a:t>
            </a:r>
            <a:r>
              <a:rPr lang="pl-PL" dirty="0" smtClean="0"/>
              <a:t>d</a:t>
            </a:r>
            <a:r>
              <a:rPr lang="en-US" dirty="0" smtClean="0"/>
              <a:t> </a:t>
            </a:r>
            <a:r>
              <a:rPr lang="en-US" dirty="0"/>
              <a:t>to define formal initial and continuous VET, as systems that have some or all of the below characteristics:</a:t>
            </a:r>
          </a:p>
          <a:p>
            <a:endParaRPr lang="pl-PL" dirty="0" smtClean="0"/>
          </a:p>
          <a:p>
            <a:r>
              <a:rPr lang="en-US" dirty="0" smtClean="0"/>
              <a:t>- </a:t>
            </a:r>
            <a:r>
              <a:rPr lang="en-US" dirty="0"/>
              <a:t>based on core-curriculum or national qualification (standard);</a:t>
            </a:r>
          </a:p>
          <a:p>
            <a:r>
              <a:rPr lang="en-US" dirty="0"/>
              <a:t>- lead to state </a:t>
            </a:r>
            <a:r>
              <a:rPr lang="en-US" dirty="0" err="1"/>
              <a:t>recognised</a:t>
            </a:r>
            <a:r>
              <a:rPr lang="en-US" dirty="0"/>
              <a:t> (and very often state examined and quality assured) qualifications;</a:t>
            </a:r>
          </a:p>
          <a:p>
            <a:r>
              <a:rPr lang="en-US" dirty="0"/>
              <a:t>- be funded by the state (at least partially);</a:t>
            </a:r>
          </a:p>
          <a:p>
            <a:r>
              <a:rPr lang="en-US" dirty="0"/>
              <a:t>- is not part of 1st or 2nd cycle in higher education.</a:t>
            </a:r>
          </a:p>
        </p:txBody>
      </p:sp>
    </p:spTree>
    <p:extLst>
      <p:ext uri="{BB962C8B-B14F-4D97-AF65-F5344CB8AC3E}">
        <p14:creationId xmlns:p14="http://schemas.microsoft.com/office/powerpoint/2010/main" val="2077295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4247317"/>
          </a:xfrm>
          <a:prstGeom prst="rect">
            <a:avLst/>
          </a:prstGeom>
          <a:noFill/>
        </p:spPr>
        <p:txBody>
          <a:bodyPr wrap="square" rtlCol="0">
            <a:spAutoFit/>
          </a:bodyPr>
          <a:lstStyle/>
          <a:p>
            <a:endParaRPr lang="pl-PL" b="1" dirty="0" smtClean="0">
              <a:solidFill>
                <a:srgbClr val="0E2E81"/>
              </a:solidFill>
            </a:endParaRPr>
          </a:p>
          <a:p>
            <a:endParaRPr lang="pl-PL" b="1" dirty="0">
              <a:solidFill>
                <a:srgbClr val="0E2E81"/>
              </a:solidFill>
            </a:endParaRPr>
          </a:p>
          <a:p>
            <a:endParaRPr lang="pl-PL" b="1" dirty="0" smtClean="0">
              <a:solidFill>
                <a:srgbClr val="0E2E81"/>
              </a:solidFill>
            </a:endParaRPr>
          </a:p>
          <a:p>
            <a:endParaRPr lang="pl-PL" b="1" dirty="0">
              <a:solidFill>
                <a:srgbClr val="0E2E81"/>
              </a:solidFill>
            </a:endParaRPr>
          </a:p>
          <a:p>
            <a:endParaRPr lang="pl-PL" b="1" dirty="0" smtClean="0">
              <a:solidFill>
                <a:srgbClr val="0E2E81"/>
              </a:solidFill>
            </a:endParaRPr>
          </a:p>
          <a:p>
            <a:r>
              <a:rPr lang="pl-PL" b="1" dirty="0" err="1" smtClean="0">
                <a:solidFill>
                  <a:srgbClr val="0E2E81"/>
                </a:solidFill>
              </a:rPr>
              <a:t>Main</a:t>
            </a:r>
            <a:r>
              <a:rPr lang="pl-PL" b="1" dirty="0" smtClean="0">
                <a:solidFill>
                  <a:srgbClr val="0E2E81"/>
                </a:solidFill>
              </a:rPr>
              <a:t> </a:t>
            </a:r>
            <a:r>
              <a:rPr lang="pl-PL" b="1" dirty="0" err="1" smtClean="0">
                <a:solidFill>
                  <a:srgbClr val="0E2E81"/>
                </a:solidFill>
              </a:rPr>
              <a:t>conclusions</a:t>
            </a:r>
            <a:r>
              <a:rPr lang="pl-PL" b="1" dirty="0" smtClean="0">
                <a:solidFill>
                  <a:srgbClr val="0E2E81"/>
                </a:solidFill>
              </a:rPr>
              <a:t> </a:t>
            </a:r>
            <a:r>
              <a:rPr lang="pl-PL" b="1" dirty="0" err="1" smtClean="0">
                <a:solidFill>
                  <a:srgbClr val="0E2E81"/>
                </a:solidFill>
              </a:rPr>
              <a:t>based</a:t>
            </a:r>
            <a:r>
              <a:rPr lang="pl-PL" b="1" dirty="0" smtClean="0">
                <a:solidFill>
                  <a:srgbClr val="0E2E81"/>
                </a:solidFill>
              </a:rPr>
              <a:t> on the </a:t>
            </a:r>
            <a:r>
              <a:rPr lang="pl-PL" b="1" dirty="0" err="1" smtClean="0">
                <a:solidFill>
                  <a:srgbClr val="0E2E81"/>
                </a:solidFill>
              </a:rPr>
              <a:t>research</a:t>
            </a:r>
            <a:r>
              <a:rPr lang="pl-PL" b="1" dirty="0" smtClean="0">
                <a:solidFill>
                  <a:srgbClr val="0E2E81"/>
                </a:solidFill>
              </a:rPr>
              <a:t> </a:t>
            </a:r>
            <a:r>
              <a:rPr lang="pl-PL" b="1" dirty="0" err="1" smtClean="0">
                <a:solidFill>
                  <a:srgbClr val="0E2E81"/>
                </a:solidFill>
              </a:rPr>
              <a:t>questions</a:t>
            </a:r>
            <a:r>
              <a:rPr lang="pl-PL" b="1" dirty="0" smtClean="0">
                <a:solidFill>
                  <a:srgbClr val="0E2E81"/>
                </a:solidFill>
              </a:rPr>
              <a:t/>
            </a:r>
            <a:br>
              <a:rPr lang="pl-PL" b="1" dirty="0" smtClean="0">
                <a:solidFill>
                  <a:srgbClr val="0E2E81"/>
                </a:solidFill>
              </a:rPr>
            </a:br>
            <a:r>
              <a:rPr lang="pl-PL" dirty="0" smtClean="0">
                <a:solidFill>
                  <a:srgbClr val="0E2E81"/>
                </a:solidFill>
              </a:rPr>
              <a:t>(</a:t>
            </a:r>
            <a:r>
              <a:rPr lang="pl-PL" dirty="0" err="1" smtClean="0">
                <a:solidFill>
                  <a:srgbClr val="0E2E81"/>
                </a:solidFill>
              </a:rPr>
              <a:t>based</a:t>
            </a:r>
            <a:r>
              <a:rPr lang="pl-PL" dirty="0" smtClean="0">
                <a:solidFill>
                  <a:srgbClr val="0E2E81"/>
                </a:solidFill>
              </a:rPr>
              <a:t> on 150 </a:t>
            </a:r>
            <a:r>
              <a:rPr lang="pl-PL" dirty="0" err="1" smtClean="0">
                <a:solidFill>
                  <a:srgbClr val="0E2E81"/>
                </a:solidFill>
              </a:rPr>
              <a:t>interviews</a:t>
            </a:r>
            <a:r>
              <a:rPr lang="pl-PL" dirty="0" smtClean="0">
                <a:solidFill>
                  <a:srgbClr val="0E2E81"/>
                </a:solidFill>
              </a:rPr>
              <a:t>, </a:t>
            </a:r>
            <a:r>
              <a:rPr lang="pl-PL" dirty="0" err="1" smtClean="0">
                <a:solidFill>
                  <a:srgbClr val="0E2E81"/>
                </a:solidFill>
              </a:rPr>
              <a:t>analysis</a:t>
            </a:r>
            <a:r>
              <a:rPr lang="pl-PL" dirty="0" smtClean="0">
                <a:solidFill>
                  <a:srgbClr val="0E2E81"/>
                </a:solidFill>
              </a:rPr>
              <a:t> of </a:t>
            </a:r>
            <a:r>
              <a:rPr lang="pl-PL" dirty="0" err="1" smtClean="0">
                <a:solidFill>
                  <a:srgbClr val="0E2E81"/>
                </a:solidFill>
              </a:rPr>
              <a:t>documents</a:t>
            </a:r>
            <a:r>
              <a:rPr lang="pl-PL" dirty="0" smtClean="0">
                <a:solidFill>
                  <a:srgbClr val="0E2E81"/>
                </a:solidFill>
              </a:rPr>
              <a:t>, </a:t>
            </a:r>
            <a:r>
              <a:rPr lang="pl-PL" dirty="0" err="1" smtClean="0">
                <a:solidFill>
                  <a:srgbClr val="0E2E81"/>
                </a:solidFill>
              </a:rPr>
              <a:t>literature</a:t>
            </a:r>
            <a:r>
              <a:rPr lang="pl-PL" dirty="0" smtClean="0">
                <a:solidFill>
                  <a:srgbClr val="0E2E81"/>
                </a:solidFill>
              </a:rPr>
              <a:t> </a:t>
            </a:r>
            <a:r>
              <a:rPr lang="pl-PL" dirty="0" err="1" smtClean="0">
                <a:solidFill>
                  <a:srgbClr val="0E2E81"/>
                </a:solidFill>
              </a:rPr>
              <a:t>review</a:t>
            </a:r>
            <a:r>
              <a:rPr lang="pl-PL" dirty="0" smtClean="0">
                <a:solidFill>
                  <a:srgbClr val="0E2E81"/>
                </a:solidFill>
              </a:rPr>
              <a:t>)</a:t>
            </a:r>
          </a:p>
          <a:p>
            <a:endParaRPr lang="pl-PL" dirty="0"/>
          </a:p>
          <a:p>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2726281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5632311"/>
          </a:xfrm>
          <a:prstGeom prst="rect">
            <a:avLst/>
          </a:prstGeom>
          <a:noFill/>
        </p:spPr>
        <p:txBody>
          <a:bodyPr wrap="square" rtlCol="0">
            <a:spAutoFit/>
          </a:bodyPr>
          <a:lstStyle/>
          <a:p>
            <a:endParaRPr lang="pl-PL" dirty="0"/>
          </a:p>
          <a:p>
            <a:endParaRPr lang="pl-PL" b="1" dirty="0" smtClean="0">
              <a:solidFill>
                <a:srgbClr val="00B050"/>
              </a:solidFill>
            </a:endParaRPr>
          </a:p>
          <a:p>
            <a:r>
              <a:rPr lang="pl-PL" b="1" dirty="0" smtClean="0">
                <a:solidFill>
                  <a:srgbClr val="00B050"/>
                </a:solidFill>
              </a:rPr>
              <a:t>1. </a:t>
            </a:r>
            <a:r>
              <a:rPr lang="pl-PL" b="1" dirty="0" err="1" smtClean="0">
                <a:solidFill>
                  <a:srgbClr val="00B050"/>
                </a:solidFill>
              </a:rPr>
              <a:t>Would</a:t>
            </a:r>
            <a:r>
              <a:rPr lang="pl-PL" b="1" dirty="0" smtClean="0">
                <a:solidFill>
                  <a:srgbClr val="00B050"/>
                </a:solidFill>
              </a:rPr>
              <a:t> </a:t>
            </a:r>
            <a:r>
              <a:rPr lang="pl-PL" b="1" dirty="0" err="1" smtClean="0">
                <a:solidFill>
                  <a:srgbClr val="00B050"/>
                </a:solidFill>
              </a:rPr>
              <a:t>descriptive</a:t>
            </a:r>
            <a:r>
              <a:rPr lang="pl-PL" b="1" dirty="0" smtClean="0">
                <a:solidFill>
                  <a:srgbClr val="00B050"/>
                </a:solidFill>
              </a:rPr>
              <a:t> </a:t>
            </a:r>
            <a:r>
              <a:rPr lang="pl-PL" b="1" dirty="0" err="1" smtClean="0">
                <a:solidFill>
                  <a:srgbClr val="00B050"/>
                </a:solidFill>
              </a:rPr>
              <a:t>categories</a:t>
            </a:r>
            <a:r>
              <a:rPr lang="pl-PL" b="1" dirty="0" smtClean="0">
                <a:solidFill>
                  <a:srgbClr val="00B050"/>
                </a:solidFill>
              </a:rPr>
              <a:t> </a:t>
            </a:r>
            <a:r>
              <a:rPr lang="pl-PL" b="1" dirty="0" err="1" smtClean="0">
                <a:solidFill>
                  <a:srgbClr val="00B050"/>
                </a:solidFill>
              </a:rPr>
              <a:t>related</a:t>
            </a:r>
            <a:r>
              <a:rPr lang="pl-PL" b="1" dirty="0" smtClean="0">
                <a:solidFill>
                  <a:srgbClr val="00B050"/>
                </a:solidFill>
              </a:rPr>
              <a:t> to </a:t>
            </a:r>
            <a:r>
              <a:rPr lang="pl-PL" b="1" dirty="0" err="1" smtClean="0">
                <a:solidFill>
                  <a:srgbClr val="00B050"/>
                </a:solidFill>
              </a:rPr>
              <a:t>competences</a:t>
            </a:r>
            <a:r>
              <a:rPr lang="pl-PL" b="1" dirty="0" smtClean="0">
                <a:solidFill>
                  <a:srgbClr val="00B050"/>
                </a:solidFill>
              </a:rPr>
              <a:t> </a:t>
            </a:r>
            <a:r>
              <a:rPr lang="pl-PL" b="1" dirty="0" err="1" smtClean="0">
                <a:solidFill>
                  <a:srgbClr val="00B050"/>
                </a:solidFill>
              </a:rPr>
              <a:t>defined</a:t>
            </a:r>
            <a:r>
              <a:rPr lang="pl-PL" b="1" dirty="0" smtClean="0">
                <a:solidFill>
                  <a:srgbClr val="00B050"/>
                </a:solidFill>
              </a:rPr>
              <a:t> in the </a:t>
            </a:r>
            <a:r>
              <a:rPr lang="en-US" dirty="0">
                <a:solidFill>
                  <a:srgbClr val="00B050"/>
                </a:solidFill>
              </a:rPr>
              <a:t>Council of the </a:t>
            </a:r>
            <a:r>
              <a:rPr lang="pl-PL" dirty="0" smtClean="0">
                <a:solidFill>
                  <a:srgbClr val="00B050"/>
                </a:solidFill>
              </a:rPr>
              <a:t>EU </a:t>
            </a:r>
            <a:r>
              <a:rPr lang="en-US" dirty="0" smtClean="0">
                <a:solidFill>
                  <a:srgbClr val="00B050"/>
                </a:solidFill>
              </a:rPr>
              <a:t>adopted on </a:t>
            </a:r>
            <a:r>
              <a:rPr lang="en-US" dirty="0">
                <a:solidFill>
                  <a:srgbClr val="00B050"/>
                </a:solidFill>
              </a:rPr>
              <a:t>key competences for lifelong learning </a:t>
            </a:r>
            <a:r>
              <a:rPr lang="pl-PL" dirty="0" smtClean="0">
                <a:solidFill>
                  <a:srgbClr val="00B050"/>
                </a:solidFill>
              </a:rPr>
              <a:t>(2018) be a </a:t>
            </a:r>
            <a:r>
              <a:rPr lang="pl-PL" dirty="0" err="1" smtClean="0">
                <a:solidFill>
                  <a:srgbClr val="00B050"/>
                </a:solidFill>
              </a:rPr>
              <a:t>useful</a:t>
            </a:r>
            <a:r>
              <a:rPr lang="pl-PL" dirty="0" smtClean="0">
                <a:solidFill>
                  <a:srgbClr val="00B050"/>
                </a:solidFill>
              </a:rPr>
              <a:t> platform in </a:t>
            </a:r>
            <a:r>
              <a:rPr lang="pl-PL" dirty="0" err="1" smtClean="0">
                <a:solidFill>
                  <a:srgbClr val="00B050"/>
                </a:solidFill>
              </a:rPr>
              <a:t>discussion</a:t>
            </a:r>
            <a:r>
              <a:rPr lang="pl-PL" dirty="0" smtClean="0">
                <a:solidFill>
                  <a:srgbClr val="00B050"/>
                </a:solidFill>
              </a:rPr>
              <a:t> </a:t>
            </a:r>
            <a:r>
              <a:rPr lang="pl-PL" dirty="0" err="1" smtClean="0">
                <a:solidFill>
                  <a:srgbClr val="00B050"/>
                </a:solidFill>
              </a:rPr>
              <a:t>between</a:t>
            </a:r>
            <a:r>
              <a:rPr lang="pl-PL" dirty="0" smtClean="0">
                <a:solidFill>
                  <a:srgbClr val="00B050"/>
                </a:solidFill>
              </a:rPr>
              <a:t> </a:t>
            </a:r>
            <a:r>
              <a:rPr lang="pl-PL" dirty="0" err="1" smtClean="0">
                <a:solidFill>
                  <a:srgbClr val="00B050"/>
                </a:solidFill>
              </a:rPr>
              <a:t>partners</a:t>
            </a:r>
            <a:r>
              <a:rPr lang="pl-PL" dirty="0" smtClean="0">
                <a:solidFill>
                  <a:srgbClr val="00B050"/>
                </a:solidFill>
              </a:rPr>
              <a:t> </a:t>
            </a:r>
          </a:p>
          <a:p>
            <a:pPr marL="342900" indent="-342900">
              <a:buAutoNum type="arabicPeriod"/>
            </a:pPr>
            <a:endParaRPr lang="pl-PL" dirty="0" smtClean="0">
              <a:solidFill>
                <a:srgbClr val="00B050"/>
              </a:solidFill>
            </a:endParaRPr>
          </a:p>
          <a:p>
            <a:r>
              <a:rPr lang="pl-PL" dirty="0" smtClean="0"/>
              <a:t/>
            </a:r>
            <a:br>
              <a:rPr lang="pl-PL" dirty="0" smtClean="0"/>
            </a:br>
            <a:r>
              <a:rPr lang="pl-PL" dirty="0" err="1" smtClean="0">
                <a:solidFill>
                  <a:srgbClr val="FF0000"/>
                </a:solidFill>
              </a:rPr>
              <a:t>Answer</a:t>
            </a:r>
            <a:r>
              <a:rPr lang="pl-PL" dirty="0" smtClean="0">
                <a:solidFill>
                  <a:srgbClr val="FF0000"/>
                </a:solidFill>
              </a:rPr>
              <a:t>: </a:t>
            </a:r>
            <a:r>
              <a:rPr lang="pl-PL" dirty="0" err="1" smtClean="0">
                <a:solidFill>
                  <a:srgbClr val="FF0000"/>
                </a:solidFill>
              </a:rPr>
              <a:t>yes</a:t>
            </a:r>
            <a:endParaRPr lang="pl-PL" dirty="0" smtClean="0">
              <a:solidFill>
                <a:srgbClr val="FF0000"/>
              </a:solidFill>
            </a:endParaRPr>
          </a:p>
          <a:p>
            <a:endParaRPr lang="pl-PL" dirty="0">
              <a:solidFill>
                <a:srgbClr val="FF0000"/>
              </a:solidFill>
            </a:endParaRPr>
          </a:p>
          <a:p>
            <a:r>
              <a:rPr lang="pl-PL" dirty="0" err="1" smtClean="0"/>
              <a:t>Comment</a:t>
            </a:r>
            <a:r>
              <a:rPr lang="pl-PL" dirty="0" smtClean="0"/>
              <a:t>: for the </a:t>
            </a:r>
            <a:r>
              <a:rPr lang="pl-PL" dirty="0" err="1" smtClean="0"/>
              <a:t>purpose</a:t>
            </a:r>
            <a:r>
              <a:rPr lang="pl-PL" dirty="0" smtClean="0"/>
              <a:t> of </a:t>
            </a:r>
            <a:r>
              <a:rPr lang="pl-PL" dirty="0" err="1" smtClean="0"/>
              <a:t>estabilishing</a:t>
            </a:r>
            <a:r>
              <a:rPr lang="pl-PL" dirty="0" smtClean="0"/>
              <a:t> a </a:t>
            </a:r>
            <a:r>
              <a:rPr lang="pl-PL" dirty="0" err="1" smtClean="0"/>
              <a:t>common</a:t>
            </a:r>
            <a:r>
              <a:rPr lang="pl-PL" dirty="0" smtClean="0"/>
              <a:t> </a:t>
            </a:r>
            <a:r>
              <a:rPr lang="pl-PL" dirty="0" err="1" smtClean="0"/>
              <a:t>understanding</a:t>
            </a:r>
            <a:r>
              <a:rPr lang="pl-PL" dirty="0" smtClean="0"/>
              <a:t> and </a:t>
            </a:r>
            <a:r>
              <a:rPr lang="pl-PL" dirty="0" err="1" smtClean="0"/>
              <a:t>preparing</a:t>
            </a:r>
            <a:r>
              <a:rPr lang="pl-PL" dirty="0" smtClean="0"/>
              <a:t> country </a:t>
            </a:r>
            <a:r>
              <a:rPr lang="pl-PL" dirty="0" err="1" smtClean="0"/>
              <a:t>reports</a:t>
            </a:r>
            <a:r>
              <a:rPr lang="pl-PL" dirty="0" smtClean="0"/>
              <a:t> TRACK-VET </a:t>
            </a:r>
            <a:r>
              <a:rPr lang="pl-PL" dirty="0" err="1" smtClean="0"/>
              <a:t>transversal</a:t>
            </a:r>
            <a:r>
              <a:rPr lang="pl-PL" dirty="0" smtClean="0"/>
              <a:t> </a:t>
            </a:r>
            <a:r>
              <a:rPr lang="pl-PL" dirty="0" err="1" smtClean="0"/>
              <a:t>key</a:t>
            </a:r>
            <a:r>
              <a:rPr lang="pl-PL" dirty="0" smtClean="0"/>
              <a:t> </a:t>
            </a:r>
            <a:r>
              <a:rPr lang="pl-PL" dirty="0" err="1" smtClean="0"/>
              <a:t>competences</a:t>
            </a:r>
            <a:r>
              <a:rPr lang="pl-PL" dirty="0" smtClean="0"/>
              <a:t> </a:t>
            </a:r>
            <a:r>
              <a:rPr lang="pl-PL" dirty="0" err="1" smtClean="0"/>
              <a:t>had</a:t>
            </a:r>
            <a:r>
              <a:rPr lang="pl-PL" dirty="0" smtClean="0"/>
              <a:t> to be </a:t>
            </a:r>
            <a:r>
              <a:rPr lang="pl-PL" dirty="0" err="1" smtClean="0"/>
              <a:t>operationalised</a:t>
            </a:r>
            <a:r>
              <a:rPr lang="pl-PL" dirty="0" smtClean="0"/>
              <a:t> </a:t>
            </a:r>
          </a:p>
          <a:p>
            <a:endParaRPr lang="pl-PL" dirty="0" smtClean="0"/>
          </a:p>
          <a:p>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2593406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p:cNvPicPr>
            <a:picLocks noChangeAspect="1"/>
          </p:cNvPicPr>
          <p:nvPr/>
        </p:nvPicPr>
        <p:blipFill>
          <a:blip r:embed="rId2"/>
          <a:stretch>
            <a:fillRect/>
          </a:stretch>
        </p:blipFill>
        <p:spPr>
          <a:xfrm>
            <a:off x="500743" y="1085143"/>
            <a:ext cx="8120744" cy="3401865"/>
          </a:xfrm>
          <a:prstGeom prst="rect">
            <a:avLst/>
          </a:prstGeom>
        </p:spPr>
      </p:pic>
    </p:spTree>
    <p:extLst>
      <p:ext uri="{BB962C8B-B14F-4D97-AF65-F5344CB8AC3E}">
        <p14:creationId xmlns:p14="http://schemas.microsoft.com/office/powerpoint/2010/main" val="3281781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8102673" cy="5693866"/>
          </a:xfrm>
          <a:prstGeom prst="rect">
            <a:avLst/>
          </a:prstGeom>
          <a:noFill/>
        </p:spPr>
        <p:txBody>
          <a:bodyPr wrap="square" rtlCol="0">
            <a:spAutoFit/>
          </a:bodyPr>
          <a:lstStyle/>
          <a:p>
            <a:endParaRPr lang="pl-PL" dirty="0"/>
          </a:p>
          <a:p>
            <a:endParaRPr lang="pl-PL" b="1" dirty="0" smtClean="0">
              <a:solidFill>
                <a:srgbClr val="00B050"/>
              </a:solidFill>
            </a:endParaRPr>
          </a:p>
          <a:p>
            <a:r>
              <a:rPr lang="pl-PL" b="1" dirty="0" smtClean="0">
                <a:solidFill>
                  <a:srgbClr val="00B050"/>
                </a:solidFill>
              </a:rPr>
              <a:t>2. </a:t>
            </a:r>
            <a:r>
              <a:rPr lang="pl-PL" b="1" dirty="0" err="1" smtClean="0">
                <a:solidFill>
                  <a:srgbClr val="00B050"/>
                </a:solidFill>
              </a:rPr>
              <a:t>Is</a:t>
            </a:r>
            <a:r>
              <a:rPr lang="pl-PL" b="1" dirty="0" smtClean="0">
                <a:solidFill>
                  <a:srgbClr val="00B050"/>
                </a:solidFill>
              </a:rPr>
              <a:t> d</a:t>
            </a:r>
            <a:r>
              <a:rPr lang="en-US" b="1" dirty="0" err="1" smtClean="0">
                <a:solidFill>
                  <a:srgbClr val="00B050"/>
                </a:solidFill>
              </a:rPr>
              <a:t>ifferentiation</a:t>
            </a:r>
            <a:r>
              <a:rPr lang="en-US" b="1" dirty="0" smtClean="0">
                <a:solidFill>
                  <a:srgbClr val="00B050"/>
                </a:solidFill>
              </a:rPr>
              <a:t> </a:t>
            </a:r>
            <a:r>
              <a:rPr lang="en-US" b="1" dirty="0">
                <a:solidFill>
                  <a:srgbClr val="00B050"/>
                </a:solidFill>
              </a:rPr>
              <a:t>between professional / task specific skills and transversal (or social, or any other </a:t>
            </a:r>
            <a:r>
              <a:rPr lang="en-US" b="1" dirty="0" smtClean="0">
                <a:solidFill>
                  <a:srgbClr val="00B050"/>
                </a:solidFill>
              </a:rPr>
              <a:t>subcategory</a:t>
            </a:r>
            <a:r>
              <a:rPr lang="en-US" b="1" dirty="0">
                <a:solidFill>
                  <a:srgbClr val="00B050"/>
                </a:solidFill>
              </a:rPr>
              <a:t>) competences </a:t>
            </a:r>
            <a:r>
              <a:rPr lang="pl-PL" b="1" dirty="0" err="1" smtClean="0">
                <a:solidFill>
                  <a:srgbClr val="00B050"/>
                </a:solidFill>
              </a:rPr>
              <a:t>needed</a:t>
            </a:r>
            <a:r>
              <a:rPr lang="pl-PL" b="1" dirty="0" smtClean="0">
                <a:solidFill>
                  <a:srgbClr val="00B050"/>
                </a:solidFill>
              </a:rPr>
              <a:t>. </a:t>
            </a:r>
          </a:p>
          <a:p>
            <a:endParaRPr lang="pl-PL" dirty="0">
              <a:solidFill>
                <a:srgbClr val="00B050"/>
              </a:solidFill>
            </a:endParaRPr>
          </a:p>
          <a:p>
            <a:r>
              <a:rPr lang="pl-PL" dirty="0" err="1" smtClean="0">
                <a:solidFill>
                  <a:srgbClr val="FF0000"/>
                </a:solidFill>
              </a:rPr>
              <a:t>Answer</a:t>
            </a:r>
            <a:r>
              <a:rPr lang="pl-PL" dirty="0" smtClean="0">
                <a:solidFill>
                  <a:srgbClr val="FF0000"/>
                </a:solidFill>
              </a:rPr>
              <a:t>: </a:t>
            </a:r>
            <a:r>
              <a:rPr lang="pl-PL" dirty="0" err="1" smtClean="0">
                <a:solidFill>
                  <a:srgbClr val="FF0000"/>
                </a:solidFill>
              </a:rPr>
              <a:t>yes</a:t>
            </a:r>
            <a:endParaRPr lang="pl-PL" dirty="0" smtClean="0">
              <a:solidFill>
                <a:srgbClr val="FF0000"/>
              </a:solidFill>
            </a:endParaRPr>
          </a:p>
          <a:p>
            <a:endParaRPr lang="pl-PL" dirty="0" smtClean="0">
              <a:solidFill>
                <a:srgbClr val="00B050"/>
              </a:solidFill>
            </a:endParaRPr>
          </a:p>
          <a:p>
            <a:r>
              <a:rPr lang="pl-PL" sz="1400" dirty="0" err="1" smtClean="0"/>
              <a:t>Comments</a:t>
            </a:r>
            <a:r>
              <a:rPr lang="pl-PL" sz="1400" dirty="0" smtClean="0"/>
              <a:t>: </a:t>
            </a:r>
            <a:r>
              <a:rPr lang="en-US" sz="1400" dirty="0" smtClean="0"/>
              <a:t>differentiation </a:t>
            </a:r>
            <a:r>
              <a:rPr lang="en-US" sz="1400" dirty="0"/>
              <a:t>between professional / task specific skills and transversal (or social, or any other sub category) competences </a:t>
            </a:r>
            <a:r>
              <a:rPr lang="pl-PL" sz="1400" dirty="0" err="1" smtClean="0"/>
              <a:t>creates</a:t>
            </a:r>
            <a:r>
              <a:rPr lang="en-US" sz="1400" dirty="0" smtClean="0"/>
              <a:t> </a:t>
            </a:r>
            <a:r>
              <a:rPr lang="en-US" sz="1400" dirty="0"/>
              <a:t>a false </a:t>
            </a:r>
            <a:r>
              <a:rPr lang="en-US" sz="1400" dirty="0" smtClean="0"/>
              <a:t>dichotomy</a:t>
            </a:r>
            <a:r>
              <a:rPr lang="pl-PL" sz="1400" dirty="0" smtClean="0"/>
              <a:t> - i</a:t>
            </a:r>
            <a:r>
              <a:rPr lang="en-US" sz="1400" dirty="0" smtClean="0"/>
              <a:t>t </a:t>
            </a:r>
            <a:r>
              <a:rPr lang="en-US" sz="1400" dirty="0"/>
              <a:t>is an analytical concept used to describe similar aspects of human capabilities observed in varying situations. </a:t>
            </a:r>
            <a:endParaRPr lang="pl-PL" sz="1400" dirty="0" smtClean="0"/>
          </a:p>
          <a:p>
            <a:endParaRPr lang="pl-PL" sz="1400" dirty="0" smtClean="0"/>
          </a:p>
          <a:p>
            <a:r>
              <a:rPr lang="pl-PL" sz="1400" dirty="0" smtClean="0"/>
              <a:t>A</a:t>
            </a:r>
            <a:r>
              <a:rPr lang="en-US" sz="1400" dirty="0" smtClean="0"/>
              <a:t>s </a:t>
            </a:r>
            <a:r>
              <a:rPr lang="en-US" sz="1400" dirty="0"/>
              <a:t>it turns out not using these artificial categories may in some cases (e.g. time limitation and assessment focus on specific skills) </a:t>
            </a:r>
            <a:r>
              <a:rPr lang="en-US" sz="1400" dirty="0" smtClean="0"/>
              <a:t>lead </a:t>
            </a:r>
            <a:r>
              <a:rPr lang="en-US" sz="1400" dirty="0"/>
              <a:t>to incomplete development of the relevant </a:t>
            </a:r>
            <a:r>
              <a:rPr lang="en-US" sz="1400" dirty="0" smtClean="0"/>
              <a:t>competencies</a:t>
            </a:r>
            <a:r>
              <a:rPr lang="pl-PL" sz="1400" dirty="0" smtClean="0"/>
              <a:t>. </a:t>
            </a:r>
            <a:r>
              <a:rPr lang="pl-PL" sz="1400" dirty="0" err="1" smtClean="0"/>
              <a:t>This</a:t>
            </a:r>
            <a:r>
              <a:rPr lang="pl-PL" sz="1400" dirty="0" smtClean="0"/>
              <a:t> </a:t>
            </a:r>
            <a:r>
              <a:rPr lang="pl-PL" sz="1400" dirty="0" err="1" smtClean="0"/>
              <a:t>is</a:t>
            </a:r>
            <a:r>
              <a:rPr lang="pl-PL" sz="1400" dirty="0" smtClean="0"/>
              <a:t> </a:t>
            </a:r>
            <a:r>
              <a:rPr lang="pl-PL" sz="1400" dirty="0" err="1" smtClean="0"/>
              <a:t>especially</a:t>
            </a:r>
            <a:r>
              <a:rPr lang="pl-PL" sz="1400" dirty="0" smtClean="0"/>
              <a:t> </a:t>
            </a:r>
            <a:r>
              <a:rPr lang="pl-PL" sz="1400" dirty="0" err="1" smtClean="0"/>
              <a:t>relevant</a:t>
            </a:r>
            <a:r>
              <a:rPr lang="pl-PL" sz="1400" dirty="0" smtClean="0"/>
              <a:t> for </a:t>
            </a:r>
            <a:r>
              <a:rPr lang="pl-PL" sz="1400" dirty="0" err="1" smtClean="0"/>
              <a:t>countries</a:t>
            </a:r>
            <a:r>
              <a:rPr lang="pl-PL" sz="1400" dirty="0" smtClean="0"/>
              <a:t> in </a:t>
            </a:r>
            <a:r>
              <a:rPr lang="pl-PL" sz="1400" dirty="0" err="1" smtClean="0"/>
              <a:t>which</a:t>
            </a:r>
            <a:r>
              <a:rPr lang="pl-PL" sz="1400" dirty="0" smtClean="0"/>
              <a:t> the </a:t>
            </a:r>
            <a:r>
              <a:rPr lang="pl-PL" sz="1400" dirty="0" err="1" smtClean="0"/>
              <a:t>different</a:t>
            </a:r>
            <a:r>
              <a:rPr lang="pl-PL" sz="1400" dirty="0" smtClean="0"/>
              <a:t> </a:t>
            </a:r>
            <a:r>
              <a:rPr lang="pl-PL" sz="1400" dirty="0" err="1" smtClean="0"/>
              <a:t>concepts</a:t>
            </a:r>
            <a:r>
              <a:rPr lang="pl-PL" sz="1400" dirty="0" smtClean="0"/>
              <a:t> of </a:t>
            </a:r>
            <a:r>
              <a:rPr lang="pl-PL" sz="1400" dirty="0" err="1" smtClean="0"/>
              <a:t>competence</a:t>
            </a:r>
            <a:r>
              <a:rPr lang="pl-PL" sz="1400" dirty="0"/>
              <a:t> </a:t>
            </a:r>
            <a:r>
              <a:rPr lang="pl-PL" sz="1400" dirty="0" err="1" smtClean="0"/>
              <a:t>are</a:t>
            </a:r>
            <a:r>
              <a:rPr lang="pl-PL" sz="1400" dirty="0" smtClean="0"/>
              <a:t> less </a:t>
            </a:r>
            <a:r>
              <a:rPr lang="pl-PL" sz="1400" dirty="0" err="1" smtClean="0"/>
              <a:t>used</a:t>
            </a:r>
            <a:r>
              <a:rPr lang="pl-PL" sz="1400" dirty="0" smtClean="0"/>
              <a:t> / </a:t>
            </a:r>
            <a:r>
              <a:rPr lang="pl-PL" sz="1400" dirty="0" err="1" smtClean="0"/>
              <a:t>developed</a:t>
            </a:r>
            <a:r>
              <a:rPr lang="pl-PL" sz="1400" dirty="0" smtClean="0"/>
              <a:t>. </a:t>
            </a:r>
          </a:p>
          <a:p>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1512994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5355312"/>
          </a:xfrm>
          <a:prstGeom prst="rect">
            <a:avLst/>
          </a:prstGeom>
          <a:noFill/>
        </p:spPr>
        <p:txBody>
          <a:bodyPr wrap="square" rtlCol="0">
            <a:spAutoFit/>
          </a:bodyPr>
          <a:lstStyle/>
          <a:p>
            <a:endParaRPr lang="pl-PL" dirty="0"/>
          </a:p>
          <a:p>
            <a:r>
              <a:rPr lang="pl-PL" b="1" dirty="0">
                <a:solidFill>
                  <a:srgbClr val="00B050"/>
                </a:solidFill>
              </a:rPr>
              <a:t>3</a:t>
            </a:r>
            <a:r>
              <a:rPr lang="pl-PL" b="1" dirty="0" smtClean="0">
                <a:solidFill>
                  <a:srgbClr val="00B050"/>
                </a:solidFill>
              </a:rPr>
              <a:t>. </a:t>
            </a:r>
            <a:r>
              <a:rPr lang="pl-PL" b="1" dirty="0" err="1" smtClean="0">
                <a:solidFill>
                  <a:srgbClr val="00B050"/>
                </a:solidFill>
              </a:rPr>
              <a:t>Should</a:t>
            </a:r>
            <a:r>
              <a:rPr lang="pl-PL" b="1" dirty="0" smtClean="0">
                <a:solidFill>
                  <a:srgbClr val="00B050"/>
                </a:solidFill>
              </a:rPr>
              <a:t> </a:t>
            </a:r>
            <a:r>
              <a:rPr lang="pl-PL" b="1" dirty="0" err="1" smtClean="0">
                <a:solidFill>
                  <a:srgbClr val="00B050"/>
                </a:solidFill>
              </a:rPr>
              <a:t>TKC’s</a:t>
            </a:r>
            <a:r>
              <a:rPr lang="pl-PL" b="1" dirty="0" smtClean="0">
                <a:solidFill>
                  <a:srgbClr val="00B050"/>
                </a:solidFill>
              </a:rPr>
              <a:t> (</a:t>
            </a:r>
            <a:r>
              <a:rPr lang="pl-PL" b="1" dirty="0" err="1" smtClean="0">
                <a:solidFill>
                  <a:srgbClr val="00B050"/>
                </a:solidFill>
              </a:rPr>
              <a:t>including</a:t>
            </a:r>
            <a:r>
              <a:rPr lang="pl-PL" b="1" dirty="0" smtClean="0">
                <a:solidFill>
                  <a:srgbClr val="00B050"/>
                </a:solidFill>
              </a:rPr>
              <a:t> </a:t>
            </a:r>
            <a:r>
              <a:rPr lang="pl-PL" b="1" dirty="0" err="1" smtClean="0">
                <a:solidFill>
                  <a:srgbClr val="00B050"/>
                </a:solidFill>
              </a:rPr>
              <a:t>social</a:t>
            </a:r>
            <a:r>
              <a:rPr lang="pl-PL" b="1" dirty="0" smtClean="0">
                <a:solidFill>
                  <a:srgbClr val="00B050"/>
                </a:solidFill>
              </a:rPr>
              <a:t> </a:t>
            </a:r>
            <a:r>
              <a:rPr lang="pl-PL" b="1" dirty="0" err="1" smtClean="0">
                <a:solidFill>
                  <a:srgbClr val="00B050"/>
                </a:solidFill>
              </a:rPr>
              <a:t>competences</a:t>
            </a:r>
            <a:r>
              <a:rPr lang="pl-PL" b="1" dirty="0" smtClean="0">
                <a:solidFill>
                  <a:srgbClr val="00B050"/>
                </a:solidFill>
              </a:rPr>
              <a:t>) be </a:t>
            </a:r>
            <a:r>
              <a:rPr lang="pl-PL" b="1" dirty="0" err="1" smtClean="0">
                <a:solidFill>
                  <a:srgbClr val="00B050"/>
                </a:solidFill>
              </a:rPr>
              <a:t>developed</a:t>
            </a:r>
            <a:r>
              <a:rPr lang="pl-PL" b="1" dirty="0" smtClean="0">
                <a:solidFill>
                  <a:srgbClr val="00B050"/>
                </a:solidFill>
              </a:rPr>
              <a:t> </a:t>
            </a:r>
            <a:r>
              <a:rPr lang="pl-PL" b="1" dirty="0" err="1" smtClean="0">
                <a:solidFill>
                  <a:srgbClr val="00B050"/>
                </a:solidFill>
              </a:rPr>
              <a:t>within</a:t>
            </a:r>
            <a:r>
              <a:rPr lang="pl-PL" b="1" dirty="0" smtClean="0">
                <a:solidFill>
                  <a:srgbClr val="00B050"/>
                </a:solidFill>
              </a:rPr>
              <a:t> </a:t>
            </a:r>
            <a:r>
              <a:rPr lang="pl-PL" b="1" dirty="0" err="1" smtClean="0">
                <a:solidFill>
                  <a:srgbClr val="00B050"/>
                </a:solidFill>
              </a:rPr>
              <a:t>formal</a:t>
            </a:r>
            <a:r>
              <a:rPr lang="pl-PL" b="1" dirty="0" smtClean="0">
                <a:solidFill>
                  <a:srgbClr val="00B050"/>
                </a:solidFill>
              </a:rPr>
              <a:t> </a:t>
            </a:r>
            <a:r>
              <a:rPr lang="pl-PL" b="1" dirty="0" err="1" smtClean="0">
                <a:solidFill>
                  <a:srgbClr val="00B050"/>
                </a:solidFill>
              </a:rPr>
              <a:t>vocational</a:t>
            </a:r>
            <a:r>
              <a:rPr lang="pl-PL" b="1" dirty="0" smtClean="0">
                <a:solidFill>
                  <a:srgbClr val="00B050"/>
                </a:solidFill>
              </a:rPr>
              <a:t> </a:t>
            </a:r>
            <a:r>
              <a:rPr lang="pl-PL" b="1" dirty="0" err="1" smtClean="0">
                <a:solidFill>
                  <a:srgbClr val="00B050"/>
                </a:solidFill>
              </a:rPr>
              <a:t>education</a:t>
            </a:r>
            <a:r>
              <a:rPr lang="pl-PL" b="1" dirty="0" smtClean="0">
                <a:solidFill>
                  <a:srgbClr val="00B050"/>
                </a:solidFill>
              </a:rPr>
              <a:t>?</a:t>
            </a:r>
            <a:r>
              <a:rPr lang="pl-PL" dirty="0" smtClean="0"/>
              <a:t/>
            </a:r>
            <a:br>
              <a:rPr lang="pl-PL" dirty="0" smtClean="0"/>
            </a:br>
            <a:r>
              <a:rPr lang="pl-PL" dirty="0" smtClean="0"/>
              <a:t/>
            </a:r>
            <a:br>
              <a:rPr lang="pl-PL" dirty="0" smtClean="0"/>
            </a:br>
            <a:r>
              <a:rPr lang="pl-PL" dirty="0" smtClean="0"/>
              <a:t> </a:t>
            </a:r>
          </a:p>
          <a:p>
            <a:r>
              <a:rPr lang="pl-PL" dirty="0" err="1" smtClean="0">
                <a:solidFill>
                  <a:srgbClr val="FF0000"/>
                </a:solidFill>
              </a:rPr>
              <a:t>Answer</a:t>
            </a:r>
            <a:r>
              <a:rPr lang="pl-PL" dirty="0" smtClean="0">
                <a:solidFill>
                  <a:srgbClr val="FF0000"/>
                </a:solidFill>
              </a:rPr>
              <a:t>: </a:t>
            </a:r>
            <a:r>
              <a:rPr lang="pl-PL" dirty="0" err="1">
                <a:solidFill>
                  <a:srgbClr val="FF0000"/>
                </a:solidFill>
              </a:rPr>
              <a:t>y</a:t>
            </a:r>
            <a:r>
              <a:rPr lang="pl-PL" dirty="0" err="1" smtClean="0">
                <a:solidFill>
                  <a:srgbClr val="FF0000"/>
                </a:solidFill>
              </a:rPr>
              <a:t>es</a:t>
            </a:r>
            <a:r>
              <a:rPr lang="pl-PL" dirty="0" smtClean="0">
                <a:solidFill>
                  <a:srgbClr val="FF0000"/>
                </a:solidFill>
              </a:rPr>
              <a:t>. </a:t>
            </a:r>
            <a:r>
              <a:rPr lang="pl-PL" dirty="0" err="1" smtClean="0"/>
              <a:t>Formal</a:t>
            </a:r>
            <a:r>
              <a:rPr lang="pl-PL" dirty="0" smtClean="0"/>
              <a:t> VET </a:t>
            </a:r>
            <a:r>
              <a:rPr lang="pl-PL" dirty="0" err="1" smtClean="0"/>
              <a:t>should</a:t>
            </a:r>
            <a:r>
              <a:rPr lang="pl-PL" dirty="0" smtClean="0"/>
              <a:t> be </a:t>
            </a:r>
            <a:r>
              <a:rPr lang="pl-PL" dirty="0" err="1" smtClean="0"/>
              <a:t>contributing</a:t>
            </a:r>
            <a:r>
              <a:rPr lang="pl-PL" dirty="0" smtClean="0"/>
              <a:t> </a:t>
            </a:r>
            <a:r>
              <a:rPr lang="pl-PL" dirty="0" err="1" smtClean="0"/>
              <a:t>more</a:t>
            </a:r>
            <a:r>
              <a:rPr lang="pl-PL" dirty="0" smtClean="0"/>
              <a:t> </a:t>
            </a:r>
            <a:r>
              <a:rPr lang="pl-PL" dirty="0" err="1" smtClean="0"/>
              <a:t>strongly</a:t>
            </a:r>
            <a:r>
              <a:rPr lang="pl-PL" dirty="0" smtClean="0"/>
              <a:t> to </a:t>
            </a:r>
            <a:r>
              <a:rPr lang="pl-PL" dirty="0" err="1" smtClean="0"/>
              <a:t>challenges</a:t>
            </a:r>
            <a:r>
              <a:rPr lang="pl-PL" dirty="0" smtClean="0"/>
              <a:t> </a:t>
            </a:r>
            <a:r>
              <a:rPr lang="pl-PL" dirty="0" err="1" smtClean="0"/>
              <a:t>appearing</a:t>
            </a:r>
            <a:r>
              <a:rPr lang="pl-PL" dirty="0" smtClean="0"/>
              <a:t> </a:t>
            </a:r>
            <a:r>
              <a:rPr lang="pl-PL" dirty="0" err="1" smtClean="0"/>
              <a:t>currently</a:t>
            </a:r>
            <a:r>
              <a:rPr lang="pl-PL" dirty="0" smtClean="0"/>
              <a:t> in </a:t>
            </a:r>
            <a:r>
              <a:rPr lang="pl-PL" dirty="0" err="1" smtClean="0"/>
              <a:t>European</a:t>
            </a:r>
            <a:r>
              <a:rPr lang="pl-PL" dirty="0" smtClean="0"/>
              <a:t> </a:t>
            </a:r>
            <a:r>
              <a:rPr lang="pl-PL" dirty="0" err="1" smtClean="0"/>
              <a:t>socities</a:t>
            </a:r>
            <a:r>
              <a:rPr lang="pl-PL" dirty="0" smtClean="0"/>
              <a:t> </a:t>
            </a:r>
            <a:br>
              <a:rPr lang="pl-PL" dirty="0" smtClean="0"/>
            </a:br>
            <a:r>
              <a:rPr lang="pl-PL" dirty="0" smtClean="0"/>
              <a:t>(</a:t>
            </a:r>
            <a:r>
              <a:rPr lang="pl-PL" dirty="0" err="1" smtClean="0"/>
              <a:t>immigration</a:t>
            </a:r>
            <a:r>
              <a:rPr lang="pl-PL" dirty="0" smtClean="0"/>
              <a:t>, </a:t>
            </a:r>
            <a:r>
              <a:rPr lang="pl-PL" dirty="0" err="1" smtClean="0"/>
              <a:t>radicalisation</a:t>
            </a:r>
            <a:r>
              <a:rPr lang="pl-PL" dirty="0" smtClean="0"/>
              <a:t> of </a:t>
            </a:r>
            <a:r>
              <a:rPr lang="pl-PL" dirty="0" err="1" smtClean="0"/>
              <a:t>views</a:t>
            </a:r>
            <a:r>
              <a:rPr lang="pl-PL" dirty="0" smtClean="0"/>
              <a:t>, </a:t>
            </a:r>
            <a:r>
              <a:rPr lang="pl-PL" dirty="0" err="1" smtClean="0"/>
              <a:t>developments</a:t>
            </a:r>
            <a:r>
              <a:rPr lang="pl-PL" dirty="0" smtClean="0"/>
              <a:t> on the </a:t>
            </a:r>
            <a:r>
              <a:rPr lang="pl-PL" dirty="0" err="1" smtClean="0"/>
              <a:t>labour</a:t>
            </a:r>
            <a:r>
              <a:rPr lang="pl-PL" dirty="0" smtClean="0"/>
              <a:t> </a:t>
            </a:r>
            <a:r>
              <a:rPr lang="pl-PL" dirty="0" err="1" smtClean="0"/>
              <a:t>markets</a:t>
            </a:r>
            <a:r>
              <a:rPr lang="pl-PL" dirty="0" smtClean="0"/>
              <a:t>). </a:t>
            </a:r>
          </a:p>
          <a:p>
            <a:endParaRPr lang="pl-PL" dirty="0"/>
          </a:p>
          <a:p>
            <a:r>
              <a:rPr lang="pl-PL" dirty="0" err="1" smtClean="0"/>
              <a:t>Comment</a:t>
            </a:r>
            <a:r>
              <a:rPr lang="pl-PL" dirty="0" smtClean="0"/>
              <a:t>: </a:t>
            </a:r>
            <a:r>
              <a:rPr lang="pl-PL" dirty="0" err="1" smtClean="0"/>
              <a:t>this</a:t>
            </a:r>
            <a:r>
              <a:rPr lang="pl-PL" dirty="0" smtClean="0"/>
              <a:t> </a:t>
            </a:r>
            <a:r>
              <a:rPr lang="pl-PL" dirty="0" err="1" smtClean="0"/>
              <a:t>is</a:t>
            </a:r>
            <a:r>
              <a:rPr lang="pl-PL" dirty="0" smtClean="0"/>
              <a:t> </a:t>
            </a:r>
            <a:r>
              <a:rPr lang="pl-PL" dirty="0" err="1" smtClean="0"/>
              <a:t>quite</a:t>
            </a:r>
            <a:r>
              <a:rPr lang="pl-PL" dirty="0" smtClean="0"/>
              <a:t> </a:t>
            </a:r>
            <a:r>
              <a:rPr lang="pl-PL" dirty="0" err="1" smtClean="0"/>
              <a:t>well</a:t>
            </a:r>
            <a:r>
              <a:rPr lang="pl-PL" dirty="0" smtClean="0"/>
              <a:t> </a:t>
            </a:r>
            <a:r>
              <a:rPr lang="pl-PL" dirty="0" err="1" smtClean="0"/>
              <a:t>reflected</a:t>
            </a:r>
            <a:r>
              <a:rPr lang="pl-PL" dirty="0" smtClean="0"/>
              <a:t> in the </a:t>
            </a:r>
            <a:r>
              <a:rPr lang="pl-PL" dirty="0" err="1" smtClean="0"/>
              <a:t>strategic</a:t>
            </a:r>
            <a:r>
              <a:rPr lang="pl-PL" dirty="0" smtClean="0"/>
              <a:t> </a:t>
            </a:r>
            <a:r>
              <a:rPr lang="pl-PL" dirty="0" err="1" smtClean="0"/>
              <a:t>documents</a:t>
            </a:r>
            <a:r>
              <a:rPr lang="pl-PL" dirty="0" smtClean="0"/>
              <a:t> and in VET </a:t>
            </a:r>
            <a:r>
              <a:rPr lang="pl-PL" dirty="0" err="1" smtClean="0"/>
              <a:t>core</a:t>
            </a:r>
            <a:r>
              <a:rPr lang="pl-PL" dirty="0" smtClean="0"/>
              <a:t> curricula</a:t>
            </a:r>
            <a:br>
              <a:rPr lang="pl-PL" dirty="0" smtClean="0"/>
            </a:br>
            <a:endParaRPr lang="pl-PL" dirty="0" smtClean="0"/>
          </a:p>
          <a:p>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1998694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a 5"/>
          <p:cNvGraphicFramePr>
            <a:graphicFrameLocks noGrp="1"/>
          </p:cNvGraphicFramePr>
          <p:nvPr>
            <p:extLst>
              <p:ext uri="{D42A27DB-BD31-4B8C-83A1-F6EECF244321}">
                <p14:modId xmlns:p14="http://schemas.microsoft.com/office/powerpoint/2010/main" val="3559816980"/>
              </p:ext>
            </p:extLst>
          </p:nvPr>
        </p:nvGraphicFramePr>
        <p:xfrm>
          <a:off x="994228" y="1059544"/>
          <a:ext cx="7358743" cy="3107646"/>
        </p:xfrm>
        <a:graphic>
          <a:graphicData uri="http://schemas.openxmlformats.org/drawingml/2006/table">
            <a:tbl>
              <a:tblPr firstRow="1" firstCol="1" bandRow="1"/>
              <a:tblGrid>
                <a:gridCol w="1438942">
                  <a:extLst>
                    <a:ext uri="{9D8B030D-6E8A-4147-A177-3AD203B41FA5}">
                      <a16:colId xmlns:a16="http://schemas.microsoft.com/office/drawing/2014/main" xmlns="" val="20000"/>
                    </a:ext>
                  </a:extLst>
                </a:gridCol>
                <a:gridCol w="1459243">
                  <a:extLst>
                    <a:ext uri="{9D8B030D-6E8A-4147-A177-3AD203B41FA5}">
                      <a16:colId xmlns:a16="http://schemas.microsoft.com/office/drawing/2014/main" xmlns="" val="20001"/>
                    </a:ext>
                  </a:extLst>
                </a:gridCol>
                <a:gridCol w="1459243">
                  <a:extLst>
                    <a:ext uri="{9D8B030D-6E8A-4147-A177-3AD203B41FA5}">
                      <a16:colId xmlns:a16="http://schemas.microsoft.com/office/drawing/2014/main" xmlns="" val="20002"/>
                    </a:ext>
                  </a:extLst>
                </a:gridCol>
                <a:gridCol w="1546132">
                  <a:extLst>
                    <a:ext uri="{9D8B030D-6E8A-4147-A177-3AD203B41FA5}">
                      <a16:colId xmlns:a16="http://schemas.microsoft.com/office/drawing/2014/main" xmlns="" val="20003"/>
                    </a:ext>
                  </a:extLst>
                </a:gridCol>
                <a:gridCol w="1455183">
                  <a:extLst>
                    <a:ext uri="{9D8B030D-6E8A-4147-A177-3AD203B41FA5}">
                      <a16:colId xmlns:a16="http://schemas.microsoft.com/office/drawing/2014/main" xmlns="" val="20004"/>
                    </a:ext>
                  </a:extLst>
                </a:gridCol>
              </a:tblGrid>
              <a:tr h="717149">
                <a:tc gridSpan="5">
                  <a:txBody>
                    <a:bodyPr/>
                    <a:lstStyle/>
                    <a:p>
                      <a:pPr algn="just">
                        <a:lnSpc>
                          <a:spcPct val="107000"/>
                        </a:lnSpc>
                        <a:spcAft>
                          <a:spcPts val="0"/>
                        </a:spcAft>
                      </a:pPr>
                      <a:r>
                        <a:rPr lang="en-GB" sz="1100" dirty="0">
                          <a:effectLst/>
                          <a:latin typeface="Arial" panose="020B0604020202020204" pitchFamily="34" charset="0"/>
                          <a:ea typeface="Calibri" panose="020F0502020204030204" pitchFamily="34" charset="0"/>
                          <a:cs typeface="Times New Roman" panose="02020603050405020304" pitchFamily="18" charset="0"/>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1600" b="1" dirty="0">
                          <a:effectLst/>
                          <a:latin typeface="Arial" panose="020B0604020202020204" pitchFamily="34" charset="0"/>
                          <a:ea typeface="Calibri" panose="020F0502020204030204" pitchFamily="34" charset="0"/>
                          <a:cs typeface="Times New Roman" panose="02020603050405020304" pitchFamily="18" charset="0"/>
                        </a:rPr>
                        <a:t>Presence of TKC in the strategic documents and core curricula</a:t>
                      </a:r>
                      <a:endParaRPr lang="pl-PL"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1100" dirty="0">
                          <a:effectLst/>
                          <a:latin typeface="Arial" panose="020B0604020202020204" pitchFamily="34" charset="0"/>
                          <a:ea typeface="Calibri" panose="020F0502020204030204" pitchFamily="34" charset="0"/>
                          <a:cs typeface="Times New Roman" panose="02020603050405020304" pitchFamily="18" charset="0"/>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xmlns="" val="10000"/>
                  </a:ext>
                </a:extLst>
              </a:tr>
              <a:tr h="956197">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 </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Personal, social competences and learning competence</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Civic competences</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Entrepreneurship competence</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Cultural awareness and expression competence</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39050">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Austria</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39050">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France</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39050">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Latvia</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39050">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Norway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39050">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Poland</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39050">
                <a:tc>
                  <a:txBody>
                    <a:bodyPr/>
                    <a:lstStyle/>
                    <a:p>
                      <a:pPr algn="just">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Slovakia</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a:effectLst/>
                          <a:latin typeface="Arial" panose="020B0604020202020204" pitchFamily="34" charset="0"/>
                          <a:ea typeface="Calibri" panose="020F0502020204030204" pitchFamily="34" charset="0"/>
                          <a:cs typeface="Times New Roman" panose="02020603050405020304" pitchFamily="18" charset="0"/>
                        </a:rPr>
                        <a:t>X</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100" dirty="0">
                          <a:effectLst/>
                          <a:latin typeface="Arial" panose="020B0604020202020204" pitchFamily="34" charset="0"/>
                          <a:ea typeface="Calibri" panose="020F0502020204030204" pitchFamily="34" charset="0"/>
                          <a:cs typeface="Times New Roman" panose="02020603050405020304" pitchFamily="18" charset="0"/>
                        </a:rPr>
                        <a:t>X</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548389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9" y="666684"/>
            <a:ext cx="6131086" cy="6740307"/>
          </a:xfrm>
          <a:prstGeom prst="rect">
            <a:avLst/>
          </a:prstGeom>
          <a:noFill/>
        </p:spPr>
        <p:txBody>
          <a:bodyPr wrap="square" rtlCol="0">
            <a:spAutoFit/>
          </a:bodyPr>
          <a:lstStyle/>
          <a:p>
            <a:endParaRPr lang="pl-PL" b="1" dirty="0" smtClean="0">
              <a:solidFill>
                <a:srgbClr val="0E2E81"/>
              </a:solidFill>
            </a:endParaRPr>
          </a:p>
          <a:p>
            <a:r>
              <a:rPr lang="pl-PL" b="1" dirty="0" smtClean="0">
                <a:solidFill>
                  <a:srgbClr val="0E2E81"/>
                </a:solidFill>
              </a:rPr>
              <a:t>Austria </a:t>
            </a:r>
            <a:r>
              <a:rPr lang="pl-PL" b="1" dirty="0" err="1" smtClean="0">
                <a:solidFill>
                  <a:srgbClr val="0E2E81"/>
                </a:solidFill>
              </a:rPr>
              <a:t>fragments</a:t>
            </a:r>
            <a:r>
              <a:rPr lang="pl-PL" b="1" dirty="0" smtClean="0">
                <a:solidFill>
                  <a:srgbClr val="0E2E81"/>
                </a:solidFill>
              </a:rPr>
              <a:t> of the VET curricula:</a:t>
            </a:r>
          </a:p>
          <a:p>
            <a:endParaRPr lang="pl-PL" dirty="0"/>
          </a:p>
          <a:p>
            <a:r>
              <a:rPr lang="pl-PL" dirty="0" smtClean="0"/>
              <a:t>S</a:t>
            </a:r>
            <a:r>
              <a:rPr lang="en-US" dirty="0" err="1" smtClean="0"/>
              <a:t>tudents</a:t>
            </a:r>
            <a:r>
              <a:rPr lang="en-US" dirty="0" smtClean="0"/>
              <a:t> </a:t>
            </a:r>
            <a:r>
              <a:rPr lang="en-US" dirty="0"/>
              <a:t>have the </a:t>
            </a:r>
            <a:r>
              <a:rPr lang="en-US" dirty="0" smtClean="0"/>
              <a:t>competence</a:t>
            </a:r>
            <a:r>
              <a:rPr lang="pl-PL" dirty="0" smtClean="0"/>
              <a:t> </a:t>
            </a:r>
            <a:r>
              <a:rPr lang="en-US" dirty="0" smtClean="0"/>
              <a:t>to</a:t>
            </a:r>
            <a:r>
              <a:rPr lang="pl-PL" dirty="0" smtClean="0"/>
              <a:t>:</a:t>
            </a:r>
          </a:p>
          <a:p>
            <a:pPr marL="285750" indent="-285750">
              <a:buFontTx/>
              <a:buChar char="-"/>
            </a:pPr>
            <a:r>
              <a:rPr lang="en-US" dirty="0" smtClean="0"/>
              <a:t>deal </a:t>
            </a:r>
            <a:r>
              <a:rPr lang="en-US" dirty="0"/>
              <a:t>with religions, cultures and ideologies, to take part in cultural life and to show understanding and respect for </a:t>
            </a:r>
            <a:r>
              <a:rPr lang="en-US" dirty="0" smtClean="0"/>
              <a:t>others</a:t>
            </a:r>
            <a:endParaRPr lang="pl-PL" dirty="0" smtClean="0"/>
          </a:p>
          <a:p>
            <a:pPr marL="285750" indent="-285750">
              <a:buFontTx/>
              <a:buChar char="-"/>
            </a:pPr>
            <a:r>
              <a:rPr lang="en-US" dirty="0"/>
              <a:t>to deal with the essential question, with ethical and moral values as well as with the religious dimensions of </a:t>
            </a:r>
            <a:r>
              <a:rPr lang="en-US" dirty="0" smtClean="0"/>
              <a:t>life</a:t>
            </a:r>
            <a:endParaRPr lang="pl-PL" dirty="0" smtClean="0"/>
          </a:p>
          <a:p>
            <a:pPr marL="285750" indent="-285750">
              <a:buFontTx/>
              <a:buChar char="-"/>
            </a:pPr>
            <a:r>
              <a:rPr lang="en-US" dirty="0"/>
              <a:t>to effectuate lifelong learning as immanent part of life-planning and career </a:t>
            </a:r>
            <a:r>
              <a:rPr lang="en-US" dirty="0" smtClean="0"/>
              <a:t>management</a:t>
            </a:r>
            <a:endParaRPr lang="pl-PL" dirty="0" smtClean="0"/>
          </a:p>
          <a:p>
            <a:endParaRPr lang="pl-PL" dirty="0"/>
          </a:p>
          <a:p>
            <a:r>
              <a:rPr lang="pl-PL" i="1" dirty="0" err="1" smtClean="0"/>
              <a:t>Austrian</a:t>
            </a:r>
            <a:r>
              <a:rPr lang="pl-PL" i="1" dirty="0" smtClean="0"/>
              <a:t> country report</a:t>
            </a:r>
          </a:p>
          <a:p>
            <a:endParaRPr lang="pl-PL" dirty="0"/>
          </a:p>
          <a:p>
            <a:endParaRPr lang="pl-PL" dirty="0" smtClean="0"/>
          </a:p>
          <a:p>
            <a:endParaRPr lang="pl-PL" dirty="0"/>
          </a:p>
          <a:p>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2470586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666684"/>
            <a:ext cx="7441365" cy="7078861"/>
          </a:xfrm>
          <a:prstGeom prst="rect">
            <a:avLst/>
          </a:prstGeom>
          <a:noFill/>
        </p:spPr>
        <p:txBody>
          <a:bodyPr wrap="square" rtlCol="0">
            <a:spAutoFit/>
          </a:bodyPr>
          <a:lstStyle/>
          <a:p>
            <a:endParaRPr lang="pl-PL" b="1" dirty="0" smtClean="0">
              <a:solidFill>
                <a:srgbClr val="0E2E81"/>
              </a:solidFill>
            </a:endParaRPr>
          </a:p>
          <a:p>
            <a:r>
              <a:rPr lang="pl-PL" b="1" dirty="0" err="1" smtClean="0">
                <a:solidFill>
                  <a:srgbClr val="0E2E81"/>
                </a:solidFill>
              </a:rPr>
              <a:t>Latvia</a:t>
            </a:r>
            <a:r>
              <a:rPr lang="pl-PL" b="1" dirty="0" smtClean="0">
                <a:solidFill>
                  <a:srgbClr val="0E2E81"/>
                </a:solidFill>
              </a:rPr>
              <a:t> </a:t>
            </a:r>
            <a:r>
              <a:rPr lang="pl-PL" b="1" dirty="0" err="1" smtClean="0">
                <a:solidFill>
                  <a:srgbClr val="0E2E81"/>
                </a:solidFill>
              </a:rPr>
              <a:t>fragments</a:t>
            </a:r>
            <a:r>
              <a:rPr lang="pl-PL" b="1" dirty="0" smtClean="0">
                <a:solidFill>
                  <a:srgbClr val="0E2E81"/>
                </a:solidFill>
              </a:rPr>
              <a:t> of the VET </a:t>
            </a:r>
            <a:r>
              <a:rPr lang="pl-PL" b="1" dirty="0" err="1" smtClean="0">
                <a:solidFill>
                  <a:srgbClr val="0E2E81"/>
                </a:solidFill>
              </a:rPr>
              <a:t>strategic</a:t>
            </a:r>
            <a:r>
              <a:rPr lang="pl-PL" b="1" dirty="0" smtClean="0">
                <a:solidFill>
                  <a:srgbClr val="0E2E81"/>
                </a:solidFill>
              </a:rPr>
              <a:t> </a:t>
            </a:r>
            <a:r>
              <a:rPr lang="pl-PL" b="1" dirty="0" err="1" smtClean="0">
                <a:solidFill>
                  <a:srgbClr val="0E2E81"/>
                </a:solidFill>
              </a:rPr>
              <a:t>documents</a:t>
            </a:r>
            <a:r>
              <a:rPr lang="pl-PL" b="1" dirty="0" smtClean="0">
                <a:solidFill>
                  <a:srgbClr val="0E2E81"/>
                </a:solidFill>
              </a:rPr>
              <a:t>:</a:t>
            </a:r>
          </a:p>
          <a:p>
            <a:endParaRPr lang="pl-PL" dirty="0"/>
          </a:p>
          <a:p>
            <a:r>
              <a:rPr lang="en-GB" sz="1600" dirty="0"/>
              <a:t>“to ensure a student with the knowledge and skills necessary for </a:t>
            </a:r>
            <a:r>
              <a:rPr lang="en-GB" sz="1600" dirty="0">
                <a:solidFill>
                  <a:srgbClr val="FF0000"/>
                </a:solidFill>
              </a:rPr>
              <a:t>personal growth and development, civil participation</a:t>
            </a:r>
            <a:r>
              <a:rPr lang="en-GB" sz="1600" dirty="0"/>
              <a:t>, employment, </a:t>
            </a:r>
            <a:r>
              <a:rPr lang="en-GB" sz="1600" dirty="0">
                <a:solidFill>
                  <a:srgbClr val="FF0000"/>
                </a:solidFill>
              </a:rPr>
              <a:t>social integration and continuation of education</a:t>
            </a:r>
            <a:r>
              <a:rPr lang="en-GB" sz="1600" dirty="0"/>
              <a:t>”; “to promote the improvement of a student as a mentally, emotionally and physically developed personality and to develop habits of healthy lifestyle”; </a:t>
            </a:r>
            <a:r>
              <a:rPr lang="en-GB" sz="1600" dirty="0">
                <a:solidFill>
                  <a:srgbClr val="FF0000"/>
                </a:solidFill>
              </a:rPr>
              <a:t>“to promote a socially active attitude of the student, retaining and developing his or her language, ethnical and cultural particularity</a:t>
            </a:r>
            <a:r>
              <a:rPr lang="en-GB" sz="1600" dirty="0"/>
              <a:t>, as well as to improve understanding regarding the basic principles of human rights included in the Constitution of the Republic of Latvia and other legal acts “ to develop the student’s ability to learn and improve independently, to motivate him or her for lifelong learning and an informed career”. </a:t>
            </a:r>
            <a:endParaRPr lang="pl-PL" sz="1600" dirty="0" smtClean="0"/>
          </a:p>
          <a:p>
            <a:r>
              <a:rPr lang="en-GB" sz="1050" dirty="0" smtClean="0"/>
              <a:t>(</a:t>
            </a:r>
            <a:r>
              <a:rPr lang="en-GB" sz="1050" dirty="0"/>
              <a:t>Section 2, Regulations Regarding the State General Secondary Education Standard, Subject Standards and Sample Education programs, Cabinet Regulations No 281, 21.05.2013)</a:t>
            </a:r>
            <a:endParaRPr lang="pl-PL" sz="1050" dirty="0"/>
          </a:p>
          <a:p>
            <a:endParaRPr lang="pl-PL" i="1" dirty="0"/>
          </a:p>
          <a:p>
            <a:pPr algn="r"/>
            <a:r>
              <a:rPr lang="pl-PL" i="1" dirty="0" err="1" smtClean="0"/>
              <a:t>Latvian</a:t>
            </a:r>
            <a:r>
              <a:rPr lang="pl-PL" i="1" dirty="0" smtClean="0"/>
              <a:t> country report</a:t>
            </a:r>
          </a:p>
          <a:p>
            <a:endParaRPr lang="pl-PL" dirty="0"/>
          </a:p>
          <a:p>
            <a:endParaRPr lang="pl-PL" dirty="0" smtClean="0"/>
          </a:p>
          <a:p>
            <a:endParaRPr lang="pl-PL" dirty="0"/>
          </a:p>
          <a:p>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1743598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560037" y="1199191"/>
            <a:ext cx="5710228" cy="400110"/>
          </a:xfrm>
          <a:prstGeom prst="rect">
            <a:avLst/>
          </a:prstGeom>
          <a:noFill/>
        </p:spPr>
        <p:txBody>
          <a:bodyPr wrap="square" rtlCol="0">
            <a:spAutoFit/>
          </a:bodyPr>
          <a:lstStyle/>
          <a:p>
            <a:pPr algn="ctr"/>
            <a:r>
              <a:rPr lang="pl-PL" sz="2000" dirty="0" smtClean="0"/>
              <a:t>TRACK-VET </a:t>
            </a:r>
            <a:r>
              <a:rPr lang="pl-PL" sz="2000" dirty="0" err="1" smtClean="0"/>
              <a:t>Partnership</a:t>
            </a:r>
            <a:r>
              <a:rPr lang="pl-PL" sz="2000" dirty="0" smtClean="0"/>
              <a:t>:</a:t>
            </a:r>
            <a:endParaRPr lang="pl-PL" sz="2000" dirty="0"/>
          </a:p>
        </p:txBody>
      </p:sp>
      <p:sp>
        <p:nvSpPr>
          <p:cNvPr id="3" name="PoleTekstowe 1"/>
          <p:cNvSpPr txBox="1"/>
          <p:nvPr/>
        </p:nvSpPr>
        <p:spPr>
          <a:xfrm>
            <a:off x="763618" y="1911727"/>
            <a:ext cx="8554553" cy="2862322"/>
          </a:xfrm>
          <a:prstGeom prst="rect">
            <a:avLst/>
          </a:prstGeom>
          <a:noFill/>
        </p:spPr>
        <p:txBody>
          <a:bodyPr wrap="square" rtlCol="0">
            <a:spAutoFit/>
          </a:bodyPr>
          <a:lstStyle/>
          <a:p>
            <a:r>
              <a:rPr lang="pl-PL" dirty="0" smtClean="0"/>
              <a:t>1. </a:t>
            </a:r>
            <a:r>
              <a:rPr lang="en-US" dirty="0" err="1" smtClean="0"/>
              <a:t>Fafo</a:t>
            </a:r>
            <a:r>
              <a:rPr lang="pl-PL" dirty="0" smtClean="0"/>
              <a:t>,</a:t>
            </a:r>
            <a:r>
              <a:rPr lang="en-US" dirty="0" smtClean="0"/>
              <a:t> </a:t>
            </a:r>
            <a:r>
              <a:rPr lang="en-US" dirty="0"/>
              <a:t>Institute for </a:t>
            </a:r>
            <a:r>
              <a:rPr lang="en-US" dirty="0" err="1"/>
              <a:t>Labour</a:t>
            </a:r>
            <a:r>
              <a:rPr lang="en-US" dirty="0"/>
              <a:t> and Social Research (Norway</a:t>
            </a:r>
            <a:r>
              <a:rPr lang="en-US" dirty="0" smtClean="0"/>
              <a:t>)</a:t>
            </a:r>
            <a:endParaRPr lang="pl-PL" dirty="0" smtClean="0"/>
          </a:p>
          <a:p>
            <a:r>
              <a:rPr lang="pl-PL" dirty="0" smtClean="0"/>
              <a:t>2. </a:t>
            </a:r>
            <a:r>
              <a:rPr lang="pl-PL" dirty="0" err="1" smtClean="0"/>
              <a:t>Céreq</a:t>
            </a:r>
            <a:r>
              <a:rPr lang="pl-PL" dirty="0" smtClean="0"/>
              <a:t>, French </a:t>
            </a:r>
            <a:r>
              <a:rPr lang="pl-PL" dirty="0"/>
              <a:t>Centre for </a:t>
            </a:r>
            <a:r>
              <a:rPr lang="pl-PL" dirty="0" err="1"/>
              <a:t>Research</a:t>
            </a:r>
            <a:r>
              <a:rPr lang="pl-PL" dirty="0"/>
              <a:t> on </a:t>
            </a:r>
            <a:r>
              <a:rPr lang="pl-PL" dirty="0" err="1"/>
              <a:t>Qualifications</a:t>
            </a:r>
            <a:r>
              <a:rPr lang="pl-PL" dirty="0"/>
              <a:t> (France</a:t>
            </a:r>
            <a:r>
              <a:rPr lang="pl-PL" dirty="0" smtClean="0"/>
              <a:t>)</a:t>
            </a:r>
          </a:p>
          <a:p>
            <a:r>
              <a:rPr lang="pl-PL" dirty="0" smtClean="0"/>
              <a:t>3. </a:t>
            </a:r>
            <a:r>
              <a:rPr lang="pl-PL" dirty="0" err="1" smtClean="0"/>
              <a:t>Oeibf</a:t>
            </a:r>
            <a:r>
              <a:rPr lang="pl-PL" dirty="0" smtClean="0"/>
              <a:t>, </a:t>
            </a:r>
            <a:r>
              <a:rPr lang="en-US" dirty="0" smtClean="0"/>
              <a:t>Austrian </a:t>
            </a:r>
            <a:r>
              <a:rPr lang="en-US" dirty="0"/>
              <a:t>Institute for Research on Vocational Training (</a:t>
            </a:r>
            <a:r>
              <a:rPr lang="en-US" dirty="0" smtClean="0"/>
              <a:t>Austria)</a:t>
            </a:r>
            <a:endParaRPr lang="pl-PL" dirty="0" smtClean="0"/>
          </a:p>
          <a:p>
            <a:r>
              <a:rPr lang="pl-PL" dirty="0" smtClean="0"/>
              <a:t>4. VISC</a:t>
            </a:r>
            <a:r>
              <a:rPr lang="pl-PL" dirty="0"/>
              <a:t>, </a:t>
            </a:r>
            <a:r>
              <a:rPr lang="pl-PL" dirty="0" err="1"/>
              <a:t>National</a:t>
            </a:r>
            <a:r>
              <a:rPr lang="pl-PL" dirty="0"/>
              <a:t> Centre for </a:t>
            </a:r>
            <a:r>
              <a:rPr lang="pl-PL" dirty="0" err="1"/>
              <a:t>Education</a:t>
            </a:r>
            <a:r>
              <a:rPr lang="pl-PL" dirty="0"/>
              <a:t> (</a:t>
            </a:r>
            <a:r>
              <a:rPr lang="pl-PL" dirty="0" err="1"/>
              <a:t>Latvia</a:t>
            </a:r>
            <a:r>
              <a:rPr lang="pl-PL" dirty="0"/>
              <a:t>)</a:t>
            </a:r>
          </a:p>
          <a:p>
            <a:r>
              <a:rPr lang="pl-PL" dirty="0" smtClean="0"/>
              <a:t>5. SGH </a:t>
            </a:r>
            <a:r>
              <a:rPr lang="pl-PL" dirty="0" err="1"/>
              <a:t>Warsaw</a:t>
            </a:r>
            <a:r>
              <a:rPr lang="pl-PL" dirty="0"/>
              <a:t> School of </a:t>
            </a:r>
            <a:r>
              <a:rPr lang="pl-PL" dirty="0" err="1"/>
              <a:t>Economics</a:t>
            </a:r>
            <a:r>
              <a:rPr lang="pl-PL" dirty="0"/>
              <a:t> (Poland)</a:t>
            </a:r>
          </a:p>
          <a:p>
            <a:r>
              <a:rPr lang="pl-PL" dirty="0" smtClean="0"/>
              <a:t>6. </a:t>
            </a:r>
            <a:r>
              <a:rPr lang="en-US" dirty="0" smtClean="0"/>
              <a:t>NUCEM</a:t>
            </a:r>
            <a:r>
              <a:rPr lang="pl-PL" dirty="0"/>
              <a:t>, </a:t>
            </a:r>
            <a:r>
              <a:rPr lang="en-US" dirty="0"/>
              <a:t>National Institute for Certified Educational Measurements (Slovakia) </a:t>
            </a:r>
            <a:endParaRPr lang="pl-PL" dirty="0"/>
          </a:p>
          <a:p>
            <a:r>
              <a:rPr lang="pl-PL" dirty="0" smtClean="0"/>
              <a:t>7. UMB</a:t>
            </a:r>
            <a:r>
              <a:rPr lang="pl-PL" dirty="0"/>
              <a:t>, Matej Bel University </a:t>
            </a:r>
            <a:r>
              <a:rPr lang="pl-PL" dirty="0" err="1"/>
              <a:t>Banská</a:t>
            </a:r>
            <a:r>
              <a:rPr lang="pl-PL" dirty="0"/>
              <a:t> </a:t>
            </a:r>
            <a:r>
              <a:rPr lang="pl-PL" dirty="0" err="1"/>
              <a:t>Bystrica</a:t>
            </a:r>
            <a:r>
              <a:rPr lang="pl-PL" dirty="0"/>
              <a:t> (</a:t>
            </a:r>
            <a:r>
              <a:rPr lang="pl-PL" dirty="0" err="1"/>
              <a:t>Slovakia</a:t>
            </a:r>
            <a:r>
              <a:rPr lang="pl-PL" dirty="0"/>
              <a:t>)</a:t>
            </a:r>
          </a:p>
          <a:p>
            <a:endParaRPr lang="pl-PL" dirty="0" smtClean="0"/>
          </a:p>
          <a:p>
            <a:endParaRPr lang="pl-PL" dirty="0"/>
          </a:p>
          <a:p>
            <a:endParaRPr lang="pl-PL" dirty="0">
              <a:solidFill>
                <a:srgbClr val="0E2E81"/>
              </a:solidFill>
            </a:endParaRPr>
          </a:p>
        </p:txBody>
      </p:sp>
    </p:spTree>
    <p:extLst>
      <p:ext uri="{BB962C8B-B14F-4D97-AF65-F5344CB8AC3E}">
        <p14:creationId xmlns:p14="http://schemas.microsoft.com/office/powerpoint/2010/main" val="1738457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4524315"/>
          </a:xfrm>
          <a:prstGeom prst="rect">
            <a:avLst/>
          </a:prstGeom>
          <a:noFill/>
        </p:spPr>
        <p:txBody>
          <a:bodyPr wrap="square" rtlCol="0">
            <a:spAutoFit/>
          </a:bodyPr>
          <a:lstStyle/>
          <a:p>
            <a:endParaRPr lang="pl-PL" dirty="0"/>
          </a:p>
          <a:p>
            <a:r>
              <a:rPr lang="pl-PL" dirty="0" err="1" smtClean="0"/>
              <a:t>Reservation</a:t>
            </a:r>
            <a:r>
              <a:rPr lang="pl-PL" dirty="0" smtClean="0"/>
              <a:t> (1): </a:t>
            </a:r>
          </a:p>
          <a:p>
            <a:endParaRPr lang="pl-PL" dirty="0"/>
          </a:p>
          <a:p>
            <a:pPr marL="285750" indent="-285750">
              <a:buFontTx/>
              <a:buChar char="-"/>
            </a:pPr>
            <a:r>
              <a:rPr lang="pl-PL" dirty="0" smtClean="0"/>
              <a:t>t</a:t>
            </a:r>
            <a:r>
              <a:rPr lang="en-GB" dirty="0" smtClean="0"/>
              <a:t>he </a:t>
            </a:r>
            <a:r>
              <a:rPr lang="en-GB" dirty="0"/>
              <a:t>programme documents do not provide a representation of school </a:t>
            </a:r>
            <a:r>
              <a:rPr lang="en-GB" dirty="0" smtClean="0"/>
              <a:t>reality</a:t>
            </a:r>
            <a:endParaRPr lang="pl-PL" dirty="0" smtClean="0"/>
          </a:p>
          <a:p>
            <a:pPr marL="285750" indent="-285750">
              <a:buFontTx/>
              <a:buChar char="-"/>
            </a:pPr>
            <a:endParaRPr lang="pl-PL" dirty="0"/>
          </a:p>
          <a:p>
            <a:pPr marL="285750" indent="-285750">
              <a:buFontTx/>
              <a:buChar char="-"/>
            </a:pPr>
            <a:r>
              <a:rPr lang="en-GB" dirty="0" smtClean="0"/>
              <a:t>realization </a:t>
            </a:r>
            <a:r>
              <a:rPr lang="en-GB" dirty="0"/>
              <a:t>of the policy-makers vision is formally expected of school principals and teachers, however the vision may be interpreted and implemented in different ways – this is especially relevant for transversal key competences</a:t>
            </a:r>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888446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6463308"/>
          </a:xfrm>
          <a:prstGeom prst="rect">
            <a:avLst/>
          </a:prstGeom>
          <a:noFill/>
        </p:spPr>
        <p:txBody>
          <a:bodyPr wrap="square" rtlCol="0">
            <a:spAutoFit/>
          </a:bodyPr>
          <a:lstStyle/>
          <a:p>
            <a:endParaRPr lang="pl-PL" dirty="0"/>
          </a:p>
          <a:p>
            <a:r>
              <a:rPr lang="pl-PL" b="1" dirty="0" smtClean="0">
                <a:solidFill>
                  <a:srgbClr val="00B050"/>
                </a:solidFill>
              </a:rPr>
              <a:t>4. </a:t>
            </a:r>
            <a:r>
              <a:rPr lang="pl-PL" b="1" dirty="0" err="1" smtClean="0">
                <a:solidFill>
                  <a:srgbClr val="00B050"/>
                </a:solidFill>
              </a:rPr>
              <a:t>Should</a:t>
            </a:r>
            <a:r>
              <a:rPr lang="pl-PL" b="1" dirty="0" smtClean="0">
                <a:solidFill>
                  <a:srgbClr val="00B050"/>
                </a:solidFill>
              </a:rPr>
              <a:t> TKC be </a:t>
            </a:r>
            <a:r>
              <a:rPr lang="pl-PL" b="1" dirty="0" err="1" smtClean="0">
                <a:solidFill>
                  <a:srgbClr val="00B050"/>
                </a:solidFill>
              </a:rPr>
              <a:t>asssessed</a:t>
            </a:r>
            <a:r>
              <a:rPr lang="pl-PL" b="1" dirty="0" smtClean="0">
                <a:solidFill>
                  <a:srgbClr val="00B050"/>
                </a:solidFill>
              </a:rPr>
              <a:t> </a:t>
            </a:r>
            <a:r>
              <a:rPr lang="pl-PL" b="1" dirty="0" err="1" smtClean="0">
                <a:solidFill>
                  <a:srgbClr val="00B050"/>
                </a:solidFill>
              </a:rPr>
              <a:t>within</a:t>
            </a:r>
            <a:r>
              <a:rPr lang="pl-PL" b="1" dirty="0" smtClean="0">
                <a:solidFill>
                  <a:srgbClr val="00B050"/>
                </a:solidFill>
              </a:rPr>
              <a:t> </a:t>
            </a:r>
            <a:r>
              <a:rPr lang="pl-PL" b="1" dirty="0" err="1" smtClean="0">
                <a:solidFill>
                  <a:srgbClr val="00B050"/>
                </a:solidFill>
              </a:rPr>
              <a:t>formal</a:t>
            </a:r>
            <a:r>
              <a:rPr lang="pl-PL" b="1" dirty="0" smtClean="0">
                <a:solidFill>
                  <a:srgbClr val="00B050"/>
                </a:solidFill>
              </a:rPr>
              <a:t> VET?</a:t>
            </a:r>
            <a:endParaRPr lang="pl-PL" b="1" dirty="0">
              <a:solidFill>
                <a:srgbClr val="00B050"/>
              </a:solidFill>
            </a:endParaRPr>
          </a:p>
          <a:p>
            <a:pPr marL="342900" indent="-342900">
              <a:buAutoNum type="arabicPeriod"/>
            </a:pPr>
            <a:endParaRPr lang="pl-PL" dirty="0" smtClean="0"/>
          </a:p>
          <a:p>
            <a:endParaRPr lang="pl-PL" dirty="0" smtClean="0"/>
          </a:p>
          <a:p>
            <a:r>
              <a:rPr lang="pl-PL" dirty="0" smtClean="0">
                <a:solidFill>
                  <a:srgbClr val="FF0000"/>
                </a:solidFill>
              </a:rPr>
              <a:t>With </a:t>
            </a:r>
            <a:r>
              <a:rPr lang="pl-PL" dirty="0" err="1" smtClean="0">
                <a:solidFill>
                  <a:srgbClr val="FF0000"/>
                </a:solidFill>
              </a:rPr>
              <a:t>regards</a:t>
            </a:r>
            <a:r>
              <a:rPr lang="pl-PL" dirty="0" smtClean="0">
                <a:solidFill>
                  <a:srgbClr val="FF0000"/>
                </a:solidFill>
              </a:rPr>
              <a:t> to </a:t>
            </a:r>
            <a:r>
              <a:rPr lang="pl-PL" dirty="0" err="1" smtClean="0">
                <a:solidFill>
                  <a:srgbClr val="FF0000"/>
                </a:solidFill>
              </a:rPr>
              <a:t>formative</a:t>
            </a:r>
            <a:r>
              <a:rPr lang="pl-PL" dirty="0" smtClean="0">
                <a:solidFill>
                  <a:srgbClr val="FF0000"/>
                </a:solidFill>
              </a:rPr>
              <a:t> </a:t>
            </a:r>
            <a:r>
              <a:rPr lang="pl-PL" dirty="0" err="1" smtClean="0">
                <a:solidFill>
                  <a:srgbClr val="FF0000"/>
                </a:solidFill>
              </a:rPr>
              <a:t>assessment</a:t>
            </a:r>
            <a:r>
              <a:rPr lang="pl-PL" dirty="0" smtClean="0">
                <a:solidFill>
                  <a:srgbClr val="FF0000"/>
                </a:solidFill>
              </a:rPr>
              <a:t> – </a:t>
            </a:r>
            <a:r>
              <a:rPr lang="pl-PL" dirty="0" err="1" smtClean="0">
                <a:solidFill>
                  <a:srgbClr val="FF0000"/>
                </a:solidFill>
              </a:rPr>
              <a:t>answer</a:t>
            </a:r>
            <a:r>
              <a:rPr lang="pl-PL" dirty="0" smtClean="0">
                <a:solidFill>
                  <a:srgbClr val="FF0000"/>
                </a:solidFill>
              </a:rPr>
              <a:t> </a:t>
            </a:r>
            <a:r>
              <a:rPr lang="pl-PL" dirty="0" err="1" smtClean="0">
                <a:solidFill>
                  <a:srgbClr val="FF0000"/>
                </a:solidFill>
              </a:rPr>
              <a:t>is</a:t>
            </a:r>
            <a:r>
              <a:rPr lang="pl-PL" dirty="0" smtClean="0">
                <a:solidFill>
                  <a:srgbClr val="FF0000"/>
                </a:solidFill>
              </a:rPr>
              <a:t> </a:t>
            </a:r>
            <a:r>
              <a:rPr lang="pl-PL" dirty="0" err="1" smtClean="0">
                <a:solidFill>
                  <a:srgbClr val="FF0000"/>
                </a:solidFill>
              </a:rPr>
              <a:t>yes</a:t>
            </a:r>
            <a:endParaRPr lang="pl-PL" dirty="0" smtClean="0">
              <a:solidFill>
                <a:srgbClr val="FF0000"/>
              </a:solidFill>
            </a:endParaRPr>
          </a:p>
          <a:p>
            <a:endParaRPr lang="pl-PL" dirty="0" smtClean="0"/>
          </a:p>
          <a:p>
            <a:r>
              <a:rPr lang="pl-PL" dirty="0" smtClean="0">
                <a:solidFill>
                  <a:srgbClr val="FF0000"/>
                </a:solidFill>
              </a:rPr>
              <a:t>With </a:t>
            </a:r>
            <a:r>
              <a:rPr lang="pl-PL" dirty="0" err="1" smtClean="0">
                <a:solidFill>
                  <a:srgbClr val="FF0000"/>
                </a:solidFill>
              </a:rPr>
              <a:t>regards</a:t>
            </a:r>
            <a:r>
              <a:rPr lang="pl-PL" dirty="0" smtClean="0">
                <a:solidFill>
                  <a:srgbClr val="FF0000"/>
                </a:solidFill>
              </a:rPr>
              <a:t> to </a:t>
            </a:r>
            <a:r>
              <a:rPr lang="pl-PL" dirty="0" err="1" smtClean="0">
                <a:solidFill>
                  <a:srgbClr val="FF0000"/>
                </a:solidFill>
              </a:rPr>
              <a:t>summative</a:t>
            </a:r>
            <a:r>
              <a:rPr lang="pl-PL" dirty="0" smtClean="0">
                <a:solidFill>
                  <a:srgbClr val="FF0000"/>
                </a:solidFill>
              </a:rPr>
              <a:t> </a:t>
            </a:r>
            <a:r>
              <a:rPr lang="pl-PL" dirty="0" err="1" smtClean="0">
                <a:solidFill>
                  <a:srgbClr val="FF0000"/>
                </a:solidFill>
              </a:rPr>
              <a:t>assessment</a:t>
            </a:r>
            <a:r>
              <a:rPr lang="pl-PL" dirty="0" smtClean="0">
                <a:solidFill>
                  <a:srgbClr val="FF0000"/>
                </a:solidFill>
              </a:rPr>
              <a:t> - no </a:t>
            </a:r>
            <a:r>
              <a:rPr lang="pl-PL" dirty="0" err="1" smtClean="0">
                <a:solidFill>
                  <a:srgbClr val="FF0000"/>
                </a:solidFill>
              </a:rPr>
              <a:t>conclusive</a:t>
            </a:r>
            <a:r>
              <a:rPr lang="pl-PL" dirty="0" smtClean="0">
                <a:solidFill>
                  <a:srgbClr val="FF0000"/>
                </a:solidFill>
              </a:rPr>
              <a:t> </a:t>
            </a:r>
            <a:r>
              <a:rPr lang="pl-PL" dirty="0" err="1" smtClean="0">
                <a:solidFill>
                  <a:srgbClr val="FF0000"/>
                </a:solidFill>
              </a:rPr>
              <a:t>answer</a:t>
            </a:r>
            <a:r>
              <a:rPr lang="pl-PL" dirty="0" smtClean="0">
                <a:solidFill>
                  <a:srgbClr val="FF0000"/>
                </a:solidFill>
              </a:rPr>
              <a:t> </a:t>
            </a:r>
          </a:p>
          <a:p>
            <a:r>
              <a:rPr lang="pl-PL" dirty="0" err="1" smtClean="0"/>
              <a:t>Based</a:t>
            </a:r>
            <a:r>
              <a:rPr lang="pl-PL" dirty="0" smtClean="0"/>
              <a:t> on the </a:t>
            </a:r>
            <a:r>
              <a:rPr lang="pl-PL" dirty="0" err="1" smtClean="0"/>
              <a:t>analysis</a:t>
            </a:r>
            <a:r>
              <a:rPr lang="pl-PL" dirty="0" smtClean="0"/>
              <a:t> of the </a:t>
            </a:r>
            <a:r>
              <a:rPr lang="pl-PL" dirty="0" err="1" smtClean="0"/>
              <a:t>six</a:t>
            </a:r>
            <a:r>
              <a:rPr lang="pl-PL" dirty="0" smtClean="0"/>
              <a:t> </a:t>
            </a:r>
            <a:r>
              <a:rPr lang="pl-PL" dirty="0" err="1" smtClean="0"/>
              <a:t>countries</a:t>
            </a:r>
            <a:r>
              <a:rPr lang="pl-PL" dirty="0" smtClean="0"/>
              <a:t> </a:t>
            </a:r>
            <a:r>
              <a:rPr lang="pl-PL" dirty="0" err="1" smtClean="0"/>
              <a:t>experiences</a:t>
            </a:r>
            <a:r>
              <a:rPr lang="pl-PL" dirty="0" smtClean="0"/>
              <a:t> – we do not </a:t>
            </a:r>
            <a:r>
              <a:rPr lang="pl-PL" dirty="0" err="1" smtClean="0"/>
              <a:t>know</a:t>
            </a:r>
            <a:r>
              <a:rPr lang="pl-PL" dirty="0" smtClean="0"/>
              <a:t>, </a:t>
            </a:r>
            <a:r>
              <a:rPr lang="pl-PL" dirty="0" err="1" smtClean="0"/>
              <a:t>if</a:t>
            </a:r>
            <a:r>
              <a:rPr lang="pl-PL" dirty="0" smtClean="0"/>
              <a:t> </a:t>
            </a:r>
            <a:r>
              <a:rPr lang="pl-PL" dirty="0" err="1" smtClean="0"/>
              <a:t>this</a:t>
            </a:r>
            <a:r>
              <a:rPr lang="pl-PL" dirty="0" smtClean="0"/>
              <a:t> </a:t>
            </a:r>
            <a:r>
              <a:rPr lang="pl-PL" dirty="0" err="1" smtClean="0"/>
              <a:t>is</a:t>
            </a:r>
            <a:r>
              <a:rPr lang="pl-PL" dirty="0" smtClean="0"/>
              <a:t> </a:t>
            </a:r>
            <a:r>
              <a:rPr lang="pl-PL" dirty="0" err="1" smtClean="0"/>
              <a:t>desirable</a:t>
            </a:r>
            <a:r>
              <a:rPr lang="pl-PL" dirty="0" smtClean="0"/>
              <a:t> </a:t>
            </a:r>
            <a:r>
              <a:rPr lang="pl-PL" dirty="0" err="1" smtClean="0"/>
              <a:t>or</a:t>
            </a:r>
            <a:r>
              <a:rPr lang="pl-PL" dirty="0" smtClean="0"/>
              <a:t> </a:t>
            </a:r>
            <a:r>
              <a:rPr lang="pl-PL" dirty="0" err="1" smtClean="0"/>
              <a:t>even</a:t>
            </a:r>
            <a:r>
              <a:rPr lang="pl-PL" dirty="0" smtClean="0"/>
              <a:t> </a:t>
            </a:r>
            <a:r>
              <a:rPr lang="pl-PL" dirty="0" err="1" smtClean="0"/>
              <a:t>possible</a:t>
            </a:r>
            <a:r>
              <a:rPr lang="pl-PL" dirty="0" smtClean="0"/>
              <a:t>. </a:t>
            </a:r>
          </a:p>
          <a:p>
            <a:r>
              <a:rPr lang="pl-PL" dirty="0" err="1" smtClean="0"/>
              <a:t>Further</a:t>
            </a:r>
            <a:r>
              <a:rPr lang="pl-PL" dirty="0" smtClean="0"/>
              <a:t> </a:t>
            </a:r>
            <a:r>
              <a:rPr lang="pl-PL" dirty="0" err="1" smtClean="0"/>
              <a:t>analysis</a:t>
            </a:r>
            <a:r>
              <a:rPr lang="pl-PL" dirty="0" smtClean="0"/>
              <a:t> </a:t>
            </a:r>
            <a:r>
              <a:rPr lang="pl-PL" dirty="0" err="1" smtClean="0"/>
              <a:t>is</a:t>
            </a:r>
            <a:r>
              <a:rPr lang="pl-PL" dirty="0" smtClean="0"/>
              <a:t> </a:t>
            </a:r>
            <a:r>
              <a:rPr lang="pl-PL" dirty="0" err="1" smtClean="0"/>
              <a:t>needed</a:t>
            </a:r>
            <a:r>
              <a:rPr lang="pl-PL" dirty="0" smtClean="0"/>
              <a:t> – in </a:t>
            </a:r>
            <a:r>
              <a:rPr lang="pl-PL" dirty="0" err="1" smtClean="0"/>
              <a:t>each</a:t>
            </a:r>
            <a:r>
              <a:rPr lang="pl-PL" dirty="0" smtClean="0"/>
              <a:t> </a:t>
            </a:r>
            <a:r>
              <a:rPr lang="pl-PL" dirty="0" err="1" smtClean="0"/>
              <a:t>case</a:t>
            </a:r>
            <a:r>
              <a:rPr lang="pl-PL" dirty="0" smtClean="0"/>
              <a:t> </a:t>
            </a:r>
            <a:r>
              <a:rPr lang="pl-PL" dirty="0" err="1" smtClean="0"/>
              <a:t>weighting</a:t>
            </a:r>
            <a:r>
              <a:rPr lang="pl-PL" dirty="0" smtClean="0"/>
              <a:t> the </a:t>
            </a:r>
            <a:r>
              <a:rPr lang="pl-PL" dirty="0" err="1" smtClean="0"/>
              <a:t>risks</a:t>
            </a:r>
            <a:r>
              <a:rPr lang="pl-PL" dirty="0" smtClean="0"/>
              <a:t> of </a:t>
            </a:r>
            <a:r>
              <a:rPr lang="pl-PL" dirty="0" err="1" smtClean="0"/>
              <a:t>reductionism</a:t>
            </a:r>
            <a:r>
              <a:rPr lang="pl-PL" dirty="0" smtClean="0"/>
              <a:t> („</a:t>
            </a:r>
            <a:r>
              <a:rPr lang="pl-PL" dirty="0" err="1" smtClean="0"/>
              <a:t>dumbing</a:t>
            </a:r>
            <a:r>
              <a:rPr lang="pl-PL" dirty="0" smtClean="0"/>
              <a:t> down”), the </a:t>
            </a:r>
            <a:r>
              <a:rPr lang="pl-PL" dirty="0" err="1" smtClean="0"/>
              <a:t>need</a:t>
            </a:r>
            <a:r>
              <a:rPr lang="pl-PL" dirty="0" smtClean="0"/>
              <a:t> for </a:t>
            </a:r>
            <a:r>
              <a:rPr lang="pl-PL" dirty="0" err="1" smtClean="0"/>
              <a:t>elastic</a:t>
            </a:r>
            <a:r>
              <a:rPr lang="pl-PL" dirty="0" smtClean="0"/>
              <a:t> </a:t>
            </a:r>
            <a:r>
              <a:rPr lang="pl-PL" dirty="0" err="1" smtClean="0"/>
              <a:t>approach</a:t>
            </a:r>
            <a:r>
              <a:rPr lang="pl-PL" dirty="0" smtClean="0"/>
              <a:t> for </a:t>
            </a:r>
            <a:r>
              <a:rPr lang="pl-PL" dirty="0" err="1" smtClean="0"/>
              <a:t>groups</a:t>
            </a:r>
            <a:r>
              <a:rPr lang="pl-PL" dirty="0" smtClean="0"/>
              <a:t> and </a:t>
            </a:r>
            <a:r>
              <a:rPr lang="pl-PL" dirty="0" err="1" smtClean="0"/>
              <a:t>individuals</a:t>
            </a:r>
            <a:r>
              <a:rPr lang="pl-PL" dirty="0" smtClean="0"/>
              <a:t> and the </a:t>
            </a:r>
            <a:r>
              <a:rPr lang="pl-PL" dirty="0" err="1" smtClean="0"/>
              <a:t>benefits</a:t>
            </a:r>
            <a:r>
              <a:rPr lang="pl-PL" dirty="0" smtClean="0"/>
              <a:t> of </a:t>
            </a:r>
            <a:r>
              <a:rPr lang="pl-PL" dirty="0" err="1" smtClean="0"/>
              <a:t>using</a:t>
            </a:r>
            <a:r>
              <a:rPr lang="pl-PL" dirty="0" smtClean="0"/>
              <a:t> </a:t>
            </a:r>
            <a:r>
              <a:rPr lang="pl-PL" dirty="0" err="1" smtClean="0"/>
              <a:t>summative</a:t>
            </a:r>
            <a:r>
              <a:rPr lang="pl-PL" dirty="0" smtClean="0"/>
              <a:t> </a:t>
            </a:r>
            <a:r>
              <a:rPr lang="pl-PL" dirty="0" err="1" smtClean="0"/>
              <a:t>assessment</a:t>
            </a:r>
            <a:r>
              <a:rPr lang="pl-PL" dirty="0"/>
              <a:t> </a:t>
            </a:r>
            <a:r>
              <a:rPr lang="pl-PL" dirty="0" smtClean="0"/>
              <a:t>and </a:t>
            </a:r>
            <a:r>
              <a:rPr lang="pl-PL" dirty="0" err="1" smtClean="0"/>
              <a:t>gathering</a:t>
            </a:r>
            <a:r>
              <a:rPr lang="pl-PL" dirty="0" smtClean="0"/>
              <a:t> </a:t>
            </a:r>
            <a:r>
              <a:rPr lang="pl-PL" dirty="0" err="1" smtClean="0"/>
              <a:t>experiences</a:t>
            </a:r>
            <a:r>
              <a:rPr lang="pl-PL" dirty="0" smtClean="0"/>
              <a:t> (</a:t>
            </a:r>
            <a:r>
              <a:rPr lang="pl-PL" dirty="0" err="1" smtClean="0"/>
              <a:t>experimenting</a:t>
            </a:r>
            <a:r>
              <a:rPr lang="pl-PL" dirty="0" smtClean="0"/>
              <a:t>) </a:t>
            </a:r>
            <a:r>
              <a:rPr lang="pl-PL" dirty="0" err="1" smtClean="0"/>
              <a:t>would</a:t>
            </a:r>
            <a:r>
              <a:rPr lang="pl-PL" dirty="0" smtClean="0"/>
              <a:t> be </a:t>
            </a:r>
            <a:r>
              <a:rPr lang="pl-PL" dirty="0" err="1" smtClean="0"/>
              <a:t>required</a:t>
            </a:r>
            <a:r>
              <a:rPr lang="pl-PL" dirty="0" smtClean="0"/>
              <a:t>.</a:t>
            </a:r>
            <a:endParaRPr lang="pl-PL" dirty="0"/>
          </a:p>
          <a:p>
            <a:endParaRPr lang="pl-PL" dirty="0" smtClean="0"/>
          </a:p>
          <a:p>
            <a:endParaRPr lang="pl-PL" dirty="0" smtClean="0"/>
          </a:p>
          <a:p>
            <a:pPr marL="342900" indent="-342900">
              <a:buAutoNum type="arabicPeriod"/>
            </a:pPr>
            <a:endParaRPr lang="pl-PL" dirty="0"/>
          </a:p>
          <a:p>
            <a:pPr marL="342900" indent="-342900">
              <a:buAutoNum type="arabicPeriod"/>
            </a:pPr>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4003779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4801314"/>
          </a:xfrm>
          <a:prstGeom prst="rect">
            <a:avLst/>
          </a:prstGeom>
          <a:noFill/>
        </p:spPr>
        <p:txBody>
          <a:bodyPr wrap="square" rtlCol="0">
            <a:spAutoFit/>
          </a:bodyPr>
          <a:lstStyle/>
          <a:p>
            <a:endParaRPr lang="pl-PL" dirty="0"/>
          </a:p>
          <a:p>
            <a:r>
              <a:rPr lang="pl-PL" b="1" dirty="0">
                <a:solidFill>
                  <a:srgbClr val="00B050"/>
                </a:solidFill>
              </a:rPr>
              <a:t>4</a:t>
            </a:r>
            <a:r>
              <a:rPr lang="pl-PL" b="1" dirty="0" smtClean="0">
                <a:solidFill>
                  <a:srgbClr val="00B050"/>
                </a:solidFill>
              </a:rPr>
              <a:t>. </a:t>
            </a:r>
            <a:r>
              <a:rPr lang="pl-PL" b="1" dirty="0" err="1" smtClean="0">
                <a:solidFill>
                  <a:srgbClr val="00B050"/>
                </a:solidFill>
              </a:rPr>
              <a:t>Should</a:t>
            </a:r>
            <a:r>
              <a:rPr lang="pl-PL" b="1" dirty="0" smtClean="0">
                <a:solidFill>
                  <a:srgbClr val="00B050"/>
                </a:solidFill>
              </a:rPr>
              <a:t> TKC be </a:t>
            </a:r>
            <a:r>
              <a:rPr lang="pl-PL" b="1" dirty="0" err="1" smtClean="0">
                <a:solidFill>
                  <a:srgbClr val="00B050"/>
                </a:solidFill>
              </a:rPr>
              <a:t>asssessed</a:t>
            </a:r>
            <a:r>
              <a:rPr lang="pl-PL" b="1" dirty="0" smtClean="0">
                <a:solidFill>
                  <a:srgbClr val="00B050"/>
                </a:solidFill>
              </a:rPr>
              <a:t> </a:t>
            </a:r>
            <a:r>
              <a:rPr lang="pl-PL" b="1" dirty="0" err="1" smtClean="0">
                <a:solidFill>
                  <a:srgbClr val="00B050"/>
                </a:solidFill>
              </a:rPr>
              <a:t>within</a:t>
            </a:r>
            <a:r>
              <a:rPr lang="pl-PL" b="1" dirty="0" smtClean="0">
                <a:solidFill>
                  <a:srgbClr val="00B050"/>
                </a:solidFill>
              </a:rPr>
              <a:t> </a:t>
            </a:r>
            <a:r>
              <a:rPr lang="pl-PL" b="1" dirty="0" err="1" smtClean="0">
                <a:solidFill>
                  <a:srgbClr val="00B050"/>
                </a:solidFill>
              </a:rPr>
              <a:t>formal</a:t>
            </a:r>
            <a:r>
              <a:rPr lang="pl-PL" b="1" dirty="0" smtClean="0">
                <a:solidFill>
                  <a:srgbClr val="00B050"/>
                </a:solidFill>
              </a:rPr>
              <a:t> VET? (2)</a:t>
            </a:r>
            <a:endParaRPr lang="pl-PL" b="1" dirty="0">
              <a:solidFill>
                <a:srgbClr val="00B050"/>
              </a:solidFill>
            </a:endParaRPr>
          </a:p>
          <a:p>
            <a:pPr marL="342900" indent="-342900">
              <a:buAutoNum type="arabicPeriod"/>
            </a:pPr>
            <a:endParaRPr lang="pl-PL" dirty="0" smtClean="0"/>
          </a:p>
          <a:p>
            <a:r>
              <a:rPr lang="pl-PL" dirty="0" smtClean="0"/>
              <a:t>T</a:t>
            </a:r>
            <a:r>
              <a:rPr lang="en-US" dirty="0" smtClean="0"/>
              <a:t>here </a:t>
            </a:r>
            <a:r>
              <a:rPr lang="en-US" dirty="0"/>
              <a:t>is no formal or standalone assessment of TKCs in any of the participating </a:t>
            </a:r>
            <a:r>
              <a:rPr lang="en-US" dirty="0" err="1" smtClean="0"/>
              <a:t>countrie</a:t>
            </a:r>
            <a:r>
              <a:rPr lang="pl-PL" dirty="0" smtClean="0"/>
              <a:t>s. </a:t>
            </a:r>
            <a:r>
              <a:rPr lang="pl-PL" dirty="0">
                <a:solidFill>
                  <a:srgbClr val="FF0000"/>
                </a:solidFill>
              </a:rPr>
              <a:t>C</a:t>
            </a:r>
            <a:r>
              <a:rPr lang="en-US" dirty="0" err="1">
                <a:solidFill>
                  <a:srgbClr val="FF0000"/>
                </a:solidFill>
              </a:rPr>
              <a:t>ontinuous</a:t>
            </a:r>
            <a:r>
              <a:rPr lang="en-US" dirty="0">
                <a:solidFill>
                  <a:srgbClr val="FF0000"/>
                </a:solidFill>
              </a:rPr>
              <a:t> assessment is in </a:t>
            </a:r>
            <a:r>
              <a:rPr lang="pl-PL" dirty="0" err="1">
                <a:solidFill>
                  <a:srgbClr val="FF0000"/>
                </a:solidFill>
              </a:rPr>
              <a:t>project</a:t>
            </a:r>
            <a:r>
              <a:rPr lang="pl-PL" dirty="0">
                <a:solidFill>
                  <a:srgbClr val="FF0000"/>
                </a:solidFill>
              </a:rPr>
              <a:t> </a:t>
            </a:r>
            <a:r>
              <a:rPr lang="en-US" dirty="0">
                <a:solidFill>
                  <a:srgbClr val="FF0000"/>
                </a:solidFill>
              </a:rPr>
              <a:t>countries largely left on the discretion of teachers</a:t>
            </a:r>
            <a:endParaRPr lang="pl-PL" dirty="0">
              <a:solidFill>
                <a:srgbClr val="FF0000"/>
              </a:solidFill>
            </a:endParaRPr>
          </a:p>
          <a:p>
            <a:endParaRPr lang="pl-PL" dirty="0" smtClean="0"/>
          </a:p>
          <a:p>
            <a:endParaRPr lang="pl-PL" dirty="0" smtClean="0"/>
          </a:p>
          <a:p>
            <a:r>
              <a:rPr lang="pl-PL" dirty="0" smtClean="0"/>
              <a:t>But </a:t>
            </a:r>
            <a:r>
              <a:rPr lang="pl-PL" dirty="0" err="1"/>
              <a:t>leaving</a:t>
            </a:r>
            <a:r>
              <a:rPr lang="pl-PL" dirty="0"/>
              <a:t> </a:t>
            </a:r>
            <a:r>
              <a:rPr lang="pl-PL" dirty="0" err="1"/>
              <a:t>aside</a:t>
            </a:r>
            <a:r>
              <a:rPr lang="pl-PL" dirty="0"/>
              <a:t> TKC </a:t>
            </a:r>
            <a:r>
              <a:rPr lang="pl-PL" dirty="0" err="1"/>
              <a:t>outside</a:t>
            </a:r>
            <a:r>
              <a:rPr lang="pl-PL" dirty="0"/>
              <a:t> </a:t>
            </a:r>
            <a:r>
              <a:rPr lang="pl-PL" dirty="0" err="1"/>
              <a:t>summative</a:t>
            </a:r>
            <a:r>
              <a:rPr lang="pl-PL" dirty="0"/>
              <a:t> </a:t>
            </a:r>
            <a:r>
              <a:rPr lang="pl-PL" dirty="0" err="1"/>
              <a:t>assessment</a:t>
            </a:r>
            <a:r>
              <a:rPr lang="pl-PL" dirty="0"/>
              <a:t> </a:t>
            </a:r>
            <a:r>
              <a:rPr lang="pl-PL" dirty="0" err="1"/>
              <a:t>is</a:t>
            </a:r>
            <a:r>
              <a:rPr lang="pl-PL" dirty="0"/>
              <a:t> </a:t>
            </a:r>
            <a:r>
              <a:rPr lang="pl-PL" dirty="0" err="1"/>
              <a:t>considered</a:t>
            </a:r>
            <a:r>
              <a:rPr lang="pl-PL" dirty="0"/>
              <a:t> in </a:t>
            </a:r>
            <a:r>
              <a:rPr lang="pl-PL" dirty="0" err="1"/>
              <a:t>some</a:t>
            </a:r>
            <a:r>
              <a:rPr lang="pl-PL" dirty="0"/>
              <a:t> </a:t>
            </a:r>
            <a:r>
              <a:rPr lang="pl-PL" dirty="0" err="1"/>
              <a:t>countries</a:t>
            </a:r>
            <a:r>
              <a:rPr lang="pl-PL" dirty="0"/>
              <a:t> as a </a:t>
            </a:r>
            <a:r>
              <a:rPr lang="pl-PL" dirty="0" err="1" smtClean="0"/>
              <a:t>danger</a:t>
            </a:r>
            <a:r>
              <a:rPr lang="pl-PL" dirty="0" smtClean="0"/>
              <a:t>. </a:t>
            </a:r>
            <a:endParaRPr lang="pl-PL" dirty="0"/>
          </a:p>
          <a:p>
            <a:pPr marL="342900" indent="-342900">
              <a:buAutoNum type="arabicPeriod"/>
            </a:pPr>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2842056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3970318"/>
          </a:xfrm>
          <a:prstGeom prst="rect">
            <a:avLst/>
          </a:prstGeom>
          <a:noFill/>
        </p:spPr>
        <p:txBody>
          <a:bodyPr wrap="square" rtlCol="0">
            <a:spAutoFit/>
          </a:bodyPr>
          <a:lstStyle/>
          <a:p>
            <a:endParaRPr lang="pl-PL" dirty="0"/>
          </a:p>
          <a:p>
            <a:r>
              <a:rPr lang="pl-PL" b="1" dirty="0">
                <a:solidFill>
                  <a:srgbClr val="00B050"/>
                </a:solidFill>
              </a:rPr>
              <a:t>4</a:t>
            </a:r>
            <a:r>
              <a:rPr lang="pl-PL" b="1" dirty="0" smtClean="0">
                <a:solidFill>
                  <a:srgbClr val="00B050"/>
                </a:solidFill>
              </a:rPr>
              <a:t>. </a:t>
            </a:r>
            <a:r>
              <a:rPr lang="pl-PL" b="1" dirty="0" err="1" smtClean="0">
                <a:solidFill>
                  <a:srgbClr val="00B050"/>
                </a:solidFill>
              </a:rPr>
              <a:t>Should</a:t>
            </a:r>
            <a:r>
              <a:rPr lang="pl-PL" b="1" dirty="0" smtClean="0">
                <a:solidFill>
                  <a:srgbClr val="00B050"/>
                </a:solidFill>
              </a:rPr>
              <a:t> TKC be </a:t>
            </a:r>
            <a:r>
              <a:rPr lang="pl-PL" b="1" dirty="0" err="1" smtClean="0">
                <a:solidFill>
                  <a:srgbClr val="00B050"/>
                </a:solidFill>
              </a:rPr>
              <a:t>asssessed</a:t>
            </a:r>
            <a:r>
              <a:rPr lang="pl-PL" b="1" dirty="0" smtClean="0">
                <a:solidFill>
                  <a:srgbClr val="00B050"/>
                </a:solidFill>
              </a:rPr>
              <a:t> </a:t>
            </a:r>
            <a:r>
              <a:rPr lang="pl-PL" b="1" dirty="0" err="1" smtClean="0">
                <a:solidFill>
                  <a:srgbClr val="00B050"/>
                </a:solidFill>
              </a:rPr>
              <a:t>within</a:t>
            </a:r>
            <a:r>
              <a:rPr lang="pl-PL" b="1" dirty="0" smtClean="0">
                <a:solidFill>
                  <a:srgbClr val="00B050"/>
                </a:solidFill>
              </a:rPr>
              <a:t> </a:t>
            </a:r>
            <a:r>
              <a:rPr lang="pl-PL" b="1" dirty="0" err="1" smtClean="0">
                <a:solidFill>
                  <a:srgbClr val="00B050"/>
                </a:solidFill>
              </a:rPr>
              <a:t>formal</a:t>
            </a:r>
            <a:r>
              <a:rPr lang="pl-PL" b="1" dirty="0" smtClean="0">
                <a:solidFill>
                  <a:srgbClr val="00B050"/>
                </a:solidFill>
              </a:rPr>
              <a:t> VET? (3)</a:t>
            </a:r>
            <a:endParaRPr lang="pl-PL" b="1" dirty="0">
              <a:solidFill>
                <a:srgbClr val="00B050"/>
              </a:solidFill>
            </a:endParaRPr>
          </a:p>
          <a:p>
            <a:pPr marL="342900" indent="-342900">
              <a:buAutoNum type="arabicPeriod"/>
            </a:pPr>
            <a:endParaRPr lang="pl-PL" dirty="0" smtClean="0"/>
          </a:p>
          <a:p>
            <a:r>
              <a:rPr lang="pl-PL" dirty="0" err="1" smtClean="0"/>
              <a:t>Assessment</a:t>
            </a:r>
            <a:r>
              <a:rPr lang="pl-PL" dirty="0" smtClean="0"/>
              <a:t> of TKC </a:t>
            </a:r>
            <a:r>
              <a:rPr lang="pl-PL" dirty="0" err="1" smtClean="0"/>
              <a:t>does</a:t>
            </a:r>
            <a:r>
              <a:rPr lang="pl-PL" dirty="0" smtClean="0"/>
              <a:t> not </a:t>
            </a:r>
            <a:r>
              <a:rPr lang="pl-PL" dirty="0" err="1" smtClean="0"/>
              <a:t>need</a:t>
            </a:r>
            <a:r>
              <a:rPr lang="pl-PL" dirty="0" smtClean="0"/>
              <a:t> to </a:t>
            </a:r>
            <a:r>
              <a:rPr lang="en-US" dirty="0" smtClean="0"/>
              <a:t>be </a:t>
            </a:r>
            <a:r>
              <a:rPr lang="en-US" dirty="0"/>
              <a:t>incorporated into the decision what mark is assigned to the student, but maybe an oral comment on them would be of some value – shifting some of the attention towards TKCs as integral part of professional skills and giving student a </a:t>
            </a:r>
            <a:r>
              <a:rPr lang="en-US" dirty="0" smtClean="0"/>
              <a:t>feedback</a:t>
            </a:r>
            <a:r>
              <a:rPr lang="pl-PL" dirty="0" smtClean="0"/>
              <a:t>?</a:t>
            </a:r>
            <a:endParaRPr lang="pl-PL" dirty="0"/>
          </a:p>
          <a:p>
            <a:pPr marL="342900" indent="-342900">
              <a:buAutoNum type="arabicPeriod"/>
            </a:pPr>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486583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4524315"/>
          </a:xfrm>
          <a:prstGeom prst="rect">
            <a:avLst/>
          </a:prstGeom>
          <a:noFill/>
        </p:spPr>
        <p:txBody>
          <a:bodyPr wrap="square" rtlCol="0">
            <a:spAutoFit/>
          </a:bodyPr>
          <a:lstStyle/>
          <a:p>
            <a:endParaRPr lang="pl-PL" dirty="0"/>
          </a:p>
          <a:p>
            <a:r>
              <a:rPr lang="pl-PL" dirty="0" err="1"/>
              <a:t>Norway</a:t>
            </a:r>
            <a:r>
              <a:rPr lang="pl-PL" dirty="0"/>
              <a:t> country </a:t>
            </a:r>
            <a:r>
              <a:rPr lang="pl-PL" dirty="0" smtClean="0"/>
              <a:t>report:</a:t>
            </a:r>
            <a:endParaRPr lang="pl-PL" dirty="0"/>
          </a:p>
          <a:p>
            <a:endParaRPr lang="pl-PL" i="1" dirty="0" smtClean="0"/>
          </a:p>
          <a:p>
            <a:r>
              <a:rPr lang="pl-PL" i="1" dirty="0" smtClean="0"/>
              <a:t>„</a:t>
            </a:r>
            <a:r>
              <a:rPr lang="en-US" i="1" dirty="0" smtClean="0"/>
              <a:t>In </a:t>
            </a:r>
            <a:r>
              <a:rPr lang="en-US" i="1" dirty="0"/>
              <a:t>extension of this discussion we were presented with what may seem to be a dilemma</a:t>
            </a:r>
            <a:r>
              <a:rPr lang="en-US" i="1" dirty="0">
                <a:solidFill>
                  <a:srgbClr val="FF0000"/>
                </a:solidFill>
              </a:rPr>
              <a:t>: in order for TKC to be acknowledged as important in practice, it must be measurable, but if TKC is laid down in curricula in ways that make it measurable, it loses its importance as TKC</a:t>
            </a:r>
            <a:r>
              <a:rPr lang="en-US" i="1" dirty="0"/>
              <a:t>. This means that it requires a reduction of TKC – a type of operationalization – which appears to stand in contrast to the idea of </a:t>
            </a:r>
            <a:r>
              <a:rPr lang="en-US" i="1" dirty="0" smtClean="0"/>
              <a:t>TKC</a:t>
            </a:r>
            <a:r>
              <a:rPr lang="pl-PL" i="1" dirty="0" smtClean="0"/>
              <a:t>”</a:t>
            </a:r>
            <a:r>
              <a:rPr lang="en-US" dirty="0" smtClean="0"/>
              <a:t> </a:t>
            </a:r>
            <a:endParaRPr lang="pl-PL" dirty="0"/>
          </a:p>
          <a:p>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4013193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4247317"/>
          </a:xfrm>
          <a:prstGeom prst="rect">
            <a:avLst/>
          </a:prstGeom>
          <a:noFill/>
        </p:spPr>
        <p:txBody>
          <a:bodyPr wrap="square" rtlCol="0">
            <a:spAutoFit/>
          </a:bodyPr>
          <a:lstStyle/>
          <a:p>
            <a:endParaRPr lang="pl-PL" dirty="0"/>
          </a:p>
          <a:p>
            <a:r>
              <a:rPr lang="pl-PL" dirty="0" smtClean="0"/>
              <a:t>France </a:t>
            </a:r>
            <a:r>
              <a:rPr lang="pl-PL" dirty="0"/>
              <a:t>country </a:t>
            </a:r>
            <a:r>
              <a:rPr lang="pl-PL" dirty="0" smtClean="0"/>
              <a:t>report:</a:t>
            </a:r>
            <a:endParaRPr lang="pl-PL" dirty="0"/>
          </a:p>
          <a:p>
            <a:endParaRPr lang="pl-PL" i="1" dirty="0" smtClean="0"/>
          </a:p>
          <a:p>
            <a:endParaRPr lang="pl-PL" dirty="0" smtClean="0"/>
          </a:p>
          <a:p>
            <a:r>
              <a:rPr lang="en-US" i="1" dirty="0"/>
              <a:t>Generally speaking, the inspectors perceive TKCs as attitudes or </a:t>
            </a:r>
            <a:r>
              <a:rPr lang="en-US" i="1" dirty="0" err="1"/>
              <a:t>behaviours</a:t>
            </a:r>
            <a:r>
              <a:rPr lang="en-US" i="1" dirty="0"/>
              <a:t> which are not necessarily very </a:t>
            </a:r>
            <a:r>
              <a:rPr lang="en-US" i="1" dirty="0" err="1"/>
              <a:t>objectifiable</a:t>
            </a:r>
            <a:r>
              <a:rPr lang="en-US" i="1" dirty="0"/>
              <a:t> and therefore </a:t>
            </a:r>
            <a:r>
              <a:rPr lang="en-US" i="1" dirty="0">
                <a:solidFill>
                  <a:srgbClr val="FF0000"/>
                </a:solidFill>
              </a:rPr>
              <a:t>difficult to assess, except perhaps in the workplace</a:t>
            </a:r>
            <a:r>
              <a:rPr lang="en-US" i="1" dirty="0"/>
              <a:t>. From this perspective, for some of them, periods of workplace training would be an appropriate situation for assessing these types of competence. </a:t>
            </a:r>
            <a:endParaRPr lang="pl-PL" i="1" dirty="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1940334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5632311"/>
          </a:xfrm>
          <a:prstGeom prst="rect">
            <a:avLst/>
          </a:prstGeom>
          <a:noFill/>
        </p:spPr>
        <p:txBody>
          <a:bodyPr wrap="square" rtlCol="0">
            <a:spAutoFit/>
          </a:bodyPr>
          <a:lstStyle/>
          <a:p>
            <a:endParaRPr lang="pl-PL" dirty="0"/>
          </a:p>
          <a:p>
            <a:r>
              <a:rPr lang="pl-PL" b="1" dirty="0">
                <a:solidFill>
                  <a:srgbClr val="00B050"/>
                </a:solidFill>
              </a:rPr>
              <a:t>5</a:t>
            </a:r>
            <a:r>
              <a:rPr lang="pl-PL" b="1" dirty="0" smtClean="0">
                <a:solidFill>
                  <a:srgbClr val="00B050"/>
                </a:solidFill>
              </a:rPr>
              <a:t>. </a:t>
            </a:r>
            <a:r>
              <a:rPr lang="pl-PL" b="1" dirty="0" err="1" smtClean="0">
                <a:solidFill>
                  <a:srgbClr val="00B050"/>
                </a:solidFill>
              </a:rPr>
              <a:t>Should</a:t>
            </a:r>
            <a:r>
              <a:rPr lang="pl-PL" b="1" dirty="0" smtClean="0">
                <a:solidFill>
                  <a:srgbClr val="00B050"/>
                </a:solidFill>
              </a:rPr>
              <a:t> TKC be </a:t>
            </a:r>
            <a:r>
              <a:rPr lang="pl-PL" b="1" dirty="0" err="1" smtClean="0">
                <a:solidFill>
                  <a:srgbClr val="00B050"/>
                </a:solidFill>
              </a:rPr>
              <a:t>assessed</a:t>
            </a:r>
            <a:r>
              <a:rPr lang="pl-PL" b="1" dirty="0" smtClean="0">
                <a:solidFill>
                  <a:srgbClr val="00B050"/>
                </a:solidFill>
              </a:rPr>
              <a:t>, </a:t>
            </a:r>
            <a:r>
              <a:rPr lang="pl-PL" b="1" dirty="0" err="1" smtClean="0">
                <a:solidFill>
                  <a:srgbClr val="00B050"/>
                </a:solidFill>
              </a:rPr>
              <a:t>even</a:t>
            </a:r>
            <a:r>
              <a:rPr lang="pl-PL" b="1" dirty="0" smtClean="0">
                <a:solidFill>
                  <a:srgbClr val="00B050"/>
                </a:solidFill>
              </a:rPr>
              <a:t> to </a:t>
            </a:r>
            <a:r>
              <a:rPr lang="pl-PL" b="1" dirty="0" err="1" smtClean="0">
                <a:solidFill>
                  <a:srgbClr val="00B050"/>
                </a:solidFill>
              </a:rPr>
              <a:t>limited</a:t>
            </a:r>
            <a:r>
              <a:rPr lang="pl-PL" b="1" dirty="0" smtClean="0">
                <a:solidFill>
                  <a:srgbClr val="00B050"/>
                </a:solidFill>
              </a:rPr>
              <a:t> </a:t>
            </a:r>
            <a:r>
              <a:rPr lang="pl-PL" b="1" dirty="0" err="1" smtClean="0">
                <a:solidFill>
                  <a:srgbClr val="00B050"/>
                </a:solidFill>
              </a:rPr>
              <a:t>extent</a:t>
            </a:r>
            <a:r>
              <a:rPr lang="pl-PL" b="1" dirty="0" smtClean="0">
                <a:solidFill>
                  <a:srgbClr val="00B050"/>
                </a:solidFill>
              </a:rPr>
              <a:t>?</a:t>
            </a:r>
            <a:endParaRPr lang="pl-PL" b="1" dirty="0">
              <a:solidFill>
                <a:srgbClr val="00B050"/>
              </a:solidFill>
            </a:endParaRPr>
          </a:p>
          <a:p>
            <a:pPr marL="342900" indent="-342900">
              <a:buAutoNum type="arabicPeriod"/>
            </a:pPr>
            <a:endParaRPr lang="pl-PL" dirty="0" smtClean="0"/>
          </a:p>
          <a:p>
            <a:endParaRPr lang="pl-PL" dirty="0" smtClean="0"/>
          </a:p>
          <a:p>
            <a:r>
              <a:rPr lang="pl-PL" dirty="0" smtClean="0"/>
              <a:t>No </a:t>
            </a:r>
            <a:r>
              <a:rPr lang="pl-PL" dirty="0" err="1" smtClean="0"/>
              <a:t>conclusive</a:t>
            </a:r>
            <a:r>
              <a:rPr lang="pl-PL" dirty="0" smtClean="0"/>
              <a:t> </a:t>
            </a:r>
            <a:r>
              <a:rPr lang="pl-PL" dirty="0" err="1" smtClean="0"/>
              <a:t>answer</a:t>
            </a:r>
            <a:endParaRPr lang="pl-PL" dirty="0" smtClean="0"/>
          </a:p>
          <a:p>
            <a:endParaRPr lang="pl-PL" dirty="0"/>
          </a:p>
          <a:p>
            <a:r>
              <a:rPr lang="pl-PL" dirty="0" err="1" smtClean="0"/>
              <a:t>Comment</a:t>
            </a:r>
            <a:r>
              <a:rPr lang="pl-PL" dirty="0" smtClean="0"/>
              <a:t>: </a:t>
            </a:r>
            <a:r>
              <a:rPr lang="pl-PL" dirty="0" err="1" smtClean="0"/>
              <a:t>Interviewed</a:t>
            </a:r>
            <a:r>
              <a:rPr lang="pl-PL" dirty="0" smtClean="0"/>
              <a:t> </a:t>
            </a:r>
            <a:r>
              <a:rPr lang="pl-PL" dirty="0" err="1" smtClean="0"/>
              <a:t>experts</a:t>
            </a:r>
            <a:r>
              <a:rPr lang="pl-PL" dirty="0" smtClean="0"/>
              <a:t> </a:t>
            </a:r>
            <a:r>
              <a:rPr lang="pl-PL" dirty="0" err="1" smtClean="0"/>
              <a:t>within</a:t>
            </a:r>
            <a:r>
              <a:rPr lang="pl-PL" dirty="0" smtClean="0"/>
              <a:t> </a:t>
            </a:r>
            <a:r>
              <a:rPr lang="pl-PL" dirty="0" err="1" smtClean="0"/>
              <a:t>countries</a:t>
            </a:r>
            <a:r>
              <a:rPr lang="pl-PL" dirty="0" smtClean="0"/>
              <a:t> </a:t>
            </a:r>
            <a:r>
              <a:rPr lang="pl-PL" dirty="0" err="1" smtClean="0"/>
              <a:t>had</a:t>
            </a:r>
            <a:r>
              <a:rPr lang="pl-PL" dirty="0" smtClean="0"/>
              <a:t> </a:t>
            </a:r>
            <a:r>
              <a:rPr lang="pl-PL" dirty="0" err="1" smtClean="0"/>
              <a:t>different</a:t>
            </a:r>
            <a:r>
              <a:rPr lang="pl-PL" dirty="0" smtClean="0"/>
              <a:t> </a:t>
            </a:r>
            <a:r>
              <a:rPr lang="pl-PL" dirty="0" err="1" smtClean="0"/>
              <a:t>views</a:t>
            </a:r>
            <a:r>
              <a:rPr lang="pl-PL" dirty="0" smtClean="0"/>
              <a:t> </a:t>
            </a:r>
            <a:r>
              <a:rPr lang="pl-PL" dirty="0" err="1" smtClean="0"/>
              <a:t>whether</a:t>
            </a:r>
            <a:r>
              <a:rPr lang="pl-PL" dirty="0" smtClean="0"/>
              <a:t> </a:t>
            </a:r>
            <a:r>
              <a:rPr lang="pl-PL" dirty="0" err="1" smtClean="0"/>
              <a:t>assessment</a:t>
            </a:r>
            <a:r>
              <a:rPr lang="pl-PL" dirty="0"/>
              <a:t> </a:t>
            </a:r>
            <a:r>
              <a:rPr lang="pl-PL" dirty="0" smtClean="0"/>
              <a:t>in </a:t>
            </a:r>
            <a:r>
              <a:rPr lang="pl-PL" dirty="0" err="1" smtClean="0"/>
              <a:t>limited</a:t>
            </a:r>
            <a:r>
              <a:rPr lang="pl-PL" dirty="0" smtClean="0"/>
              <a:t> </a:t>
            </a:r>
            <a:r>
              <a:rPr lang="pl-PL" dirty="0" err="1" smtClean="0"/>
              <a:t>scope</a:t>
            </a:r>
            <a:r>
              <a:rPr lang="pl-PL" dirty="0" smtClean="0"/>
              <a:t>, </a:t>
            </a:r>
            <a:r>
              <a:rPr lang="pl-PL" dirty="0" err="1" smtClean="0"/>
              <a:t>should</a:t>
            </a:r>
            <a:r>
              <a:rPr lang="pl-PL" dirty="0" smtClean="0"/>
              <a:t> be </a:t>
            </a:r>
            <a:r>
              <a:rPr lang="pl-PL" dirty="0" err="1" smtClean="0"/>
              <a:t>done</a:t>
            </a:r>
            <a:r>
              <a:rPr lang="pl-PL" dirty="0" smtClean="0"/>
              <a:t> </a:t>
            </a:r>
            <a:r>
              <a:rPr lang="pl-PL" dirty="0" err="1" smtClean="0"/>
              <a:t>or</a:t>
            </a:r>
            <a:r>
              <a:rPr lang="pl-PL" dirty="0" smtClean="0"/>
              <a:t> not. </a:t>
            </a:r>
          </a:p>
          <a:p>
            <a:endParaRPr lang="pl-PL" dirty="0"/>
          </a:p>
          <a:p>
            <a:r>
              <a:rPr lang="pl-PL" dirty="0" err="1" smtClean="0"/>
              <a:t>Examples</a:t>
            </a:r>
            <a:r>
              <a:rPr lang="pl-PL" dirty="0" smtClean="0"/>
              <a:t> of </a:t>
            </a:r>
            <a:r>
              <a:rPr lang="pl-PL" dirty="0" err="1" smtClean="0"/>
              <a:t>what</a:t>
            </a:r>
            <a:r>
              <a:rPr lang="pl-PL" dirty="0" smtClean="0"/>
              <a:t> </a:t>
            </a:r>
            <a:r>
              <a:rPr lang="pl-PL" dirty="0" err="1" smtClean="0"/>
              <a:t>limited</a:t>
            </a:r>
            <a:r>
              <a:rPr lang="pl-PL" dirty="0" smtClean="0"/>
              <a:t> </a:t>
            </a:r>
            <a:r>
              <a:rPr lang="pl-PL" dirty="0" err="1" smtClean="0"/>
              <a:t>extent</a:t>
            </a:r>
            <a:r>
              <a:rPr lang="pl-PL" dirty="0" smtClean="0"/>
              <a:t> </a:t>
            </a:r>
            <a:r>
              <a:rPr lang="pl-PL" dirty="0" err="1" smtClean="0"/>
              <a:t>might</a:t>
            </a:r>
            <a:r>
              <a:rPr lang="pl-PL" dirty="0" smtClean="0"/>
              <a:t> stand for – „</a:t>
            </a:r>
            <a:r>
              <a:rPr lang="pl-PL" dirty="0" err="1" smtClean="0"/>
              <a:t>just</a:t>
            </a:r>
            <a:r>
              <a:rPr lang="pl-PL" dirty="0" smtClean="0"/>
              <a:t> </a:t>
            </a:r>
            <a:r>
              <a:rPr lang="pl-PL" dirty="0" err="1" smtClean="0"/>
              <a:t>knowledge</a:t>
            </a:r>
            <a:r>
              <a:rPr lang="pl-PL" dirty="0" smtClean="0"/>
              <a:t>”, „</a:t>
            </a:r>
            <a:r>
              <a:rPr lang="pl-PL" dirty="0" err="1" smtClean="0"/>
              <a:t>skills</a:t>
            </a:r>
            <a:r>
              <a:rPr lang="pl-PL" dirty="0" smtClean="0"/>
              <a:t> not </a:t>
            </a:r>
            <a:r>
              <a:rPr lang="pl-PL" dirty="0" err="1" smtClean="0"/>
              <a:t>attitudes</a:t>
            </a:r>
            <a:r>
              <a:rPr lang="pl-PL" dirty="0" smtClean="0"/>
              <a:t>”, „</a:t>
            </a:r>
            <a:r>
              <a:rPr lang="pl-PL" dirty="0" err="1" smtClean="0"/>
              <a:t>observable</a:t>
            </a:r>
            <a:r>
              <a:rPr lang="pl-PL" dirty="0" smtClean="0"/>
              <a:t> </a:t>
            </a:r>
            <a:r>
              <a:rPr lang="pl-PL" dirty="0" err="1" smtClean="0"/>
              <a:t>behaviours</a:t>
            </a:r>
            <a:r>
              <a:rPr lang="pl-PL" dirty="0" smtClean="0"/>
              <a:t> in </a:t>
            </a:r>
            <a:r>
              <a:rPr lang="pl-PL" dirty="0" err="1" smtClean="0"/>
              <a:t>group</a:t>
            </a:r>
            <a:r>
              <a:rPr lang="pl-PL" dirty="0" smtClean="0"/>
              <a:t> </a:t>
            </a:r>
            <a:r>
              <a:rPr lang="pl-PL" dirty="0" err="1" smtClean="0"/>
              <a:t>work</a:t>
            </a:r>
            <a:r>
              <a:rPr lang="pl-PL" dirty="0" smtClean="0"/>
              <a:t>”. </a:t>
            </a:r>
          </a:p>
          <a:p>
            <a:endParaRPr lang="pl-PL" dirty="0" smtClean="0"/>
          </a:p>
          <a:p>
            <a:endParaRPr lang="pl-PL" dirty="0" smtClean="0"/>
          </a:p>
          <a:p>
            <a:endParaRPr lang="pl-PL" dirty="0"/>
          </a:p>
          <a:p>
            <a:pPr marL="342900" indent="-342900">
              <a:buAutoNum type="arabicPeriod"/>
            </a:pPr>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p:txBody>
      </p:sp>
    </p:spTree>
    <p:extLst>
      <p:ext uri="{BB962C8B-B14F-4D97-AF65-F5344CB8AC3E}">
        <p14:creationId xmlns:p14="http://schemas.microsoft.com/office/powerpoint/2010/main" val="2303177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4524315"/>
          </a:xfrm>
          <a:prstGeom prst="rect">
            <a:avLst/>
          </a:prstGeom>
          <a:noFill/>
        </p:spPr>
        <p:txBody>
          <a:bodyPr wrap="square" rtlCol="0">
            <a:spAutoFit/>
          </a:bodyPr>
          <a:lstStyle/>
          <a:p>
            <a:endParaRPr lang="pl-PL" dirty="0"/>
          </a:p>
          <a:p>
            <a:r>
              <a:rPr lang="pl-PL" b="1" dirty="0" smtClean="0">
                <a:solidFill>
                  <a:srgbClr val="00B050"/>
                </a:solidFill>
              </a:rPr>
              <a:t>6. The role of </a:t>
            </a:r>
            <a:r>
              <a:rPr lang="pl-PL" b="1" dirty="0" err="1" smtClean="0">
                <a:solidFill>
                  <a:srgbClr val="00B050"/>
                </a:solidFill>
              </a:rPr>
              <a:t>employers</a:t>
            </a:r>
            <a:endParaRPr lang="pl-PL" b="1" dirty="0">
              <a:solidFill>
                <a:srgbClr val="00B050"/>
              </a:solidFill>
            </a:endParaRPr>
          </a:p>
          <a:p>
            <a:pPr marL="342900" indent="-342900">
              <a:buAutoNum type="arabicPeriod"/>
            </a:pPr>
            <a:endParaRPr lang="pl-PL" dirty="0" smtClean="0"/>
          </a:p>
          <a:p>
            <a:endParaRPr lang="pl-PL" dirty="0" smtClean="0"/>
          </a:p>
          <a:p>
            <a:r>
              <a:rPr lang="pl-PL" dirty="0" err="1" smtClean="0"/>
              <a:t>Consensus</a:t>
            </a:r>
            <a:r>
              <a:rPr lang="pl-PL" dirty="0" smtClean="0"/>
              <a:t> </a:t>
            </a:r>
            <a:r>
              <a:rPr lang="pl-PL" dirty="0" err="1" smtClean="0"/>
              <a:t>within</a:t>
            </a:r>
            <a:r>
              <a:rPr lang="pl-PL" dirty="0" smtClean="0"/>
              <a:t> </a:t>
            </a:r>
            <a:r>
              <a:rPr lang="pl-PL" dirty="0" err="1" smtClean="0"/>
              <a:t>all</a:t>
            </a:r>
            <a:r>
              <a:rPr lang="pl-PL" dirty="0" smtClean="0"/>
              <a:t> country </a:t>
            </a:r>
            <a:r>
              <a:rPr lang="pl-PL" dirty="0" err="1" smtClean="0"/>
              <a:t>experts</a:t>
            </a:r>
            <a:r>
              <a:rPr lang="pl-PL" dirty="0" smtClean="0"/>
              <a:t>: </a:t>
            </a:r>
            <a:r>
              <a:rPr lang="pl-PL" dirty="0" err="1" smtClean="0"/>
              <a:t>employers</a:t>
            </a:r>
            <a:r>
              <a:rPr lang="pl-PL" dirty="0" smtClean="0"/>
              <a:t> </a:t>
            </a:r>
            <a:r>
              <a:rPr lang="pl-PL" dirty="0" err="1" smtClean="0"/>
              <a:t>should</a:t>
            </a:r>
            <a:r>
              <a:rPr lang="pl-PL" dirty="0" smtClean="0"/>
              <a:t> be </a:t>
            </a:r>
            <a:r>
              <a:rPr lang="pl-PL" dirty="0" err="1" smtClean="0"/>
              <a:t>involved</a:t>
            </a:r>
            <a:r>
              <a:rPr lang="pl-PL" dirty="0" smtClean="0"/>
              <a:t> in development of TKC</a:t>
            </a:r>
          </a:p>
          <a:p>
            <a:endParaRPr lang="pl-PL" dirty="0"/>
          </a:p>
          <a:p>
            <a:r>
              <a:rPr lang="pl-PL" dirty="0" smtClean="0"/>
              <a:t>No </a:t>
            </a:r>
            <a:r>
              <a:rPr lang="pl-PL" dirty="0" err="1" smtClean="0"/>
              <a:t>workplace</a:t>
            </a:r>
            <a:r>
              <a:rPr lang="pl-PL" dirty="0" smtClean="0"/>
              <a:t> </a:t>
            </a:r>
            <a:r>
              <a:rPr lang="pl-PL" dirty="0" err="1" smtClean="0"/>
              <a:t>socialisation</a:t>
            </a:r>
            <a:r>
              <a:rPr lang="pl-PL" dirty="0" smtClean="0"/>
              <a:t> </a:t>
            </a:r>
            <a:r>
              <a:rPr lang="pl-PL" dirty="0" err="1" smtClean="0"/>
              <a:t>without</a:t>
            </a:r>
            <a:r>
              <a:rPr lang="pl-PL" dirty="0" smtClean="0"/>
              <a:t> </a:t>
            </a:r>
            <a:r>
              <a:rPr lang="pl-PL" dirty="0" err="1" smtClean="0"/>
              <a:t>employers</a:t>
            </a:r>
            <a:r>
              <a:rPr lang="pl-PL" dirty="0" smtClean="0"/>
              <a:t> </a:t>
            </a:r>
            <a:r>
              <a:rPr lang="pl-PL" dirty="0" err="1" smtClean="0"/>
              <a:t>involvement</a:t>
            </a:r>
            <a:r>
              <a:rPr lang="pl-PL" dirty="0" smtClean="0"/>
              <a:t>. But the role of </a:t>
            </a:r>
            <a:r>
              <a:rPr lang="pl-PL" dirty="0" err="1" smtClean="0"/>
              <a:t>employers</a:t>
            </a:r>
            <a:r>
              <a:rPr lang="pl-PL" dirty="0" smtClean="0"/>
              <a:t> </a:t>
            </a:r>
            <a:r>
              <a:rPr lang="pl-PL" dirty="0" err="1" smtClean="0"/>
              <a:t>is</a:t>
            </a:r>
            <a:r>
              <a:rPr lang="pl-PL" dirty="0" smtClean="0"/>
              <a:t> much </a:t>
            </a:r>
            <a:r>
              <a:rPr lang="pl-PL" dirty="0" err="1" smtClean="0"/>
              <a:t>wider</a:t>
            </a:r>
            <a:r>
              <a:rPr lang="pl-PL" dirty="0" smtClean="0"/>
              <a:t>. </a:t>
            </a:r>
          </a:p>
          <a:p>
            <a:endParaRPr lang="pl-PL" dirty="0"/>
          </a:p>
          <a:p>
            <a:pPr marL="342900" indent="-342900">
              <a:buAutoNum type="arabicPeriod"/>
            </a:pPr>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p:txBody>
      </p:sp>
    </p:spTree>
    <p:extLst>
      <p:ext uri="{BB962C8B-B14F-4D97-AF65-F5344CB8AC3E}">
        <p14:creationId xmlns:p14="http://schemas.microsoft.com/office/powerpoint/2010/main" val="3764579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4247317"/>
          </a:xfrm>
          <a:prstGeom prst="rect">
            <a:avLst/>
          </a:prstGeom>
          <a:noFill/>
        </p:spPr>
        <p:txBody>
          <a:bodyPr wrap="square" rtlCol="0">
            <a:spAutoFit/>
          </a:bodyPr>
          <a:lstStyle/>
          <a:p>
            <a:endParaRPr lang="pl-PL" dirty="0"/>
          </a:p>
          <a:p>
            <a:r>
              <a:rPr lang="pl-PL" dirty="0"/>
              <a:t>France country </a:t>
            </a:r>
            <a:r>
              <a:rPr lang="pl-PL" dirty="0" smtClean="0"/>
              <a:t>report:</a:t>
            </a:r>
            <a:endParaRPr lang="pl-PL" dirty="0"/>
          </a:p>
          <a:p>
            <a:endParaRPr lang="pl-PL" i="1" dirty="0" smtClean="0"/>
          </a:p>
          <a:p>
            <a:r>
              <a:rPr lang="en-US" i="1" dirty="0" smtClean="0"/>
              <a:t>Anyway</a:t>
            </a:r>
            <a:r>
              <a:rPr lang="en-US" i="1" dirty="0"/>
              <a:t>, there are some competences where the business is the best place because it’s the most specific, maybe all the transversal competences where in a business people are much more vigilant, perhaps as to what is going on in collaborative and team projects and interactions between the various trades. I still think that the business world is perhaps more logical for developing those competences” </a:t>
            </a:r>
            <a:r>
              <a:rPr lang="en-US" b="1" dirty="0"/>
              <a:t>General inspector for industrial sciences and technology </a:t>
            </a:r>
            <a:endParaRPr lang="pl-PL" dirty="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p:txBody>
      </p:sp>
    </p:spTree>
    <p:extLst>
      <p:ext uri="{BB962C8B-B14F-4D97-AF65-F5344CB8AC3E}">
        <p14:creationId xmlns:p14="http://schemas.microsoft.com/office/powerpoint/2010/main" val="2754169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719299"/>
            <a:ext cx="8347602" cy="3508653"/>
          </a:xfrm>
          <a:prstGeom prst="rect">
            <a:avLst/>
          </a:prstGeom>
          <a:solidFill>
            <a:schemeClr val="bg1"/>
          </a:solidFill>
        </p:spPr>
        <p:txBody>
          <a:bodyPr wrap="square" rtlCol="0">
            <a:spAutoFit/>
          </a:bodyPr>
          <a:lstStyle/>
          <a:p>
            <a:endParaRPr lang="pl-PL" dirty="0"/>
          </a:p>
          <a:p>
            <a:r>
              <a:rPr lang="pl-PL" b="1" dirty="0" err="1" smtClean="0">
                <a:solidFill>
                  <a:srgbClr val="00B050"/>
                </a:solidFill>
              </a:rPr>
              <a:t>Recommended</a:t>
            </a:r>
            <a:r>
              <a:rPr lang="pl-PL" b="1" dirty="0" smtClean="0">
                <a:solidFill>
                  <a:srgbClr val="00B050"/>
                </a:solidFill>
              </a:rPr>
              <a:t> </a:t>
            </a:r>
            <a:r>
              <a:rPr lang="pl-PL" b="1" dirty="0" err="1" smtClean="0">
                <a:solidFill>
                  <a:srgbClr val="00B050"/>
                </a:solidFill>
              </a:rPr>
              <a:t>actions</a:t>
            </a:r>
            <a:r>
              <a:rPr lang="pl-PL" b="1" dirty="0" smtClean="0">
                <a:solidFill>
                  <a:srgbClr val="00B050"/>
                </a:solidFill>
              </a:rPr>
              <a:t> for the policy </a:t>
            </a:r>
            <a:r>
              <a:rPr lang="pl-PL" b="1" dirty="0" err="1" smtClean="0">
                <a:solidFill>
                  <a:srgbClr val="00B050"/>
                </a:solidFill>
              </a:rPr>
              <a:t>level</a:t>
            </a:r>
            <a:r>
              <a:rPr lang="pl-PL" b="1" dirty="0" smtClean="0">
                <a:solidFill>
                  <a:srgbClr val="00B050"/>
                </a:solidFill>
              </a:rPr>
              <a:t> in VET:</a:t>
            </a:r>
            <a:endParaRPr lang="pl-PL" b="1" dirty="0">
              <a:solidFill>
                <a:srgbClr val="00B050"/>
              </a:solidFill>
            </a:endParaRPr>
          </a:p>
          <a:p>
            <a:endParaRPr lang="pl-PL" dirty="0" smtClean="0"/>
          </a:p>
          <a:p>
            <a:pPr marL="285750" indent="-285750">
              <a:buFontTx/>
              <a:buChar char="-"/>
            </a:pPr>
            <a:r>
              <a:rPr lang="pl-PL" dirty="0" err="1" smtClean="0"/>
              <a:t>Extending</a:t>
            </a:r>
            <a:r>
              <a:rPr lang="pl-PL" dirty="0" smtClean="0"/>
              <a:t> </a:t>
            </a:r>
            <a:r>
              <a:rPr lang="pl-PL" dirty="0" err="1"/>
              <a:t>summative</a:t>
            </a:r>
            <a:r>
              <a:rPr lang="pl-PL" dirty="0"/>
              <a:t> </a:t>
            </a:r>
            <a:r>
              <a:rPr lang="pl-PL" dirty="0" err="1"/>
              <a:t>methods</a:t>
            </a:r>
            <a:r>
              <a:rPr lang="pl-PL" dirty="0"/>
              <a:t> </a:t>
            </a:r>
            <a:r>
              <a:rPr lang="pl-PL" dirty="0" err="1"/>
              <a:t>beyond</a:t>
            </a:r>
            <a:r>
              <a:rPr lang="pl-PL" dirty="0"/>
              <a:t> </a:t>
            </a:r>
            <a:r>
              <a:rPr lang="pl-PL" dirty="0" err="1"/>
              <a:t>examinations</a:t>
            </a:r>
            <a:r>
              <a:rPr lang="pl-PL" dirty="0"/>
              <a:t> </a:t>
            </a:r>
            <a:r>
              <a:rPr lang="pl-PL" dirty="0" smtClean="0"/>
              <a:t/>
            </a:r>
            <a:br>
              <a:rPr lang="pl-PL" dirty="0" smtClean="0"/>
            </a:br>
            <a:r>
              <a:rPr lang="pl-PL" sz="1400" dirty="0" smtClean="0"/>
              <a:t>(</a:t>
            </a:r>
            <a:r>
              <a:rPr lang="pl-PL" sz="1400" dirty="0" err="1" smtClean="0"/>
              <a:t>bringing</a:t>
            </a:r>
            <a:r>
              <a:rPr lang="pl-PL" sz="1400" dirty="0" smtClean="0"/>
              <a:t> </a:t>
            </a:r>
            <a:r>
              <a:rPr lang="pl-PL" sz="1400" dirty="0" err="1" smtClean="0"/>
              <a:t>well</a:t>
            </a:r>
            <a:r>
              <a:rPr lang="pl-PL" sz="1400" dirty="0" smtClean="0"/>
              <a:t> </a:t>
            </a:r>
            <a:r>
              <a:rPr lang="pl-PL" sz="1400" dirty="0" err="1" smtClean="0"/>
              <a:t>known</a:t>
            </a:r>
            <a:r>
              <a:rPr lang="pl-PL" sz="1400" dirty="0" smtClean="0"/>
              <a:t> </a:t>
            </a:r>
            <a:r>
              <a:rPr lang="pl-PL" sz="1400" dirty="0" err="1" smtClean="0"/>
              <a:t>methods</a:t>
            </a:r>
            <a:r>
              <a:rPr lang="pl-PL" sz="1400" dirty="0" smtClean="0"/>
              <a:t> to mainstream: </a:t>
            </a:r>
            <a:r>
              <a:rPr lang="pl-PL" sz="1400" dirty="0" err="1" smtClean="0"/>
              <a:t>portfolios</a:t>
            </a:r>
            <a:r>
              <a:rPr lang="pl-PL" sz="1400" dirty="0"/>
              <a:t>, </a:t>
            </a:r>
            <a:r>
              <a:rPr lang="pl-PL" sz="1400" dirty="0" err="1"/>
              <a:t>projects</a:t>
            </a:r>
            <a:r>
              <a:rPr lang="pl-PL" sz="1400" dirty="0"/>
              <a:t>, </a:t>
            </a:r>
            <a:r>
              <a:rPr lang="pl-PL" sz="1400" dirty="0" err="1"/>
              <a:t>thesis</a:t>
            </a:r>
            <a:r>
              <a:rPr lang="pl-PL" sz="1400" dirty="0"/>
              <a:t> as </a:t>
            </a:r>
            <a:r>
              <a:rPr lang="pl-PL" sz="1400" dirty="0" err="1"/>
              <a:t>integral</a:t>
            </a:r>
            <a:r>
              <a:rPr lang="pl-PL" sz="1400" dirty="0"/>
              <a:t> part of the </a:t>
            </a:r>
            <a:r>
              <a:rPr lang="pl-PL" sz="1400" dirty="0" err="1"/>
              <a:t>grade</a:t>
            </a:r>
            <a:r>
              <a:rPr lang="pl-PL" sz="1400" dirty="0"/>
              <a:t>)</a:t>
            </a:r>
          </a:p>
          <a:p>
            <a:pPr marL="285750" indent="-285750">
              <a:buFontTx/>
              <a:buChar char="-"/>
            </a:pPr>
            <a:endParaRPr lang="pl-PL" dirty="0" smtClean="0"/>
          </a:p>
          <a:p>
            <a:pPr marL="285750" indent="-285750">
              <a:buFontTx/>
              <a:buChar char="-"/>
            </a:pPr>
            <a:r>
              <a:rPr lang="pl-PL" dirty="0" err="1" smtClean="0"/>
              <a:t>Support</a:t>
            </a:r>
            <a:r>
              <a:rPr lang="pl-PL" dirty="0" smtClean="0"/>
              <a:t> </a:t>
            </a:r>
            <a:r>
              <a:rPr lang="pl-PL" dirty="0"/>
              <a:t>to </a:t>
            </a:r>
            <a:r>
              <a:rPr lang="pl-PL" dirty="0" err="1"/>
              <a:t>teachers</a:t>
            </a:r>
            <a:r>
              <a:rPr lang="pl-PL" dirty="0"/>
              <a:t> </a:t>
            </a:r>
            <a:r>
              <a:rPr lang="pl-PL" dirty="0" smtClean="0"/>
              <a:t/>
            </a:r>
            <a:br>
              <a:rPr lang="pl-PL" dirty="0" smtClean="0"/>
            </a:br>
            <a:r>
              <a:rPr lang="pl-PL" sz="1400" dirty="0" smtClean="0"/>
              <a:t>(</a:t>
            </a:r>
            <a:r>
              <a:rPr lang="pl-PL" sz="1400" dirty="0" err="1" smtClean="0"/>
              <a:t>training</a:t>
            </a:r>
            <a:r>
              <a:rPr lang="pl-PL" sz="1400" dirty="0" smtClean="0"/>
              <a:t> and </a:t>
            </a:r>
            <a:r>
              <a:rPr lang="pl-PL" sz="1400" dirty="0" err="1" smtClean="0"/>
              <a:t>new</a:t>
            </a:r>
            <a:r>
              <a:rPr lang="pl-PL" sz="1400" dirty="0" smtClean="0"/>
              <a:t> </a:t>
            </a:r>
            <a:r>
              <a:rPr lang="pl-PL" sz="1400" dirty="0" err="1" smtClean="0"/>
              <a:t>qualifications</a:t>
            </a:r>
            <a:r>
              <a:rPr lang="pl-PL" sz="1400" dirty="0" smtClean="0"/>
              <a:t>, </a:t>
            </a:r>
            <a:r>
              <a:rPr lang="pl-PL" sz="1400" dirty="0"/>
              <a:t>materials, </a:t>
            </a:r>
            <a:r>
              <a:rPr lang="pl-PL" sz="1400" dirty="0" err="1"/>
              <a:t>guidelines</a:t>
            </a:r>
            <a:r>
              <a:rPr lang="pl-PL" sz="1400" dirty="0"/>
              <a:t>, </a:t>
            </a:r>
            <a:r>
              <a:rPr lang="pl-PL" sz="1400" dirty="0" err="1" smtClean="0"/>
              <a:t>examples</a:t>
            </a:r>
            <a:r>
              <a:rPr lang="pl-PL" sz="1400" dirty="0" smtClean="0"/>
              <a:t>)</a:t>
            </a:r>
          </a:p>
          <a:p>
            <a:pPr marL="285750" indent="-285750">
              <a:buFontTx/>
              <a:buChar char="-"/>
            </a:pPr>
            <a:endParaRPr lang="pl-PL" dirty="0" smtClean="0"/>
          </a:p>
          <a:p>
            <a:pPr marL="285750" indent="-285750">
              <a:buFontTx/>
              <a:buChar char="-"/>
            </a:pPr>
            <a:r>
              <a:rPr lang="pl-PL" dirty="0" smtClean="0"/>
              <a:t>Developing and </a:t>
            </a:r>
            <a:r>
              <a:rPr lang="pl-PL" dirty="0" err="1" smtClean="0"/>
              <a:t>testing</a:t>
            </a:r>
            <a:r>
              <a:rPr lang="pl-PL" dirty="0" smtClean="0"/>
              <a:t> learning </a:t>
            </a:r>
            <a:r>
              <a:rPr lang="pl-PL" dirty="0" err="1" smtClean="0"/>
              <a:t>outcomes</a:t>
            </a:r>
            <a:r>
              <a:rPr lang="pl-PL" dirty="0" smtClean="0"/>
              <a:t>, </a:t>
            </a:r>
            <a:r>
              <a:rPr lang="pl-PL" dirty="0" err="1" smtClean="0"/>
              <a:t>assessment</a:t>
            </a:r>
            <a:r>
              <a:rPr lang="pl-PL" dirty="0" smtClean="0"/>
              <a:t> </a:t>
            </a:r>
            <a:r>
              <a:rPr lang="pl-PL" dirty="0" err="1" smtClean="0"/>
              <a:t>criteria</a:t>
            </a:r>
            <a:r>
              <a:rPr lang="pl-PL" dirty="0" smtClean="0"/>
              <a:t> and </a:t>
            </a:r>
            <a:r>
              <a:rPr lang="pl-PL" dirty="0" err="1" smtClean="0"/>
              <a:t>procedures</a:t>
            </a:r>
            <a:r>
              <a:rPr lang="pl-PL" dirty="0" smtClean="0"/>
              <a:t> </a:t>
            </a:r>
            <a:br>
              <a:rPr lang="pl-PL" dirty="0" smtClean="0"/>
            </a:br>
            <a:r>
              <a:rPr lang="pl-PL" sz="1400" dirty="0" smtClean="0"/>
              <a:t>(</a:t>
            </a:r>
            <a:r>
              <a:rPr lang="pl-PL" sz="1400" dirty="0" err="1" smtClean="0"/>
              <a:t>linked</a:t>
            </a:r>
            <a:r>
              <a:rPr lang="pl-PL" sz="1400" dirty="0" smtClean="0"/>
              <a:t> with </a:t>
            </a:r>
            <a:r>
              <a:rPr lang="pl-PL" sz="1400" dirty="0" err="1" smtClean="0"/>
              <a:t>guidance</a:t>
            </a:r>
            <a:r>
              <a:rPr lang="pl-PL" sz="1400" dirty="0" smtClean="0"/>
              <a:t> for </a:t>
            </a:r>
            <a:r>
              <a:rPr lang="pl-PL" sz="1400" dirty="0" err="1" smtClean="0"/>
              <a:t>learners</a:t>
            </a:r>
            <a:r>
              <a:rPr lang="pl-PL" sz="1400" dirty="0" smtClean="0"/>
              <a:t> and </a:t>
            </a:r>
            <a:r>
              <a:rPr lang="pl-PL" sz="1400" dirty="0" err="1" smtClean="0"/>
              <a:t>teachers</a:t>
            </a:r>
            <a:r>
              <a:rPr lang="pl-PL" sz="1400" dirty="0" smtClean="0"/>
              <a:t>)</a:t>
            </a:r>
          </a:p>
          <a:p>
            <a:pPr marL="285750" indent="-285750">
              <a:buFontTx/>
              <a:buChar char="-"/>
            </a:pPr>
            <a:endParaRPr lang="pl-PL" dirty="0"/>
          </a:p>
        </p:txBody>
      </p:sp>
    </p:spTree>
    <p:extLst>
      <p:ext uri="{BB962C8B-B14F-4D97-AF65-F5344CB8AC3E}">
        <p14:creationId xmlns:p14="http://schemas.microsoft.com/office/powerpoint/2010/main" val="333384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oleTekstowe 1"/>
          <p:cNvSpPr txBox="1"/>
          <p:nvPr/>
        </p:nvSpPr>
        <p:spPr>
          <a:xfrm>
            <a:off x="690733" y="1319931"/>
            <a:ext cx="5710228" cy="400110"/>
          </a:xfrm>
          <a:prstGeom prst="rect">
            <a:avLst/>
          </a:prstGeom>
          <a:noFill/>
        </p:spPr>
        <p:txBody>
          <a:bodyPr wrap="square" rtlCol="0">
            <a:spAutoFit/>
          </a:bodyPr>
          <a:lstStyle/>
          <a:p>
            <a:r>
              <a:rPr lang="pl-PL" sz="2000" dirty="0" err="1" smtClean="0"/>
              <a:t>Aims</a:t>
            </a:r>
            <a:r>
              <a:rPr lang="pl-PL" sz="2000" dirty="0" smtClean="0"/>
              <a:t> of the TRACK- VET </a:t>
            </a:r>
            <a:r>
              <a:rPr lang="pl-PL" sz="2000" dirty="0" err="1" smtClean="0"/>
              <a:t>project</a:t>
            </a:r>
            <a:endParaRPr lang="pl-PL" sz="2000" dirty="0"/>
          </a:p>
        </p:txBody>
      </p:sp>
      <p:sp>
        <p:nvSpPr>
          <p:cNvPr id="3" name="PoleTekstowe 1"/>
          <p:cNvSpPr txBox="1"/>
          <p:nvPr/>
        </p:nvSpPr>
        <p:spPr>
          <a:xfrm>
            <a:off x="690733" y="1926241"/>
            <a:ext cx="8012513" cy="923330"/>
          </a:xfrm>
          <a:prstGeom prst="rect">
            <a:avLst/>
          </a:prstGeom>
          <a:noFill/>
        </p:spPr>
        <p:txBody>
          <a:bodyPr wrap="square" rtlCol="0">
            <a:spAutoFit/>
          </a:bodyPr>
          <a:lstStyle/>
          <a:p>
            <a:endParaRPr lang="pl-PL" dirty="0" smtClean="0">
              <a:solidFill>
                <a:srgbClr val="0E2E81"/>
              </a:solidFill>
            </a:endParaRPr>
          </a:p>
          <a:p>
            <a:r>
              <a:rPr lang="pl-PL" dirty="0" smtClean="0"/>
              <a:t>to </a:t>
            </a:r>
            <a:r>
              <a:rPr lang="pl-PL" dirty="0" err="1" smtClean="0"/>
              <a:t>support</a:t>
            </a:r>
            <a:r>
              <a:rPr lang="pl-PL" dirty="0" smtClean="0"/>
              <a:t> policy design in the </a:t>
            </a:r>
            <a:r>
              <a:rPr lang="pl-PL" dirty="0" err="1" smtClean="0"/>
              <a:t>area</a:t>
            </a:r>
            <a:r>
              <a:rPr lang="pl-PL" dirty="0" smtClean="0"/>
              <a:t> of development and </a:t>
            </a:r>
            <a:r>
              <a:rPr lang="pl-PL" dirty="0" err="1" smtClean="0"/>
              <a:t>assessment</a:t>
            </a:r>
            <a:r>
              <a:rPr lang="pl-PL" dirty="0" smtClean="0"/>
              <a:t> </a:t>
            </a:r>
            <a:br>
              <a:rPr lang="pl-PL" dirty="0" smtClean="0"/>
            </a:br>
            <a:r>
              <a:rPr lang="pl-PL" dirty="0" smtClean="0"/>
              <a:t>of </a:t>
            </a:r>
            <a:r>
              <a:rPr lang="pl-PL" dirty="0" err="1" smtClean="0"/>
              <a:t>transversal</a:t>
            </a:r>
            <a:r>
              <a:rPr lang="pl-PL" dirty="0" smtClean="0"/>
              <a:t> </a:t>
            </a:r>
            <a:r>
              <a:rPr lang="pl-PL" dirty="0" err="1" smtClean="0"/>
              <a:t>key</a:t>
            </a:r>
            <a:r>
              <a:rPr lang="pl-PL" dirty="0" smtClean="0"/>
              <a:t> </a:t>
            </a:r>
            <a:r>
              <a:rPr lang="pl-PL" dirty="0" err="1" smtClean="0"/>
              <a:t>competences</a:t>
            </a:r>
            <a:r>
              <a:rPr lang="pl-PL" dirty="0" smtClean="0"/>
              <a:t> in VET</a:t>
            </a:r>
            <a:endParaRPr lang="pl-PL" dirty="0"/>
          </a:p>
        </p:txBody>
      </p:sp>
    </p:spTree>
    <p:extLst>
      <p:ext uri="{BB962C8B-B14F-4D97-AF65-F5344CB8AC3E}">
        <p14:creationId xmlns:p14="http://schemas.microsoft.com/office/powerpoint/2010/main" val="3603316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822365" cy="6463308"/>
          </a:xfrm>
          <a:prstGeom prst="rect">
            <a:avLst/>
          </a:prstGeom>
          <a:noFill/>
        </p:spPr>
        <p:txBody>
          <a:bodyPr wrap="square" rtlCol="0">
            <a:spAutoFit/>
          </a:bodyPr>
          <a:lstStyle/>
          <a:p>
            <a:endParaRPr lang="pl-PL" dirty="0"/>
          </a:p>
          <a:p>
            <a:r>
              <a:rPr lang="pl-PL" b="1" dirty="0" err="1" smtClean="0">
                <a:solidFill>
                  <a:srgbClr val="00B050"/>
                </a:solidFill>
              </a:rPr>
              <a:t>Actions</a:t>
            </a:r>
            <a:r>
              <a:rPr lang="pl-PL" b="1" dirty="0" smtClean="0">
                <a:solidFill>
                  <a:srgbClr val="00B050"/>
                </a:solidFill>
              </a:rPr>
              <a:t> for the policy </a:t>
            </a:r>
            <a:r>
              <a:rPr lang="pl-PL" b="1" dirty="0" err="1" smtClean="0">
                <a:solidFill>
                  <a:srgbClr val="00B050"/>
                </a:solidFill>
              </a:rPr>
              <a:t>level</a:t>
            </a:r>
            <a:r>
              <a:rPr lang="pl-PL" b="1" dirty="0" smtClean="0">
                <a:solidFill>
                  <a:srgbClr val="00B050"/>
                </a:solidFill>
              </a:rPr>
              <a:t> in VET:</a:t>
            </a:r>
            <a:endParaRPr lang="pl-PL" b="1" dirty="0">
              <a:solidFill>
                <a:srgbClr val="00B050"/>
              </a:solidFill>
            </a:endParaRPr>
          </a:p>
          <a:p>
            <a:endParaRPr lang="pl-PL" dirty="0" smtClean="0"/>
          </a:p>
          <a:p>
            <a:pPr marL="285750" indent="-285750">
              <a:buFontTx/>
              <a:buChar char="-"/>
            </a:pPr>
            <a:r>
              <a:rPr lang="pl-PL" dirty="0" err="1" smtClean="0"/>
              <a:t>Enhancing</a:t>
            </a:r>
            <a:r>
              <a:rPr lang="pl-PL" dirty="0" smtClean="0"/>
              <a:t> </a:t>
            </a:r>
            <a:r>
              <a:rPr lang="pl-PL" dirty="0" err="1" smtClean="0"/>
              <a:t>involvement</a:t>
            </a:r>
            <a:r>
              <a:rPr lang="pl-PL" dirty="0" smtClean="0"/>
              <a:t> of </a:t>
            </a:r>
            <a:r>
              <a:rPr lang="pl-PL" dirty="0" err="1" smtClean="0"/>
              <a:t>employers</a:t>
            </a:r>
            <a:endParaRPr lang="pl-PL" dirty="0" smtClean="0"/>
          </a:p>
          <a:p>
            <a:pPr marL="285750" indent="-285750">
              <a:buFontTx/>
              <a:buChar char="-"/>
            </a:pPr>
            <a:endParaRPr lang="pl-PL" dirty="0" smtClean="0"/>
          </a:p>
          <a:p>
            <a:pPr marL="285750" indent="-285750">
              <a:buFontTx/>
              <a:buChar char="-"/>
            </a:pPr>
            <a:r>
              <a:rPr lang="pl-PL" dirty="0" smtClean="0"/>
              <a:t>International </a:t>
            </a:r>
            <a:r>
              <a:rPr lang="pl-PL" dirty="0" err="1" smtClean="0"/>
              <a:t>mobilities</a:t>
            </a:r>
            <a:r>
              <a:rPr lang="pl-PL" dirty="0" smtClean="0"/>
              <a:t> (</a:t>
            </a:r>
            <a:r>
              <a:rPr lang="pl-PL" dirty="0" err="1" smtClean="0"/>
              <a:t>e.g</a:t>
            </a:r>
            <a:r>
              <a:rPr lang="pl-PL" dirty="0" smtClean="0"/>
              <a:t>. Erasmus+), </a:t>
            </a:r>
            <a:r>
              <a:rPr lang="pl-PL" dirty="0" err="1" smtClean="0"/>
              <a:t>domestic</a:t>
            </a:r>
            <a:r>
              <a:rPr lang="pl-PL" dirty="0" smtClean="0"/>
              <a:t> and </a:t>
            </a:r>
            <a:r>
              <a:rPr lang="pl-PL" dirty="0" err="1" smtClean="0"/>
              <a:t>international</a:t>
            </a:r>
            <a:r>
              <a:rPr lang="pl-PL" dirty="0" smtClean="0"/>
              <a:t> </a:t>
            </a:r>
            <a:r>
              <a:rPr lang="pl-PL" dirty="0" err="1" smtClean="0"/>
              <a:t>competitions</a:t>
            </a:r>
            <a:r>
              <a:rPr lang="pl-PL" dirty="0" smtClean="0"/>
              <a:t> (</a:t>
            </a:r>
            <a:r>
              <a:rPr lang="pl-PL" dirty="0" err="1" smtClean="0"/>
              <a:t>e.g</a:t>
            </a:r>
            <a:r>
              <a:rPr lang="pl-PL" dirty="0" smtClean="0"/>
              <a:t>. </a:t>
            </a:r>
            <a:r>
              <a:rPr lang="pl-PL" dirty="0" err="1" smtClean="0"/>
              <a:t>Worldskills</a:t>
            </a:r>
            <a:r>
              <a:rPr lang="pl-PL" dirty="0" smtClean="0"/>
              <a:t>)</a:t>
            </a:r>
          </a:p>
          <a:p>
            <a:pPr marL="285750" indent="-285750">
              <a:buFontTx/>
              <a:buChar char="-"/>
            </a:pPr>
            <a:endParaRPr lang="pl-PL" dirty="0" smtClean="0"/>
          </a:p>
          <a:p>
            <a:pPr marL="285750" indent="-285750">
              <a:buFontTx/>
              <a:buChar char="-"/>
            </a:pPr>
            <a:r>
              <a:rPr lang="pl-PL" dirty="0" err="1" smtClean="0"/>
              <a:t>Putting</a:t>
            </a:r>
            <a:r>
              <a:rPr lang="pl-PL" dirty="0" smtClean="0"/>
              <a:t> </a:t>
            </a:r>
            <a:r>
              <a:rPr lang="pl-PL" dirty="0" err="1"/>
              <a:t>stronger</a:t>
            </a:r>
            <a:r>
              <a:rPr lang="pl-PL" dirty="0"/>
              <a:t> </a:t>
            </a:r>
            <a:r>
              <a:rPr lang="pl-PL" dirty="0" err="1"/>
              <a:t>focus</a:t>
            </a:r>
            <a:r>
              <a:rPr lang="pl-PL" dirty="0"/>
              <a:t> on </a:t>
            </a:r>
            <a:r>
              <a:rPr lang="pl-PL" dirty="0" err="1"/>
              <a:t>foundation</a:t>
            </a:r>
            <a:r>
              <a:rPr lang="pl-PL" dirty="0"/>
              <a:t> </a:t>
            </a:r>
            <a:r>
              <a:rPr lang="pl-PL" dirty="0" err="1"/>
              <a:t>skills</a:t>
            </a:r>
            <a:r>
              <a:rPr lang="pl-PL" dirty="0"/>
              <a:t> (</a:t>
            </a:r>
            <a:r>
              <a:rPr lang="pl-PL" dirty="0" err="1"/>
              <a:t>literacy</a:t>
            </a:r>
            <a:r>
              <a:rPr lang="pl-PL" dirty="0"/>
              <a:t>, </a:t>
            </a:r>
            <a:r>
              <a:rPr lang="pl-PL" dirty="0" err="1"/>
              <a:t>language</a:t>
            </a:r>
            <a:r>
              <a:rPr lang="pl-PL" dirty="0"/>
              <a:t>) </a:t>
            </a:r>
          </a:p>
          <a:p>
            <a:pPr marL="285750" indent="-285750">
              <a:buFontTx/>
              <a:buChar char="-"/>
            </a:pPr>
            <a:endParaRPr lang="pl-PL" dirty="0" smtClean="0"/>
          </a:p>
          <a:p>
            <a:pPr marL="285750" indent="-285750">
              <a:buFontTx/>
              <a:buChar char="-"/>
            </a:pPr>
            <a:r>
              <a:rPr lang="pl-PL" dirty="0" err="1" smtClean="0"/>
              <a:t>Embracing</a:t>
            </a:r>
            <a:r>
              <a:rPr lang="pl-PL" dirty="0" smtClean="0"/>
              <a:t> </a:t>
            </a:r>
            <a:r>
              <a:rPr lang="pl-PL" dirty="0"/>
              <a:t>a </a:t>
            </a:r>
            <a:r>
              <a:rPr lang="pl-PL" dirty="0" err="1"/>
              <a:t>holistic</a:t>
            </a:r>
            <a:r>
              <a:rPr lang="pl-PL" dirty="0"/>
              <a:t> </a:t>
            </a:r>
            <a:r>
              <a:rPr lang="pl-PL" dirty="0" err="1"/>
              <a:t>perspective</a:t>
            </a:r>
            <a:r>
              <a:rPr lang="pl-PL" dirty="0"/>
              <a:t> – developing </a:t>
            </a:r>
            <a:r>
              <a:rPr lang="pl-PL" dirty="0" err="1"/>
              <a:t>TKC’s</a:t>
            </a:r>
            <a:r>
              <a:rPr lang="pl-PL" dirty="0"/>
              <a:t> in </a:t>
            </a:r>
            <a:r>
              <a:rPr lang="pl-PL" dirty="0" err="1"/>
              <a:t>meaningful</a:t>
            </a:r>
            <a:r>
              <a:rPr lang="pl-PL" dirty="0"/>
              <a:t> </a:t>
            </a:r>
            <a:r>
              <a:rPr lang="pl-PL" dirty="0" err="1"/>
              <a:t>contexts</a:t>
            </a:r>
            <a:r>
              <a:rPr lang="pl-PL" dirty="0"/>
              <a:t>, not as a </a:t>
            </a:r>
            <a:r>
              <a:rPr lang="pl-PL" dirty="0" err="1"/>
              <a:t>standalone</a:t>
            </a:r>
            <a:r>
              <a:rPr lang="pl-PL" dirty="0"/>
              <a:t> </a:t>
            </a:r>
            <a:r>
              <a:rPr lang="pl-PL" dirty="0" err="1"/>
              <a:t>competence</a:t>
            </a:r>
            <a:endParaRPr lang="pl-PL" dirty="0"/>
          </a:p>
          <a:p>
            <a:pPr marL="285750" indent="-285750">
              <a:buFontTx/>
              <a:buChar char="-"/>
            </a:pPr>
            <a:endParaRPr lang="pl-PL" dirty="0" smtClean="0"/>
          </a:p>
          <a:p>
            <a:pPr marL="285750" indent="-285750">
              <a:buFontTx/>
              <a:buChar char="-"/>
            </a:pPr>
            <a:endParaRPr lang="pl-PL" dirty="0" smtClean="0"/>
          </a:p>
          <a:p>
            <a:pPr marL="285750" indent="-285750">
              <a:buFontTx/>
              <a:buChar char="-"/>
            </a:pPr>
            <a:endParaRPr lang="pl-PL" dirty="0" smtClean="0"/>
          </a:p>
          <a:p>
            <a:pPr marL="285750" indent="-285750">
              <a:buFontTx/>
              <a:buChar char="-"/>
            </a:pPr>
            <a:endParaRPr lang="pl-PL" dirty="0" smtClean="0"/>
          </a:p>
          <a:p>
            <a:endParaRPr lang="pl-PL" dirty="0"/>
          </a:p>
          <a:p>
            <a:pPr marL="342900" indent="-342900">
              <a:buAutoNum type="arabicPeriod"/>
            </a:pPr>
            <a:endParaRPr lang="pl-PL" dirty="0" smtClean="0"/>
          </a:p>
          <a:p>
            <a:endParaRPr lang="pl-PL" dirty="0" smtClean="0"/>
          </a:p>
          <a:p>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smtClean="0"/>
          </a:p>
        </p:txBody>
      </p:sp>
    </p:spTree>
    <p:extLst>
      <p:ext uri="{BB962C8B-B14F-4D97-AF65-F5344CB8AC3E}">
        <p14:creationId xmlns:p14="http://schemas.microsoft.com/office/powerpoint/2010/main" val="18013677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9" y="898912"/>
            <a:ext cx="6131086" cy="3416320"/>
          </a:xfrm>
          <a:prstGeom prst="rect">
            <a:avLst/>
          </a:prstGeom>
          <a:noFill/>
        </p:spPr>
        <p:txBody>
          <a:bodyPr wrap="square" rtlCol="0">
            <a:spAutoFit/>
          </a:bodyPr>
          <a:lstStyle/>
          <a:p>
            <a:endParaRPr lang="pl-PL" b="1" dirty="0" smtClean="0">
              <a:solidFill>
                <a:srgbClr val="0E2E81"/>
              </a:solidFill>
            </a:endParaRPr>
          </a:p>
          <a:p>
            <a:endParaRPr lang="pl-PL" b="1" dirty="0">
              <a:solidFill>
                <a:srgbClr val="0E2E81"/>
              </a:solidFill>
            </a:endParaRPr>
          </a:p>
          <a:p>
            <a:endParaRPr lang="pl-PL" b="1" dirty="0" smtClean="0">
              <a:solidFill>
                <a:srgbClr val="0E2E81"/>
              </a:solidFill>
            </a:endParaRPr>
          </a:p>
          <a:p>
            <a:endParaRPr lang="pl-PL" b="1" dirty="0">
              <a:solidFill>
                <a:srgbClr val="0E2E81"/>
              </a:solidFill>
            </a:endParaRPr>
          </a:p>
          <a:p>
            <a:r>
              <a:rPr lang="pl-PL" b="1" dirty="0" err="1" smtClean="0">
                <a:solidFill>
                  <a:srgbClr val="0E2E81"/>
                </a:solidFill>
              </a:rPr>
              <a:t>Thank</a:t>
            </a:r>
            <a:r>
              <a:rPr lang="pl-PL" b="1" dirty="0" smtClean="0">
                <a:solidFill>
                  <a:srgbClr val="0E2E81"/>
                </a:solidFill>
              </a:rPr>
              <a:t> </a:t>
            </a:r>
            <a:r>
              <a:rPr lang="pl-PL" b="1" dirty="0" err="1" smtClean="0">
                <a:solidFill>
                  <a:srgbClr val="0E2E81"/>
                </a:solidFill>
              </a:rPr>
              <a:t>you</a:t>
            </a:r>
            <a:r>
              <a:rPr lang="pl-PL" b="1" dirty="0" smtClean="0">
                <a:solidFill>
                  <a:srgbClr val="0E2E81"/>
                </a:solidFill>
              </a:rPr>
              <a:t> for </a:t>
            </a:r>
            <a:r>
              <a:rPr lang="pl-PL" b="1" dirty="0" err="1" smtClean="0">
                <a:solidFill>
                  <a:srgbClr val="0E2E81"/>
                </a:solidFill>
              </a:rPr>
              <a:t>your</a:t>
            </a:r>
            <a:r>
              <a:rPr lang="pl-PL" b="1" dirty="0" smtClean="0">
                <a:solidFill>
                  <a:srgbClr val="0E2E81"/>
                </a:solidFill>
              </a:rPr>
              <a:t> </a:t>
            </a:r>
            <a:r>
              <a:rPr lang="pl-PL" b="1" dirty="0" err="1" smtClean="0">
                <a:solidFill>
                  <a:srgbClr val="0E2E81"/>
                </a:solidFill>
              </a:rPr>
              <a:t>attention</a:t>
            </a:r>
            <a:endParaRPr lang="pl-PL" b="1" dirty="0" smtClean="0">
              <a:solidFill>
                <a:srgbClr val="0E2E81"/>
              </a:solidFill>
            </a:endParaRPr>
          </a:p>
          <a:p>
            <a:endParaRPr lang="pl-PL" b="1" dirty="0">
              <a:solidFill>
                <a:srgbClr val="0E2E81"/>
              </a:solidFill>
            </a:endParaRPr>
          </a:p>
          <a:p>
            <a:endParaRPr lang="pl-PL" b="1" dirty="0" smtClean="0">
              <a:solidFill>
                <a:srgbClr val="0E2E81"/>
              </a:solidFill>
            </a:endParaRPr>
          </a:p>
          <a:p>
            <a:endParaRPr lang="pl-PL" b="1" dirty="0" smtClean="0">
              <a:solidFill>
                <a:srgbClr val="0E2E81"/>
              </a:solidFill>
            </a:endParaRPr>
          </a:p>
          <a:p>
            <a:endParaRPr lang="pl-PL" b="1" dirty="0">
              <a:solidFill>
                <a:srgbClr val="0E2E81"/>
              </a:solidFill>
            </a:endParaRPr>
          </a:p>
          <a:p>
            <a:endParaRPr lang="pl-PL" b="1" dirty="0" smtClean="0">
              <a:solidFill>
                <a:srgbClr val="0E2E81"/>
              </a:solidFill>
            </a:endParaRPr>
          </a:p>
          <a:p>
            <a:r>
              <a:rPr lang="pl-PL" sz="1200" dirty="0" smtClean="0">
                <a:solidFill>
                  <a:srgbClr val="0E2E81"/>
                </a:solidFill>
              </a:rPr>
              <a:t>Horacy Dębowski, Wojciech </a:t>
            </a:r>
            <a:r>
              <a:rPr lang="pl-PL" sz="1200" dirty="0" err="1" smtClean="0">
                <a:solidFill>
                  <a:srgbClr val="0E2E81"/>
                </a:solidFill>
              </a:rPr>
              <a:t>Stechly</a:t>
            </a:r>
            <a:endParaRPr lang="pl-PL" sz="1200" dirty="0" smtClean="0"/>
          </a:p>
          <a:p>
            <a:r>
              <a:rPr lang="pl-PL" sz="1200" dirty="0" smtClean="0">
                <a:solidFill>
                  <a:srgbClr val="0E2E81"/>
                </a:solidFill>
              </a:rPr>
              <a:t>hdebowski@gmail.com</a:t>
            </a:r>
            <a:r>
              <a:rPr lang="pl-PL" sz="1200" dirty="0">
                <a:solidFill>
                  <a:srgbClr val="0E2E81"/>
                </a:solidFill>
              </a:rPr>
              <a:t/>
            </a:r>
            <a:br>
              <a:rPr lang="pl-PL" sz="1200" dirty="0">
                <a:solidFill>
                  <a:srgbClr val="0E2E81"/>
                </a:solidFill>
              </a:rPr>
            </a:br>
            <a:r>
              <a:rPr lang="pl-PL" sz="1200" dirty="0" smtClean="0">
                <a:solidFill>
                  <a:srgbClr val="0E2E81"/>
                </a:solidFill>
              </a:rPr>
              <a:t>wojciech.stechly@gmail.com</a:t>
            </a:r>
            <a:endParaRPr lang="en-US" sz="1600" b="1" dirty="0">
              <a:solidFill>
                <a:srgbClr val="0E2E81"/>
              </a:solidFill>
            </a:endParaRPr>
          </a:p>
        </p:txBody>
      </p:sp>
    </p:spTree>
    <p:extLst>
      <p:ext uri="{BB962C8B-B14F-4D97-AF65-F5344CB8AC3E}">
        <p14:creationId xmlns:p14="http://schemas.microsoft.com/office/powerpoint/2010/main" val="4708680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90733" y="1069951"/>
            <a:ext cx="6131086" cy="1938992"/>
          </a:xfrm>
          <a:prstGeom prst="rect">
            <a:avLst/>
          </a:prstGeom>
          <a:noFill/>
        </p:spPr>
        <p:txBody>
          <a:bodyPr wrap="square" rtlCol="0">
            <a:spAutoFit/>
          </a:bodyPr>
          <a:lstStyle/>
          <a:p>
            <a:endParaRPr lang="pl-PL" sz="2000" dirty="0" smtClean="0">
              <a:solidFill>
                <a:srgbClr val="0E2E81"/>
              </a:solidFill>
            </a:endParaRPr>
          </a:p>
          <a:p>
            <a:endParaRPr lang="pl-PL" sz="2000" dirty="0">
              <a:solidFill>
                <a:srgbClr val="0E2E81"/>
              </a:solidFill>
            </a:endParaRPr>
          </a:p>
          <a:p>
            <a:r>
              <a:rPr lang="pl-PL" sz="2000" dirty="0" smtClean="0">
                <a:solidFill>
                  <a:schemeClr val="tx2"/>
                </a:solidFill>
              </a:rPr>
              <a:t>TRACK-VET </a:t>
            </a:r>
            <a:r>
              <a:rPr lang="pl-PL" sz="2000" dirty="0" err="1" smtClean="0">
                <a:solidFill>
                  <a:schemeClr val="tx2"/>
                </a:solidFill>
              </a:rPr>
              <a:t>project</a:t>
            </a:r>
            <a:r>
              <a:rPr lang="pl-PL" sz="2000" dirty="0" smtClean="0">
                <a:solidFill>
                  <a:schemeClr val="tx2"/>
                </a:solidFill>
              </a:rPr>
              <a:t> </a:t>
            </a:r>
            <a:r>
              <a:rPr lang="pl-PL" sz="2000" dirty="0" err="1" smtClean="0">
                <a:solidFill>
                  <a:schemeClr val="tx2"/>
                </a:solidFill>
              </a:rPr>
              <a:t>is</a:t>
            </a:r>
            <a:r>
              <a:rPr lang="pl-PL" sz="2000" dirty="0" smtClean="0">
                <a:solidFill>
                  <a:schemeClr val="tx2"/>
                </a:solidFill>
              </a:rPr>
              <a:t> </a:t>
            </a:r>
            <a:r>
              <a:rPr lang="pl-PL" sz="2000" dirty="0" err="1" smtClean="0">
                <a:solidFill>
                  <a:schemeClr val="tx2"/>
                </a:solidFill>
              </a:rPr>
              <a:t>funded</a:t>
            </a:r>
            <a:r>
              <a:rPr lang="pl-PL" sz="2000" dirty="0" smtClean="0">
                <a:solidFill>
                  <a:schemeClr val="tx2"/>
                </a:solidFill>
              </a:rPr>
              <a:t> by the Erasmus+ </a:t>
            </a:r>
            <a:r>
              <a:rPr lang="pl-PL" sz="2000" dirty="0" err="1" smtClean="0">
                <a:solidFill>
                  <a:schemeClr val="tx2"/>
                </a:solidFill>
              </a:rPr>
              <a:t>Programme</a:t>
            </a:r>
            <a:r>
              <a:rPr lang="pl-PL" sz="2000" dirty="0" smtClean="0">
                <a:solidFill>
                  <a:schemeClr val="tx2"/>
                </a:solidFill>
              </a:rPr>
              <a:t>, KA2, VET</a:t>
            </a:r>
          </a:p>
          <a:p>
            <a:endParaRPr lang="pl-PL" sz="2000" dirty="0">
              <a:solidFill>
                <a:schemeClr val="tx2"/>
              </a:solidFill>
            </a:endParaRPr>
          </a:p>
          <a:p>
            <a:r>
              <a:rPr lang="pl-PL" sz="2000" dirty="0" smtClean="0">
                <a:solidFill>
                  <a:schemeClr val="tx2"/>
                </a:solidFill>
              </a:rPr>
              <a:t>(</a:t>
            </a:r>
            <a:r>
              <a:rPr lang="pl-PL" sz="2000" dirty="0" err="1" smtClean="0">
                <a:solidFill>
                  <a:schemeClr val="tx2"/>
                </a:solidFill>
              </a:rPr>
              <a:t>September</a:t>
            </a:r>
            <a:r>
              <a:rPr lang="pl-PL" sz="2000" dirty="0" smtClean="0">
                <a:solidFill>
                  <a:schemeClr val="tx2"/>
                </a:solidFill>
              </a:rPr>
              <a:t> 2017 – August 2020)</a:t>
            </a:r>
            <a:endParaRPr lang="pl-PL" sz="2000" dirty="0">
              <a:solidFill>
                <a:schemeClr val="tx2"/>
              </a:solidFill>
            </a:endParaRPr>
          </a:p>
        </p:txBody>
      </p:sp>
    </p:spTree>
    <p:extLst>
      <p:ext uri="{BB962C8B-B14F-4D97-AF65-F5344CB8AC3E}">
        <p14:creationId xmlns:p14="http://schemas.microsoft.com/office/powerpoint/2010/main" val="17834566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90733" y="1069951"/>
            <a:ext cx="7228624" cy="1323439"/>
          </a:xfrm>
          <a:prstGeom prst="rect">
            <a:avLst/>
          </a:prstGeom>
          <a:noFill/>
        </p:spPr>
        <p:txBody>
          <a:bodyPr wrap="square" rtlCol="0">
            <a:spAutoFit/>
          </a:bodyPr>
          <a:lstStyle/>
          <a:p>
            <a:endParaRPr lang="pl-PL" sz="2000" dirty="0" smtClean="0">
              <a:solidFill>
                <a:srgbClr val="0E2E81"/>
              </a:solidFill>
            </a:endParaRPr>
          </a:p>
          <a:p>
            <a:endParaRPr lang="pl-PL" sz="2000" dirty="0">
              <a:solidFill>
                <a:srgbClr val="0E2E81"/>
              </a:solidFill>
            </a:endParaRPr>
          </a:p>
          <a:p>
            <a:endParaRPr lang="pl-PL" sz="2000" dirty="0" smtClean="0">
              <a:solidFill>
                <a:schemeClr val="tx2"/>
              </a:solidFill>
            </a:endParaRPr>
          </a:p>
          <a:p>
            <a:r>
              <a:rPr lang="pl-PL" sz="2000" dirty="0" smtClean="0">
                <a:solidFill>
                  <a:schemeClr val="tx2"/>
                </a:solidFill>
              </a:rPr>
              <a:t>TRACK-VET </a:t>
            </a:r>
            <a:r>
              <a:rPr lang="pl-PL" sz="2000" dirty="0" err="1" smtClean="0">
                <a:solidFill>
                  <a:schemeClr val="tx2"/>
                </a:solidFill>
              </a:rPr>
              <a:t>project</a:t>
            </a:r>
            <a:r>
              <a:rPr lang="pl-PL" sz="2000" dirty="0" smtClean="0">
                <a:solidFill>
                  <a:schemeClr val="tx2"/>
                </a:solidFill>
              </a:rPr>
              <a:t> </a:t>
            </a:r>
            <a:r>
              <a:rPr lang="pl-PL" sz="2000" dirty="0" err="1" smtClean="0">
                <a:solidFill>
                  <a:schemeClr val="tx2"/>
                </a:solidFill>
              </a:rPr>
              <a:t>conference</a:t>
            </a:r>
            <a:r>
              <a:rPr lang="pl-PL" sz="2000" dirty="0" smtClean="0">
                <a:solidFill>
                  <a:schemeClr val="tx2"/>
                </a:solidFill>
              </a:rPr>
              <a:t> 23rd of </a:t>
            </a:r>
            <a:r>
              <a:rPr lang="pl-PL" sz="2000" dirty="0" err="1" smtClean="0">
                <a:solidFill>
                  <a:schemeClr val="tx2"/>
                </a:solidFill>
              </a:rPr>
              <a:t>April</a:t>
            </a:r>
            <a:r>
              <a:rPr lang="pl-PL" sz="2000" dirty="0" smtClean="0">
                <a:solidFill>
                  <a:schemeClr val="tx2"/>
                </a:solidFill>
              </a:rPr>
              <a:t> 2020 in </a:t>
            </a:r>
            <a:r>
              <a:rPr lang="pl-PL" sz="2000" dirty="0" err="1" smtClean="0">
                <a:solidFill>
                  <a:schemeClr val="tx2"/>
                </a:solidFill>
              </a:rPr>
              <a:t>Warsaw</a:t>
            </a:r>
            <a:endParaRPr lang="pl-PL" sz="2000" dirty="0">
              <a:solidFill>
                <a:schemeClr val="tx2"/>
              </a:solidFill>
            </a:endParaRPr>
          </a:p>
        </p:txBody>
      </p:sp>
    </p:spTree>
    <p:extLst>
      <p:ext uri="{BB962C8B-B14F-4D97-AF65-F5344CB8AC3E}">
        <p14:creationId xmlns:p14="http://schemas.microsoft.com/office/powerpoint/2010/main" val="66104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90733" y="1319931"/>
            <a:ext cx="5710228" cy="400110"/>
          </a:xfrm>
          <a:prstGeom prst="rect">
            <a:avLst/>
          </a:prstGeom>
          <a:noFill/>
        </p:spPr>
        <p:txBody>
          <a:bodyPr wrap="square" rtlCol="0">
            <a:spAutoFit/>
          </a:bodyPr>
          <a:lstStyle/>
          <a:p>
            <a:r>
              <a:rPr lang="pl-PL" sz="2000" dirty="0" err="1" smtClean="0"/>
              <a:t>Main</a:t>
            </a:r>
            <a:r>
              <a:rPr lang="pl-PL" sz="2000" dirty="0" smtClean="0"/>
              <a:t> </a:t>
            </a:r>
            <a:r>
              <a:rPr lang="pl-PL" sz="2000" dirty="0" err="1" smtClean="0"/>
              <a:t>rationale</a:t>
            </a:r>
            <a:r>
              <a:rPr lang="pl-PL" sz="2000" dirty="0" smtClean="0"/>
              <a:t> of the </a:t>
            </a:r>
            <a:r>
              <a:rPr lang="pl-PL" sz="2000" dirty="0" err="1" smtClean="0"/>
              <a:t>project</a:t>
            </a:r>
            <a:r>
              <a:rPr lang="pl-PL" sz="2000" dirty="0" smtClean="0"/>
              <a:t>:</a:t>
            </a:r>
            <a:endParaRPr lang="pl-PL" sz="2000" dirty="0"/>
          </a:p>
        </p:txBody>
      </p:sp>
      <p:sp>
        <p:nvSpPr>
          <p:cNvPr id="3" name="PoleTekstowe 1"/>
          <p:cNvSpPr txBox="1"/>
          <p:nvPr/>
        </p:nvSpPr>
        <p:spPr>
          <a:xfrm>
            <a:off x="690733" y="1926241"/>
            <a:ext cx="8012513" cy="1200329"/>
          </a:xfrm>
          <a:prstGeom prst="rect">
            <a:avLst/>
          </a:prstGeom>
          <a:noFill/>
        </p:spPr>
        <p:txBody>
          <a:bodyPr wrap="square" rtlCol="0">
            <a:spAutoFit/>
          </a:bodyPr>
          <a:lstStyle/>
          <a:p>
            <a:endParaRPr lang="pl-PL" dirty="0" smtClean="0">
              <a:solidFill>
                <a:srgbClr val="0E2E81"/>
              </a:solidFill>
            </a:endParaRPr>
          </a:p>
          <a:p>
            <a:r>
              <a:rPr lang="pl-PL" dirty="0" err="1" smtClean="0"/>
              <a:t>Although</a:t>
            </a:r>
            <a:r>
              <a:rPr lang="pl-PL" dirty="0" smtClean="0"/>
              <a:t> </a:t>
            </a:r>
            <a:r>
              <a:rPr lang="pl-PL" dirty="0" err="1" smtClean="0"/>
              <a:t>key</a:t>
            </a:r>
            <a:r>
              <a:rPr lang="pl-PL" dirty="0" smtClean="0"/>
              <a:t> </a:t>
            </a:r>
            <a:r>
              <a:rPr lang="pl-PL" dirty="0" err="1" smtClean="0"/>
              <a:t>competences</a:t>
            </a:r>
            <a:r>
              <a:rPr lang="pl-PL" dirty="0" smtClean="0"/>
              <a:t> </a:t>
            </a:r>
            <a:r>
              <a:rPr lang="pl-PL" dirty="0" err="1" smtClean="0"/>
              <a:t>including</a:t>
            </a:r>
            <a:r>
              <a:rPr lang="pl-PL" dirty="0" smtClean="0"/>
              <a:t> TKC </a:t>
            </a:r>
            <a:r>
              <a:rPr lang="pl-PL" dirty="0" err="1" smtClean="0"/>
              <a:t>are</a:t>
            </a:r>
            <a:r>
              <a:rPr lang="pl-PL" dirty="0" smtClean="0"/>
              <a:t> high on a policy agenda, </a:t>
            </a:r>
            <a:br>
              <a:rPr lang="pl-PL" dirty="0" smtClean="0"/>
            </a:br>
            <a:r>
              <a:rPr lang="pl-PL" dirty="0" err="1" smtClean="0"/>
              <a:t>still</a:t>
            </a:r>
            <a:r>
              <a:rPr lang="pl-PL" dirty="0" smtClean="0"/>
              <a:t> </a:t>
            </a:r>
            <a:r>
              <a:rPr lang="pl-PL" dirty="0" err="1" smtClean="0"/>
              <a:t>lots</a:t>
            </a:r>
            <a:r>
              <a:rPr lang="pl-PL" dirty="0" smtClean="0"/>
              <a:t> of </a:t>
            </a:r>
            <a:r>
              <a:rPr lang="pl-PL" dirty="0" err="1" smtClean="0"/>
              <a:t>issues</a:t>
            </a:r>
            <a:r>
              <a:rPr lang="pl-PL" dirty="0" smtClean="0"/>
              <a:t> </a:t>
            </a:r>
            <a:r>
              <a:rPr lang="pl-PL" dirty="0" err="1" smtClean="0"/>
              <a:t>related</a:t>
            </a:r>
            <a:r>
              <a:rPr lang="pl-PL" dirty="0" smtClean="0"/>
              <a:t> to development and </a:t>
            </a:r>
            <a:r>
              <a:rPr lang="pl-PL" dirty="0" err="1" smtClean="0"/>
              <a:t>especially</a:t>
            </a:r>
            <a:r>
              <a:rPr lang="pl-PL" dirty="0" smtClean="0"/>
              <a:t> </a:t>
            </a:r>
            <a:r>
              <a:rPr lang="pl-PL" dirty="0" err="1" smtClean="0"/>
              <a:t>assessment</a:t>
            </a:r>
            <a:r>
              <a:rPr lang="pl-PL" dirty="0" smtClean="0"/>
              <a:t> of TKC </a:t>
            </a:r>
            <a:r>
              <a:rPr lang="pl-PL" dirty="0" err="1" smtClean="0"/>
              <a:t>remain</a:t>
            </a:r>
            <a:r>
              <a:rPr lang="pl-PL" dirty="0" smtClean="0"/>
              <a:t> </a:t>
            </a:r>
            <a:r>
              <a:rPr lang="pl-PL" dirty="0" err="1" smtClean="0"/>
              <a:t>unsolved</a:t>
            </a:r>
            <a:endParaRPr lang="pl-PL" dirty="0"/>
          </a:p>
        </p:txBody>
      </p:sp>
    </p:spTree>
    <p:extLst>
      <p:ext uri="{BB962C8B-B14F-4D97-AF65-F5344CB8AC3E}">
        <p14:creationId xmlns:p14="http://schemas.microsoft.com/office/powerpoint/2010/main" val="1226274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90733" y="1319931"/>
            <a:ext cx="6131086" cy="400110"/>
          </a:xfrm>
          <a:prstGeom prst="rect">
            <a:avLst/>
          </a:prstGeom>
          <a:noFill/>
        </p:spPr>
        <p:txBody>
          <a:bodyPr wrap="square" rtlCol="0">
            <a:spAutoFit/>
          </a:bodyPr>
          <a:lstStyle/>
          <a:p>
            <a:r>
              <a:rPr lang="pl-PL" sz="2000" dirty="0" smtClean="0"/>
              <a:t>How </a:t>
            </a:r>
            <a:r>
              <a:rPr lang="pl-PL" sz="2000" dirty="0" err="1" smtClean="0"/>
              <a:t>did</a:t>
            </a:r>
            <a:r>
              <a:rPr lang="pl-PL" sz="2000" dirty="0" smtClean="0"/>
              <a:t> we want to </a:t>
            </a:r>
            <a:r>
              <a:rPr lang="pl-PL" sz="2000" dirty="0" err="1" smtClean="0"/>
              <a:t>achieve</a:t>
            </a:r>
            <a:r>
              <a:rPr lang="pl-PL" sz="2000" dirty="0" smtClean="0"/>
              <a:t> the </a:t>
            </a:r>
            <a:r>
              <a:rPr lang="pl-PL" sz="2000" dirty="0" err="1" smtClean="0"/>
              <a:t>aims</a:t>
            </a:r>
            <a:r>
              <a:rPr lang="pl-PL" sz="2000" dirty="0" smtClean="0"/>
              <a:t> of the </a:t>
            </a:r>
            <a:r>
              <a:rPr lang="pl-PL" sz="2000" dirty="0" err="1" smtClean="0"/>
              <a:t>project</a:t>
            </a:r>
            <a:r>
              <a:rPr lang="pl-PL" sz="2000" dirty="0"/>
              <a:t>?</a:t>
            </a:r>
          </a:p>
        </p:txBody>
      </p:sp>
      <p:sp>
        <p:nvSpPr>
          <p:cNvPr id="3" name="PoleTekstowe 1"/>
          <p:cNvSpPr txBox="1"/>
          <p:nvPr/>
        </p:nvSpPr>
        <p:spPr>
          <a:xfrm>
            <a:off x="690733" y="2307790"/>
            <a:ext cx="8012513" cy="2031325"/>
          </a:xfrm>
          <a:prstGeom prst="rect">
            <a:avLst/>
          </a:prstGeom>
          <a:noFill/>
        </p:spPr>
        <p:txBody>
          <a:bodyPr wrap="square" rtlCol="0">
            <a:spAutoFit/>
          </a:bodyPr>
          <a:lstStyle/>
          <a:p>
            <a:pPr marL="285750" indent="-285750">
              <a:buFontTx/>
              <a:buChar char="-"/>
            </a:pPr>
            <a:r>
              <a:rPr lang="pl-PL" dirty="0" err="1" smtClean="0"/>
              <a:t>interviews</a:t>
            </a:r>
            <a:r>
              <a:rPr lang="pl-PL" dirty="0" smtClean="0"/>
              <a:t> </a:t>
            </a:r>
            <a:r>
              <a:rPr lang="pl-PL" dirty="0"/>
              <a:t>with </a:t>
            </a:r>
            <a:r>
              <a:rPr lang="pl-PL" dirty="0" err="1"/>
              <a:t>more</a:t>
            </a:r>
            <a:r>
              <a:rPr lang="pl-PL" dirty="0"/>
              <a:t> </a:t>
            </a:r>
            <a:r>
              <a:rPr lang="pl-PL" dirty="0" err="1"/>
              <a:t>than</a:t>
            </a:r>
            <a:r>
              <a:rPr lang="pl-PL" dirty="0"/>
              <a:t> 150 </a:t>
            </a:r>
            <a:r>
              <a:rPr lang="pl-PL" dirty="0" err="1"/>
              <a:t>experts</a:t>
            </a:r>
            <a:r>
              <a:rPr lang="pl-PL" dirty="0"/>
              <a:t> from </a:t>
            </a:r>
            <a:r>
              <a:rPr lang="pl-PL" dirty="0" err="1"/>
              <a:t>six</a:t>
            </a:r>
            <a:r>
              <a:rPr lang="pl-PL" dirty="0"/>
              <a:t> </a:t>
            </a:r>
            <a:r>
              <a:rPr lang="pl-PL" dirty="0" err="1" smtClean="0"/>
              <a:t>countries</a:t>
            </a:r>
            <a:r>
              <a:rPr lang="pl-PL" dirty="0" smtClean="0"/>
              <a:t> and </a:t>
            </a:r>
            <a:r>
              <a:rPr lang="pl-PL" dirty="0" err="1" smtClean="0"/>
              <a:t>desk</a:t>
            </a:r>
            <a:r>
              <a:rPr lang="pl-PL" dirty="0" smtClean="0"/>
              <a:t> </a:t>
            </a:r>
            <a:r>
              <a:rPr lang="pl-PL" dirty="0" err="1" smtClean="0"/>
              <a:t>research</a:t>
            </a:r>
            <a:endParaRPr lang="pl-PL" dirty="0" smtClean="0"/>
          </a:p>
          <a:p>
            <a:pPr marL="285750" indent="-285750">
              <a:buFontTx/>
              <a:buChar char="-"/>
            </a:pPr>
            <a:endParaRPr lang="pl-PL" dirty="0"/>
          </a:p>
          <a:p>
            <a:pPr marL="285750" indent="-285750">
              <a:buFontTx/>
              <a:buChar char="-"/>
            </a:pPr>
            <a:r>
              <a:rPr lang="pl-PL" dirty="0" err="1" smtClean="0"/>
              <a:t>preparing</a:t>
            </a:r>
            <a:r>
              <a:rPr lang="pl-PL" dirty="0" smtClean="0"/>
              <a:t> country </a:t>
            </a:r>
            <a:r>
              <a:rPr lang="pl-PL" dirty="0" err="1" smtClean="0"/>
              <a:t>reports</a:t>
            </a:r>
            <a:r>
              <a:rPr lang="pl-PL" dirty="0" smtClean="0"/>
              <a:t> of 6 </a:t>
            </a:r>
            <a:r>
              <a:rPr lang="pl-PL" dirty="0" err="1" smtClean="0"/>
              <a:t>European</a:t>
            </a:r>
            <a:r>
              <a:rPr lang="pl-PL" dirty="0" smtClean="0"/>
              <a:t> </a:t>
            </a:r>
            <a:r>
              <a:rPr lang="pl-PL" dirty="0" err="1" smtClean="0"/>
              <a:t>countries</a:t>
            </a:r>
            <a:r>
              <a:rPr lang="pl-PL" dirty="0" smtClean="0"/>
              <a:t> and cross-</a:t>
            </a:r>
            <a:r>
              <a:rPr lang="pl-PL" dirty="0" err="1" smtClean="0"/>
              <a:t>reviews</a:t>
            </a:r>
            <a:endParaRPr lang="pl-PL" dirty="0" smtClean="0"/>
          </a:p>
          <a:p>
            <a:pPr marL="285750" indent="-285750">
              <a:buFontTx/>
              <a:buChar char="-"/>
            </a:pPr>
            <a:endParaRPr lang="pl-PL" dirty="0">
              <a:solidFill>
                <a:srgbClr val="0E2E81"/>
              </a:solidFill>
            </a:endParaRPr>
          </a:p>
          <a:p>
            <a:pPr marL="285750" indent="-285750">
              <a:buFontTx/>
              <a:buChar char="-"/>
            </a:pPr>
            <a:r>
              <a:rPr lang="pl-PL" dirty="0" err="1" smtClean="0"/>
              <a:t>preparing</a:t>
            </a:r>
            <a:r>
              <a:rPr lang="pl-PL" dirty="0" smtClean="0"/>
              <a:t> </a:t>
            </a:r>
            <a:r>
              <a:rPr lang="pl-PL" dirty="0" err="1" smtClean="0"/>
              <a:t>synthesis</a:t>
            </a:r>
            <a:r>
              <a:rPr lang="pl-PL" dirty="0" smtClean="0"/>
              <a:t> of </a:t>
            </a:r>
            <a:r>
              <a:rPr lang="pl-PL" dirty="0" err="1" smtClean="0"/>
              <a:t>solutions</a:t>
            </a:r>
            <a:r>
              <a:rPr lang="pl-PL" dirty="0" smtClean="0"/>
              <a:t> </a:t>
            </a:r>
            <a:r>
              <a:rPr lang="pl-PL" dirty="0" err="1" smtClean="0"/>
              <a:t>implemented</a:t>
            </a:r>
            <a:r>
              <a:rPr lang="pl-PL" dirty="0" smtClean="0"/>
              <a:t> and </a:t>
            </a:r>
            <a:r>
              <a:rPr lang="pl-PL" dirty="0" err="1" smtClean="0"/>
              <a:t>used</a:t>
            </a:r>
            <a:r>
              <a:rPr lang="pl-PL" dirty="0" smtClean="0"/>
              <a:t> in </a:t>
            </a:r>
            <a:r>
              <a:rPr lang="pl-PL" dirty="0" err="1" smtClean="0"/>
              <a:t>European</a:t>
            </a:r>
            <a:r>
              <a:rPr lang="pl-PL" dirty="0" smtClean="0"/>
              <a:t> </a:t>
            </a:r>
            <a:r>
              <a:rPr lang="pl-PL" dirty="0" err="1" smtClean="0"/>
              <a:t>countries</a:t>
            </a:r>
            <a:r>
              <a:rPr lang="pl-PL" dirty="0" smtClean="0"/>
              <a:t> </a:t>
            </a:r>
            <a:r>
              <a:rPr lang="pl-PL" dirty="0" err="1" smtClean="0"/>
              <a:t>related</a:t>
            </a:r>
            <a:r>
              <a:rPr lang="pl-PL" dirty="0" smtClean="0"/>
              <a:t> to development, </a:t>
            </a:r>
            <a:r>
              <a:rPr lang="pl-PL" dirty="0" err="1" smtClean="0"/>
              <a:t>assessment</a:t>
            </a:r>
            <a:r>
              <a:rPr lang="pl-PL" dirty="0" smtClean="0"/>
              <a:t>, </a:t>
            </a:r>
            <a:r>
              <a:rPr lang="pl-PL" dirty="0" err="1" smtClean="0"/>
              <a:t>validation</a:t>
            </a:r>
            <a:r>
              <a:rPr lang="pl-PL" dirty="0" smtClean="0"/>
              <a:t> of TKC</a:t>
            </a:r>
          </a:p>
        </p:txBody>
      </p:sp>
    </p:spTree>
    <p:extLst>
      <p:ext uri="{BB962C8B-B14F-4D97-AF65-F5344CB8AC3E}">
        <p14:creationId xmlns:p14="http://schemas.microsoft.com/office/powerpoint/2010/main" val="365183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9" y="898912"/>
            <a:ext cx="7433612" cy="2862322"/>
          </a:xfrm>
          <a:prstGeom prst="rect">
            <a:avLst/>
          </a:prstGeom>
          <a:noFill/>
        </p:spPr>
        <p:txBody>
          <a:bodyPr wrap="square" rtlCol="0">
            <a:spAutoFit/>
          </a:bodyPr>
          <a:lstStyle/>
          <a:p>
            <a:endParaRPr lang="pl-PL" dirty="0"/>
          </a:p>
          <a:p>
            <a:r>
              <a:rPr lang="en-US" dirty="0" smtClean="0"/>
              <a:t>In </a:t>
            </a:r>
            <a:r>
              <a:rPr lang="en-US" dirty="0"/>
              <a:t>the TRACK-VET project proposal we decided to use the term </a:t>
            </a:r>
            <a:r>
              <a:rPr lang="en-US" i="1" dirty="0"/>
              <a:t>transversal key competences</a:t>
            </a:r>
            <a:r>
              <a:rPr lang="en-US" dirty="0"/>
              <a:t> (TKC), which is defined as a subgroup </a:t>
            </a:r>
            <a:r>
              <a:rPr lang="pl-PL" dirty="0" smtClean="0"/>
              <a:t/>
            </a:r>
            <a:br>
              <a:rPr lang="pl-PL" dirty="0" smtClean="0"/>
            </a:br>
            <a:r>
              <a:rPr lang="en-US" dirty="0" smtClean="0"/>
              <a:t>of </a:t>
            </a:r>
            <a:r>
              <a:rPr lang="en-US" dirty="0"/>
              <a:t>the 8 key competences defined in the Council </a:t>
            </a:r>
            <a:r>
              <a:rPr lang="en-US" i="1" dirty="0" smtClean="0"/>
              <a:t>Recommendation </a:t>
            </a:r>
            <a:r>
              <a:rPr lang="en-US" i="1" dirty="0"/>
              <a:t>on Key Competences for Lifelong Learning</a:t>
            </a:r>
            <a:r>
              <a:rPr lang="en-US" dirty="0"/>
              <a:t> (</a:t>
            </a:r>
            <a:r>
              <a:rPr lang="en-US" dirty="0" smtClean="0"/>
              <a:t>20</a:t>
            </a:r>
            <a:r>
              <a:rPr lang="pl-PL" dirty="0" smtClean="0"/>
              <a:t>18</a:t>
            </a:r>
            <a:r>
              <a:rPr lang="en-US" dirty="0" smtClean="0"/>
              <a:t>), </a:t>
            </a:r>
            <a:r>
              <a:rPr lang="en-US" dirty="0"/>
              <a:t>namely:</a:t>
            </a:r>
          </a:p>
          <a:p>
            <a:r>
              <a:rPr lang="en-US" dirty="0"/>
              <a:t/>
            </a:r>
            <a:br>
              <a:rPr lang="en-US" dirty="0"/>
            </a:br>
            <a:r>
              <a:rPr lang="en-US" dirty="0" smtClean="0"/>
              <a:t>-</a:t>
            </a:r>
            <a:r>
              <a:rPr lang="pl-PL" dirty="0" smtClean="0"/>
              <a:t> </a:t>
            </a:r>
            <a:r>
              <a:rPr lang="en-US" dirty="0" smtClean="0"/>
              <a:t>Personal</a:t>
            </a:r>
            <a:r>
              <a:rPr lang="en-US" dirty="0"/>
              <a:t>, </a:t>
            </a:r>
            <a:r>
              <a:rPr lang="en-US" dirty="0">
                <a:solidFill>
                  <a:srgbClr val="FF0000"/>
                </a:solidFill>
              </a:rPr>
              <a:t>social and learning </a:t>
            </a:r>
            <a:r>
              <a:rPr lang="en-US" dirty="0" smtClean="0">
                <a:solidFill>
                  <a:srgbClr val="FF0000"/>
                </a:solidFill>
              </a:rPr>
              <a:t>competence</a:t>
            </a:r>
            <a:r>
              <a:rPr lang="en-US" dirty="0"/>
              <a:t/>
            </a:r>
            <a:br>
              <a:rPr lang="en-US" dirty="0"/>
            </a:br>
            <a:r>
              <a:rPr lang="en-US" dirty="0" smtClean="0"/>
              <a:t>-</a:t>
            </a:r>
            <a:r>
              <a:rPr lang="pl-PL" dirty="0" smtClean="0"/>
              <a:t> </a:t>
            </a:r>
            <a:r>
              <a:rPr lang="pl-PL" dirty="0" smtClean="0">
                <a:solidFill>
                  <a:srgbClr val="FF0000"/>
                </a:solidFill>
              </a:rPr>
              <a:t>C</a:t>
            </a:r>
            <a:r>
              <a:rPr lang="en-US" dirty="0" err="1">
                <a:solidFill>
                  <a:srgbClr val="FF0000"/>
                </a:solidFill>
              </a:rPr>
              <a:t>ivic</a:t>
            </a:r>
            <a:r>
              <a:rPr lang="en-US" dirty="0">
                <a:solidFill>
                  <a:srgbClr val="FF0000"/>
                </a:solidFill>
              </a:rPr>
              <a:t> </a:t>
            </a:r>
            <a:r>
              <a:rPr lang="en-US" dirty="0" smtClean="0">
                <a:solidFill>
                  <a:srgbClr val="FF0000"/>
                </a:solidFill>
              </a:rPr>
              <a:t>competences</a:t>
            </a:r>
            <a:r>
              <a:rPr lang="en-US" dirty="0"/>
              <a:t/>
            </a:r>
            <a:br>
              <a:rPr lang="en-US" dirty="0"/>
            </a:br>
            <a:r>
              <a:rPr lang="en-US" dirty="0" smtClean="0"/>
              <a:t>-</a:t>
            </a:r>
            <a:r>
              <a:rPr lang="pl-PL" dirty="0" smtClean="0"/>
              <a:t> </a:t>
            </a:r>
            <a:r>
              <a:rPr lang="pl-PL" dirty="0" err="1" smtClean="0"/>
              <a:t>Entrepreneurship</a:t>
            </a:r>
            <a:r>
              <a:rPr lang="pl-PL" dirty="0" smtClean="0"/>
              <a:t> </a:t>
            </a:r>
            <a:r>
              <a:rPr lang="pl-PL" dirty="0" err="1" smtClean="0"/>
              <a:t>competence</a:t>
            </a:r>
            <a:r>
              <a:rPr lang="en-US" dirty="0"/>
              <a:t/>
            </a:r>
            <a:br>
              <a:rPr lang="en-US" dirty="0"/>
            </a:br>
            <a:r>
              <a:rPr lang="en-US" dirty="0" smtClean="0"/>
              <a:t>-</a:t>
            </a:r>
            <a:r>
              <a:rPr lang="pl-PL" dirty="0" smtClean="0"/>
              <a:t> </a:t>
            </a:r>
            <a:r>
              <a:rPr lang="en-US" dirty="0" smtClean="0"/>
              <a:t>Cultural </a:t>
            </a:r>
            <a:r>
              <a:rPr lang="en-US" dirty="0"/>
              <a:t>awareness and expression </a:t>
            </a:r>
            <a:r>
              <a:rPr lang="en-US" dirty="0" err="1"/>
              <a:t>competenc</a:t>
            </a:r>
            <a:r>
              <a:rPr lang="pl-PL" dirty="0" smtClean="0"/>
              <a:t>e</a:t>
            </a:r>
            <a:endParaRPr lang="en-US" dirty="0"/>
          </a:p>
        </p:txBody>
      </p:sp>
    </p:spTree>
    <p:extLst>
      <p:ext uri="{BB962C8B-B14F-4D97-AF65-F5344CB8AC3E}">
        <p14:creationId xmlns:p14="http://schemas.microsoft.com/office/powerpoint/2010/main" val="4020907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9" y="898912"/>
            <a:ext cx="7433612" cy="5632311"/>
          </a:xfrm>
          <a:prstGeom prst="rect">
            <a:avLst/>
          </a:prstGeom>
          <a:noFill/>
        </p:spPr>
        <p:txBody>
          <a:bodyPr wrap="square" rtlCol="0">
            <a:spAutoFit/>
          </a:bodyPr>
          <a:lstStyle/>
          <a:p>
            <a:endParaRPr lang="pl-PL" dirty="0"/>
          </a:p>
          <a:p>
            <a:r>
              <a:rPr lang="pl-PL" b="1" dirty="0" err="1">
                <a:solidFill>
                  <a:srgbClr val="0E2E81"/>
                </a:solidFill>
              </a:rPr>
              <a:t>Relation</a:t>
            </a:r>
            <a:r>
              <a:rPr lang="pl-PL" b="1" dirty="0">
                <a:solidFill>
                  <a:srgbClr val="0E2E81"/>
                </a:solidFill>
              </a:rPr>
              <a:t> with the DASCHE </a:t>
            </a:r>
            <a:r>
              <a:rPr lang="pl-PL" b="1" dirty="0" err="1" smtClean="0">
                <a:solidFill>
                  <a:srgbClr val="0E2E81"/>
                </a:solidFill>
              </a:rPr>
              <a:t>project</a:t>
            </a:r>
            <a:r>
              <a:rPr lang="pl-PL" b="1" dirty="0" smtClean="0">
                <a:solidFill>
                  <a:srgbClr val="0E2E81"/>
                </a:solidFill>
              </a:rPr>
              <a:t> (1):</a:t>
            </a:r>
            <a:endParaRPr lang="pl-PL" b="1" dirty="0">
              <a:solidFill>
                <a:srgbClr val="0E2E81"/>
              </a:solidFill>
            </a:endParaRPr>
          </a:p>
          <a:p>
            <a:endParaRPr lang="pl-PL" dirty="0"/>
          </a:p>
          <a:p>
            <a:r>
              <a:rPr lang="en-US" dirty="0" smtClean="0"/>
              <a:t>The </a:t>
            </a:r>
            <a:r>
              <a:rPr lang="en-US" dirty="0"/>
              <a:t>competences chosen for the </a:t>
            </a:r>
            <a:r>
              <a:rPr lang="pl-PL" dirty="0" smtClean="0"/>
              <a:t>TRACK-VET </a:t>
            </a:r>
            <a:r>
              <a:rPr lang="en-US" dirty="0" smtClean="0"/>
              <a:t>project </a:t>
            </a:r>
            <a:r>
              <a:rPr lang="en-US" dirty="0"/>
              <a:t>can be seen as the same field of </a:t>
            </a:r>
            <a:r>
              <a:rPr lang="en-US" dirty="0" smtClean="0"/>
              <a:t>competence</a:t>
            </a:r>
            <a:r>
              <a:rPr lang="pl-PL" dirty="0" smtClean="0"/>
              <a:t> as DASCHE </a:t>
            </a:r>
            <a:r>
              <a:rPr lang="pl-PL" dirty="0" err="1" smtClean="0"/>
              <a:t>project</a:t>
            </a:r>
            <a:r>
              <a:rPr lang="en-US" dirty="0" smtClean="0"/>
              <a:t>, </a:t>
            </a:r>
            <a:r>
              <a:rPr lang="en-US" dirty="0"/>
              <a:t>but </a:t>
            </a:r>
            <a:r>
              <a:rPr lang="pl-PL" dirty="0" err="1" smtClean="0"/>
              <a:t>relate</a:t>
            </a:r>
            <a:r>
              <a:rPr lang="pl-PL" dirty="0" smtClean="0"/>
              <a:t> to </a:t>
            </a:r>
            <a:r>
              <a:rPr lang="pl-PL" dirty="0" err="1" smtClean="0"/>
              <a:t>different</a:t>
            </a:r>
            <a:r>
              <a:rPr lang="pl-PL" dirty="0" smtClean="0"/>
              <a:t> </a:t>
            </a:r>
            <a:r>
              <a:rPr lang="pl-PL" dirty="0" err="1" smtClean="0"/>
              <a:t>level</a:t>
            </a:r>
            <a:r>
              <a:rPr lang="pl-PL" dirty="0" smtClean="0"/>
              <a:t> (of </a:t>
            </a:r>
            <a:r>
              <a:rPr lang="pl-PL" dirty="0" err="1" smtClean="0"/>
              <a:t>competences</a:t>
            </a:r>
            <a:r>
              <a:rPr lang="pl-PL" dirty="0" smtClean="0"/>
              <a:t>) and </a:t>
            </a:r>
            <a:r>
              <a:rPr lang="pl-PL" dirty="0" err="1" smtClean="0"/>
              <a:t>application</a:t>
            </a:r>
            <a:r>
              <a:rPr lang="pl-PL" dirty="0" smtClean="0"/>
              <a:t> </a:t>
            </a:r>
            <a:r>
              <a:rPr lang="pl-PL" dirty="0" err="1" smtClean="0"/>
              <a:t>contexts</a:t>
            </a:r>
            <a:r>
              <a:rPr lang="en-US" dirty="0" smtClean="0"/>
              <a:t>. </a:t>
            </a:r>
            <a:endParaRPr lang="pl-PL" dirty="0" smtClean="0"/>
          </a:p>
          <a:p>
            <a:endParaRPr lang="pl-PL" dirty="0"/>
          </a:p>
          <a:p>
            <a:r>
              <a:rPr lang="pl-PL" dirty="0" smtClean="0"/>
              <a:t>TRACK-VET: </a:t>
            </a:r>
            <a:r>
              <a:rPr lang="en-US" dirty="0" smtClean="0"/>
              <a:t>mostly </a:t>
            </a:r>
            <a:r>
              <a:rPr lang="en-US" dirty="0"/>
              <a:t>professional situations linked to mid-level vocational tasks and typical life </a:t>
            </a:r>
            <a:r>
              <a:rPr lang="en-US" dirty="0" smtClean="0"/>
              <a:t>situations</a:t>
            </a:r>
            <a:r>
              <a:rPr lang="pl-PL" dirty="0"/>
              <a:t/>
            </a:r>
            <a:br>
              <a:rPr lang="pl-PL" dirty="0"/>
            </a:br>
            <a:endParaRPr lang="pl-PL" dirty="0" smtClean="0"/>
          </a:p>
          <a:p>
            <a:r>
              <a:rPr lang="en-US" dirty="0" smtClean="0"/>
              <a:t>DASCHE</a:t>
            </a:r>
            <a:r>
              <a:rPr lang="pl-PL" dirty="0" smtClean="0"/>
              <a:t>:</a:t>
            </a:r>
            <a:r>
              <a:rPr lang="en-US" dirty="0" smtClean="0"/>
              <a:t> </a:t>
            </a:r>
            <a:r>
              <a:rPr lang="en-US" dirty="0" err="1" smtClean="0"/>
              <a:t>lifewide</a:t>
            </a:r>
            <a:r>
              <a:rPr lang="en-US" dirty="0" smtClean="0"/>
              <a:t> </a:t>
            </a:r>
            <a:r>
              <a:rPr lang="en-US" dirty="0"/>
              <a:t>social participation, high level social awareness and professional situations linked to a different set of </a:t>
            </a:r>
            <a:r>
              <a:rPr lang="en-US" dirty="0" smtClean="0"/>
              <a:t>professions</a:t>
            </a:r>
            <a:endParaRPr lang="en-US" dirty="0"/>
          </a:p>
          <a:p>
            <a:endParaRPr lang="pl-PL" dirty="0" smtClean="0"/>
          </a:p>
          <a:p>
            <a:endParaRPr lang="pl-PL" dirty="0"/>
          </a:p>
          <a:p>
            <a:endParaRPr lang="pl-PL" dirty="0" smtClean="0"/>
          </a:p>
          <a:p>
            <a:endParaRPr lang="pl-PL" dirty="0"/>
          </a:p>
          <a:p>
            <a:endParaRPr lang="pl-PL" dirty="0" smtClean="0"/>
          </a:p>
          <a:p>
            <a:endParaRPr lang="pl-PL" dirty="0"/>
          </a:p>
          <a:p>
            <a:endParaRPr lang="pl-PL" dirty="0" smtClean="0"/>
          </a:p>
          <a:p>
            <a:endParaRPr lang="en-US" dirty="0"/>
          </a:p>
        </p:txBody>
      </p:sp>
    </p:spTree>
    <p:extLst>
      <p:ext uri="{BB962C8B-B14F-4D97-AF65-F5344CB8AC3E}">
        <p14:creationId xmlns:p14="http://schemas.microsoft.com/office/powerpoint/2010/main" val="899295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Tekstowe 1"/>
          <p:cNvSpPr txBox="1"/>
          <p:nvPr/>
        </p:nvSpPr>
        <p:spPr>
          <a:xfrm>
            <a:off x="624948" y="898912"/>
            <a:ext cx="7960251" cy="3785652"/>
          </a:xfrm>
          <a:prstGeom prst="rect">
            <a:avLst/>
          </a:prstGeom>
          <a:noFill/>
        </p:spPr>
        <p:txBody>
          <a:bodyPr wrap="square" rtlCol="0">
            <a:spAutoFit/>
          </a:bodyPr>
          <a:lstStyle/>
          <a:p>
            <a:endParaRPr lang="pl-PL" dirty="0"/>
          </a:p>
          <a:p>
            <a:r>
              <a:rPr lang="pl-PL" b="1" dirty="0" err="1">
                <a:solidFill>
                  <a:srgbClr val="0E2E81"/>
                </a:solidFill>
              </a:rPr>
              <a:t>Relation</a:t>
            </a:r>
            <a:r>
              <a:rPr lang="pl-PL" b="1" dirty="0">
                <a:solidFill>
                  <a:srgbClr val="0E2E81"/>
                </a:solidFill>
              </a:rPr>
              <a:t> with the DASCHE </a:t>
            </a:r>
            <a:r>
              <a:rPr lang="pl-PL" b="1" dirty="0" err="1" smtClean="0">
                <a:solidFill>
                  <a:srgbClr val="0E2E81"/>
                </a:solidFill>
              </a:rPr>
              <a:t>project</a:t>
            </a:r>
            <a:r>
              <a:rPr lang="pl-PL" b="1" dirty="0" smtClean="0">
                <a:solidFill>
                  <a:srgbClr val="0E2E81"/>
                </a:solidFill>
              </a:rPr>
              <a:t> (2):</a:t>
            </a:r>
            <a:endParaRPr lang="pl-PL" b="1" dirty="0">
              <a:solidFill>
                <a:srgbClr val="0E2E81"/>
              </a:solidFill>
            </a:endParaRPr>
          </a:p>
          <a:p>
            <a:endParaRPr lang="pl-PL" dirty="0"/>
          </a:p>
          <a:p>
            <a:r>
              <a:rPr lang="pl-PL" dirty="0" err="1" smtClean="0"/>
              <a:t>Within</a:t>
            </a:r>
            <a:r>
              <a:rPr lang="pl-PL" dirty="0" smtClean="0"/>
              <a:t> the TRACK-VET </a:t>
            </a:r>
            <a:r>
              <a:rPr lang="pl-PL" dirty="0" err="1" smtClean="0"/>
              <a:t>project</a:t>
            </a:r>
            <a:r>
              <a:rPr lang="pl-PL" dirty="0" smtClean="0"/>
              <a:t> we </a:t>
            </a:r>
            <a:r>
              <a:rPr lang="pl-PL" dirty="0" err="1" smtClean="0"/>
              <a:t>are</a:t>
            </a:r>
            <a:r>
              <a:rPr lang="pl-PL" dirty="0" smtClean="0"/>
              <a:t> </a:t>
            </a:r>
            <a:r>
              <a:rPr lang="pl-PL" dirty="0" err="1" smtClean="0"/>
              <a:t>especially</a:t>
            </a:r>
            <a:r>
              <a:rPr lang="pl-PL" dirty="0" smtClean="0"/>
              <a:t> </a:t>
            </a:r>
            <a:r>
              <a:rPr lang="pl-PL" dirty="0" err="1" smtClean="0"/>
              <a:t>interested</a:t>
            </a:r>
            <a:r>
              <a:rPr lang="pl-PL" dirty="0" smtClean="0"/>
              <a:t> in </a:t>
            </a:r>
            <a:r>
              <a:rPr lang="pl-PL" dirty="0" err="1" smtClean="0"/>
              <a:t>summative</a:t>
            </a:r>
            <a:r>
              <a:rPr lang="pl-PL" dirty="0" smtClean="0"/>
              <a:t> </a:t>
            </a:r>
            <a:r>
              <a:rPr lang="pl-PL" dirty="0" err="1" smtClean="0"/>
              <a:t>assessment</a:t>
            </a:r>
            <a:r>
              <a:rPr lang="pl-PL" dirty="0" smtClean="0"/>
              <a:t>, </a:t>
            </a:r>
            <a:r>
              <a:rPr lang="pl-PL" dirty="0" err="1" smtClean="0"/>
              <a:t>leading</a:t>
            </a:r>
            <a:r>
              <a:rPr lang="pl-PL" dirty="0" smtClean="0"/>
              <a:t> to </a:t>
            </a:r>
            <a:r>
              <a:rPr lang="pl-PL" dirty="0" err="1" smtClean="0"/>
              <a:t>validation</a:t>
            </a:r>
            <a:r>
              <a:rPr lang="pl-PL" dirty="0" smtClean="0"/>
              <a:t> and </a:t>
            </a:r>
            <a:r>
              <a:rPr lang="pl-PL" dirty="0" err="1" smtClean="0"/>
              <a:t>certification</a:t>
            </a:r>
            <a:endParaRPr lang="pl-PL" dirty="0" smtClean="0"/>
          </a:p>
          <a:p>
            <a:endParaRPr lang="pl-PL" dirty="0"/>
          </a:p>
          <a:p>
            <a:r>
              <a:rPr lang="pl-PL" dirty="0" err="1" smtClean="0"/>
              <a:t>Why</a:t>
            </a:r>
            <a:r>
              <a:rPr lang="pl-PL" dirty="0" smtClean="0"/>
              <a:t> </a:t>
            </a:r>
            <a:r>
              <a:rPr lang="pl-PL" dirty="0" err="1" smtClean="0"/>
              <a:t>bother</a:t>
            </a:r>
            <a:r>
              <a:rPr lang="pl-PL" dirty="0" smtClean="0"/>
              <a:t> with </a:t>
            </a:r>
            <a:r>
              <a:rPr lang="pl-PL" dirty="0" err="1" smtClean="0"/>
              <a:t>summative</a:t>
            </a:r>
            <a:r>
              <a:rPr lang="pl-PL" dirty="0" smtClean="0"/>
              <a:t> </a:t>
            </a:r>
            <a:r>
              <a:rPr lang="pl-PL" dirty="0" err="1" smtClean="0"/>
              <a:t>assessment</a:t>
            </a:r>
            <a:r>
              <a:rPr lang="pl-PL" dirty="0" smtClean="0"/>
              <a:t> of </a:t>
            </a:r>
            <a:r>
              <a:rPr lang="pl-PL" dirty="0" err="1" smtClean="0"/>
              <a:t>TKC’s</a:t>
            </a:r>
            <a:r>
              <a:rPr lang="pl-PL" dirty="0" smtClean="0"/>
              <a:t>? </a:t>
            </a:r>
            <a:r>
              <a:rPr lang="pl-PL" dirty="0" err="1" smtClean="0"/>
              <a:t>Because</a:t>
            </a:r>
            <a:r>
              <a:rPr lang="pl-PL" dirty="0" smtClean="0"/>
              <a:t> of the VNIL </a:t>
            </a:r>
            <a:r>
              <a:rPr lang="pl-PL" dirty="0"/>
              <a:t>trend in VET in </a:t>
            </a:r>
            <a:r>
              <a:rPr lang="pl-PL" dirty="0" smtClean="0"/>
              <a:t>Europe. </a:t>
            </a:r>
            <a:endParaRPr lang="pl-PL" dirty="0"/>
          </a:p>
          <a:p>
            <a:endParaRPr lang="pl-PL" dirty="0" smtClean="0"/>
          </a:p>
          <a:p>
            <a:r>
              <a:rPr lang="pl-PL" sz="1400" dirty="0" smtClean="0"/>
              <a:t>For </a:t>
            </a:r>
            <a:r>
              <a:rPr lang="pl-PL" sz="1400" dirty="0" err="1" smtClean="0"/>
              <a:t>learners</a:t>
            </a:r>
            <a:r>
              <a:rPr lang="pl-PL" sz="1400" dirty="0" smtClean="0"/>
              <a:t> in </a:t>
            </a:r>
            <a:r>
              <a:rPr lang="pl-PL" sz="1400" dirty="0" err="1" smtClean="0"/>
              <a:t>pathways</a:t>
            </a:r>
            <a:r>
              <a:rPr lang="pl-PL" sz="1400" dirty="0" smtClean="0"/>
              <a:t> with less analog and </a:t>
            </a:r>
            <a:r>
              <a:rPr lang="pl-PL" sz="1400" dirty="0" err="1" smtClean="0"/>
              <a:t>organized</a:t>
            </a:r>
            <a:r>
              <a:rPr lang="pl-PL" sz="1400" dirty="0" smtClean="0"/>
              <a:t> </a:t>
            </a:r>
            <a:r>
              <a:rPr lang="pl-PL" sz="1400" dirty="0" err="1" smtClean="0"/>
              <a:t>education</a:t>
            </a:r>
            <a:r>
              <a:rPr lang="pl-PL" sz="1400" dirty="0" smtClean="0"/>
              <a:t> </a:t>
            </a:r>
            <a:r>
              <a:rPr lang="pl-PL" sz="1400" dirty="0" err="1" smtClean="0"/>
              <a:t>attaining</a:t>
            </a:r>
            <a:r>
              <a:rPr lang="pl-PL" sz="1400" dirty="0" smtClean="0"/>
              <a:t> </a:t>
            </a:r>
            <a:r>
              <a:rPr lang="pl-PL" sz="1400" dirty="0" err="1" smtClean="0"/>
              <a:t>social</a:t>
            </a:r>
            <a:r>
              <a:rPr lang="pl-PL" sz="1400" dirty="0" smtClean="0"/>
              <a:t> </a:t>
            </a:r>
            <a:r>
              <a:rPr lang="pl-PL" sz="1400" dirty="0" err="1" smtClean="0"/>
              <a:t>competences</a:t>
            </a:r>
            <a:r>
              <a:rPr lang="pl-PL" sz="1400" dirty="0" smtClean="0"/>
              <a:t> </a:t>
            </a:r>
            <a:r>
              <a:rPr lang="pl-PL" sz="1400" dirty="0" err="1" smtClean="0"/>
              <a:t>may</a:t>
            </a:r>
            <a:r>
              <a:rPr lang="pl-PL" sz="1400" dirty="0" smtClean="0"/>
              <a:t> </a:t>
            </a:r>
            <a:r>
              <a:rPr lang="pl-PL" sz="1400" dirty="0" err="1" smtClean="0"/>
              <a:t>pose</a:t>
            </a:r>
            <a:r>
              <a:rPr lang="pl-PL" sz="1400" dirty="0" smtClean="0"/>
              <a:t> </a:t>
            </a:r>
            <a:r>
              <a:rPr lang="pl-PL" sz="1400" dirty="0" err="1" smtClean="0"/>
              <a:t>additional</a:t>
            </a:r>
            <a:r>
              <a:rPr lang="pl-PL" sz="1400" dirty="0" smtClean="0"/>
              <a:t> </a:t>
            </a:r>
            <a:r>
              <a:rPr lang="pl-PL" sz="1400" dirty="0" err="1" smtClean="0"/>
              <a:t>difficulties</a:t>
            </a:r>
            <a:r>
              <a:rPr lang="pl-PL" sz="1400" dirty="0" smtClean="0"/>
              <a:t>. </a:t>
            </a:r>
            <a:r>
              <a:rPr lang="pl-PL" sz="1400" dirty="0" err="1" smtClean="0"/>
              <a:t>Should</a:t>
            </a:r>
            <a:r>
              <a:rPr lang="pl-PL" sz="1400" dirty="0" smtClean="0"/>
              <a:t> the </a:t>
            </a:r>
            <a:r>
              <a:rPr lang="pl-PL" sz="1400" dirty="0" err="1" smtClean="0"/>
              <a:t>credentials</a:t>
            </a:r>
            <a:r>
              <a:rPr lang="pl-PL" sz="1400" dirty="0" smtClean="0"/>
              <a:t> / </a:t>
            </a:r>
            <a:r>
              <a:rPr lang="pl-PL" sz="1400" dirty="0" err="1" smtClean="0"/>
              <a:t>qualifications</a:t>
            </a:r>
            <a:r>
              <a:rPr lang="pl-PL" sz="1400" dirty="0" smtClean="0"/>
              <a:t> </a:t>
            </a:r>
            <a:r>
              <a:rPr lang="pl-PL" sz="1400" dirty="0" err="1" smtClean="0"/>
              <a:t>attained</a:t>
            </a:r>
            <a:r>
              <a:rPr lang="pl-PL" sz="1400" dirty="0" smtClean="0"/>
              <a:t> via VNIL be of </a:t>
            </a:r>
            <a:r>
              <a:rPr lang="pl-PL" sz="1400" dirty="0" err="1" smtClean="0"/>
              <a:t>equal</a:t>
            </a:r>
            <a:r>
              <a:rPr lang="pl-PL" sz="1400" dirty="0" smtClean="0"/>
              <a:t> </a:t>
            </a:r>
            <a:r>
              <a:rPr lang="pl-PL" sz="1400" dirty="0" err="1" smtClean="0"/>
              <a:t>value</a:t>
            </a:r>
            <a:r>
              <a:rPr lang="pl-PL" sz="1400" dirty="0" smtClean="0"/>
              <a:t>, </a:t>
            </a:r>
            <a:r>
              <a:rPr lang="pl-PL" sz="1400" dirty="0" err="1" smtClean="0"/>
              <a:t>an</a:t>
            </a:r>
            <a:r>
              <a:rPr lang="pl-PL" sz="1400" dirty="0" smtClean="0"/>
              <a:t> </a:t>
            </a:r>
            <a:r>
              <a:rPr lang="pl-PL" sz="1400" dirty="0" err="1" smtClean="0"/>
              <a:t>approach</a:t>
            </a:r>
            <a:r>
              <a:rPr lang="pl-PL" sz="1400" dirty="0" smtClean="0"/>
              <a:t> for </a:t>
            </a:r>
            <a:r>
              <a:rPr lang="pl-PL" sz="1400" dirty="0" err="1" smtClean="0"/>
              <a:t>tackling</a:t>
            </a:r>
            <a:r>
              <a:rPr lang="pl-PL" sz="1400" dirty="0" smtClean="0"/>
              <a:t> </a:t>
            </a:r>
            <a:r>
              <a:rPr lang="pl-PL" sz="1400" dirty="0" err="1" smtClean="0"/>
              <a:t>assessments</a:t>
            </a:r>
            <a:r>
              <a:rPr lang="pl-PL" sz="1400" dirty="0" smtClean="0"/>
              <a:t> </a:t>
            </a:r>
            <a:r>
              <a:rPr lang="pl-PL" sz="1400" dirty="0" err="1" smtClean="0"/>
              <a:t>linked</a:t>
            </a:r>
            <a:r>
              <a:rPr lang="pl-PL" sz="1400" dirty="0" smtClean="0"/>
              <a:t> to </a:t>
            </a:r>
            <a:r>
              <a:rPr lang="pl-PL" sz="1400" dirty="0" err="1" smtClean="0"/>
              <a:t>aspects</a:t>
            </a:r>
            <a:r>
              <a:rPr lang="pl-PL" sz="1400" dirty="0" smtClean="0"/>
              <a:t> </a:t>
            </a:r>
            <a:r>
              <a:rPr lang="pl-PL" sz="1400" dirty="0" err="1" smtClean="0"/>
              <a:t>other</a:t>
            </a:r>
            <a:r>
              <a:rPr lang="pl-PL" sz="1400" dirty="0" smtClean="0"/>
              <a:t> </a:t>
            </a:r>
            <a:r>
              <a:rPr lang="pl-PL" sz="1400" dirty="0" err="1" smtClean="0"/>
              <a:t>than</a:t>
            </a:r>
            <a:r>
              <a:rPr lang="pl-PL" sz="1400" dirty="0" smtClean="0"/>
              <a:t> </a:t>
            </a:r>
            <a:r>
              <a:rPr lang="pl-PL" sz="1400" dirty="0" err="1" smtClean="0"/>
              <a:t>knowledge</a:t>
            </a:r>
            <a:r>
              <a:rPr lang="pl-PL" sz="1400" dirty="0" smtClean="0"/>
              <a:t> and </a:t>
            </a:r>
            <a:r>
              <a:rPr lang="pl-PL" sz="1400" dirty="0" err="1" smtClean="0"/>
              <a:t>specific</a:t>
            </a:r>
            <a:r>
              <a:rPr lang="pl-PL" sz="1400" dirty="0" smtClean="0"/>
              <a:t> </a:t>
            </a:r>
            <a:r>
              <a:rPr lang="pl-PL" sz="1400" dirty="0" err="1" smtClean="0"/>
              <a:t>skills</a:t>
            </a:r>
            <a:r>
              <a:rPr lang="pl-PL" sz="1400" dirty="0" smtClean="0"/>
              <a:t> </a:t>
            </a:r>
            <a:r>
              <a:rPr lang="pl-PL" sz="1400" dirty="0" err="1" smtClean="0"/>
              <a:t>is</a:t>
            </a:r>
            <a:r>
              <a:rPr lang="pl-PL" sz="1400" dirty="0" smtClean="0"/>
              <a:t> </a:t>
            </a:r>
            <a:r>
              <a:rPr lang="pl-PL" sz="1400" dirty="0" err="1" smtClean="0"/>
              <a:t>needed</a:t>
            </a:r>
            <a:r>
              <a:rPr lang="pl-PL" sz="1400" dirty="0" smtClean="0"/>
              <a:t>. </a:t>
            </a:r>
            <a:endParaRPr lang="pl-PL" sz="1400" dirty="0"/>
          </a:p>
          <a:p>
            <a:pPr algn="r"/>
            <a:r>
              <a:rPr lang="pl-PL" sz="1400" i="1" dirty="0"/>
              <a:t>*VNIL – </a:t>
            </a:r>
            <a:r>
              <a:rPr lang="pl-PL" sz="1400" i="1" dirty="0" err="1"/>
              <a:t>Validation</a:t>
            </a:r>
            <a:r>
              <a:rPr lang="pl-PL" sz="1400" i="1" dirty="0"/>
              <a:t> of non-</a:t>
            </a:r>
            <a:r>
              <a:rPr lang="pl-PL" sz="1400" i="1" dirty="0" err="1"/>
              <a:t>formal</a:t>
            </a:r>
            <a:r>
              <a:rPr lang="pl-PL" sz="1400" i="1" dirty="0"/>
              <a:t> and </a:t>
            </a:r>
            <a:r>
              <a:rPr lang="pl-PL" sz="1400" i="1" dirty="0" err="1"/>
              <a:t>informal</a:t>
            </a:r>
            <a:r>
              <a:rPr lang="pl-PL" sz="1400" i="1" dirty="0"/>
              <a:t> </a:t>
            </a:r>
            <a:r>
              <a:rPr lang="pl-PL" sz="1400" i="1" dirty="0" smtClean="0"/>
              <a:t>learning</a:t>
            </a:r>
            <a:endParaRPr lang="pl-PL" sz="1400" i="1" dirty="0"/>
          </a:p>
        </p:txBody>
      </p:sp>
    </p:spTree>
    <p:extLst>
      <p:ext uri="{BB962C8B-B14F-4D97-AF65-F5344CB8AC3E}">
        <p14:creationId xmlns:p14="http://schemas.microsoft.com/office/powerpoint/2010/main" val="2703595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oleTekstowe 1"/>
          <p:cNvSpPr txBox="1"/>
          <p:nvPr/>
        </p:nvSpPr>
        <p:spPr>
          <a:xfrm>
            <a:off x="624948" y="898912"/>
            <a:ext cx="6663937" cy="3416320"/>
          </a:xfrm>
          <a:prstGeom prst="rect">
            <a:avLst/>
          </a:prstGeom>
          <a:noFill/>
        </p:spPr>
        <p:txBody>
          <a:bodyPr wrap="square" rtlCol="0">
            <a:spAutoFit/>
          </a:bodyPr>
          <a:lstStyle/>
          <a:p>
            <a:endParaRPr lang="pl-PL" b="1" dirty="0" smtClean="0">
              <a:solidFill>
                <a:srgbClr val="0E2E81"/>
              </a:solidFill>
            </a:endParaRPr>
          </a:p>
          <a:p>
            <a:r>
              <a:rPr lang="pl-PL" b="1" dirty="0" smtClean="0">
                <a:solidFill>
                  <a:srgbClr val="0E2E81"/>
                </a:solidFill>
              </a:rPr>
              <a:t>Development of </a:t>
            </a:r>
            <a:r>
              <a:rPr lang="pl-PL" b="1" dirty="0" err="1" smtClean="0">
                <a:solidFill>
                  <a:srgbClr val="0E2E81"/>
                </a:solidFill>
              </a:rPr>
              <a:t>transversal</a:t>
            </a:r>
            <a:r>
              <a:rPr lang="pl-PL" b="1" dirty="0" smtClean="0">
                <a:solidFill>
                  <a:srgbClr val="0E2E81"/>
                </a:solidFill>
              </a:rPr>
              <a:t> </a:t>
            </a:r>
            <a:r>
              <a:rPr lang="pl-PL" b="1" dirty="0" err="1" smtClean="0">
                <a:solidFill>
                  <a:srgbClr val="0E2E81"/>
                </a:solidFill>
              </a:rPr>
              <a:t>key</a:t>
            </a:r>
            <a:r>
              <a:rPr lang="pl-PL" b="1" dirty="0" smtClean="0">
                <a:solidFill>
                  <a:srgbClr val="0E2E81"/>
                </a:solidFill>
              </a:rPr>
              <a:t> </a:t>
            </a:r>
            <a:r>
              <a:rPr lang="pl-PL" b="1" dirty="0" err="1" smtClean="0">
                <a:solidFill>
                  <a:srgbClr val="0E2E81"/>
                </a:solidFill>
              </a:rPr>
              <a:t>competences</a:t>
            </a:r>
            <a:endParaRPr lang="pl-PL" b="1" dirty="0" smtClean="0">
              <a:solidFill>
                <a:srgbClr val="0E2E81"/>
              </a:solidFill>
            </a:endParaRPr>
          </a:p>
          <a:p>
            <a:endParaRPr lang="pl-PL" dirty="0"/>
          </a:p>
          <a:p>
            <a:r>
              <a:rPr lang="pl-PL" dirty="0" smtClean="0"/>
              <a:t>D</a:t>
            </a:r>
            <a:r>
              <a:rPr lang="en-US" dirty="0" err="1" smtClean="0"/>
              <a:t>evelopment</a:t>
            </a:r>
            <a:r>
              <a:rPr lang="en-US" dirty="0" smtClean="0"/>
              <a:t> </a:t>
            </a:r>
            <a:r>
              <a:rPr lang="en-US" dirty="0"/>
              <a:t>of TKC is understood as the </a:t>
            </a:r>
            <a:r>
              <a:rPr lang="en-US" i="1" dirty="0"/>
              <a:t>intentional process </a:t>
            </a:r>
            <a:r>
              <a:rPr lang="pl-PL" i="1" dirty="0" smtClean="0"/>
              <a:t/>
            </a:r>
            <a:br>
              <a:rPr lang="pl-PL" i="1" dirty="0" smtClean="0"/>
            </a:br>
            <a:r>
              <a:rPr lang="en-US" i="1" dirty="0" smtClean="0"/>
              <a:t>of </a:t>
            </a:r>
            <a:r>
              <a:rPr lang="en-US" i="1" dirty="0"/>
              <a:t>forming competences</a:t>
            </a:r>
            <a:r>
              <a:rPr lang="en-US" dirty="0"/>
              <a:t>. </a:t>
            </a:r>
            <a:endParaRPr lang="pl-PL" dirty="0" smtClean="0"/>
          </a:p>
          <a:p>
            <a:endParaRPr lang="pl-PL" dirty="0"/>
          </a:p>
          <a:p>
            <a:r>
              <a:rPr lang="en-US" dirty="0" smtClean="0"/>
              <a:t>This </a:t>
            </a:r>
            <a:r>
              <a:rPr lang="en-US" dirty="0"/>
              <a:t>process might be defined in the curricula, </a:t>
            </a:r>
            <a:r>
              <a:rPr lang="en-US" dirty="0" err="1"/>
              <a:t>programmes</a:t>
            </a:r>
            <a:r>
              <a:rPr lang="en-US" dirty="0"/>
              <a:t> or other documents</a:t>
            </a:r>
            <a:r>
              <a:rPr lang="en-US" dirty="0" smtClean="0"/>
              <a:t>.</a:t>
            </a:r>
            <a:endParaRPr lang="pl-PL" dirty="0" smtClean="0"/>
          </a:p>
          <a:p>
            <a:endParaRPr lang="pl-PL" dirty="0"/>
          </a:p>
          <a:p>
            <a:r>
              <a:rPr lang="en-US" dirty="0" smtClean="0"/>
              <a:t>In </a:t>
            </a:r>
            <a:r>
              <a:rPr lang="en-US" dirty="0"/>
              <a:t>many instances VET systems develop competences “unintentionally” we do not aim to investigate these aspects in detail, because of the systemic focus of the project</a:t>
            </a:r>
          </a:p>
        </p:txBody>
      </p:sp>
    </p:spTree>
    <p:extLst>
      <p:ext uri="{BB962C8B-B14F-4D97-AF65-F5344CB8AC3E}">
        <p14:creationId xmlns:p14="http://schemas.microsoft.com/office/powerpoint/2010/main" val="1047913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yczny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sharepoint/v3/fields"/>
    <ds:schemaRef ds:uri="http://www.w3.org/XML/1998/namespace"/>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1070</TotalTime>
  <Words>1892</Words>
  <Application>Microsoft Office PowerPoint</Application>
  <PresentationFormat>Pokaz na ekranie (16:9)</PresentationFormat>
  <Paragraphs>348</Paragraphs>
  <Slides>33</Slides>
  <Notes>4</Notes>
  <HiddenSlides>3</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33</vt:i4>
      </vt:variant>
    </vt:vector>
  </HeadingPairs>
  <TitlesOfParts>
    <vt:vector size="37" baseType="lpstr">
      <vt:lpstr>Arial</vt:lpstr>
      <vt:lpstr>Calibri</vt:lpstr>
      <vt:lpstr>Times New Roman</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Horacy Dębowski</cp:lastModifiedBy>
  <cp:revision>103</cp:revision>
  <cp:lastPrinted>2020-02-28T09:48:14Z</cp:lastPrinted>
  <dcterms:created xsi:type="dcterms:W3CDTF">2010-04-12T23:12:02Z</dcterms:created>
  <dcterms:modified xsi:type="dcterms:W3CDTF">2020-12-03T20:56:58Z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