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8" r:id="rId7"/>
    <p:sldId id="378" r:id="rId8"/>
    <p:sldId id="377" r:id="rId9"/>
    <p:sldId id="365" r:id="rId10"/>
    <p:sldId id="366" r:id="rId11"/>
    <p:sldId id="263" r:id="rId12"/>
    <p:sldId id="265" r:id="rId13"/>
    <p:sldId id="283" r:id="rId14"/>
    <p:sldId id="379" r:id="rId15"/>
    <p:sldId id="372" r:id="rId16"/>
    <p:sldId id="370" r:id="rId17"/>
    <p:sldId id="374" r:id="rId18"/>
    <p:sldId id="380" r:id="rId19"/>
    <p:sldId id="375" r:id="rId20"/>
    <p:sldId id="331" r:id="rId2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4"/>
    <a:srgbClr val="0E2E81"/>
    <a:srgbClr val="0B5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0445" autoAdjust="0"/>
  </p:normalViewPr>
  <p:slideViewPr>
    <p:cSldViewPr snapToGrid="0" snapToObjects="1">
      <p:cViewPr varScale="1">
        <p:scale>
          <a:sx n="139" d="100"/>
          <a:sy n="139" d="100"/>
        </p:scale>
        <p:origin x="426" y="114"/>
      </p:cViewPr>
      <p:guideLst>
        <p:guide orient="horz" pos="162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46" d="100"/>
          <a:sy n="46" d="100"/>
        </p:scale>
        <p:origin x="273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D6D7-3FE1-488F-AEDE-DF55E5348394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9EDDC-2D7D-4016-8E82-4FF42DEF4E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84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0DD6D-7721-4455-84B5-9967280FB106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65ED-9E6E-4276-85E5-C64F71543B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47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65ED-9E6E-4276-85E5-C64F71543B91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44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65ED-9E6E-4276-85E5-C64F71543B91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869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65ED-9E6E-4276-85E5-C64F71543B91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5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RACK-VET_komplet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2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4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59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1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4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95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3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82743" y="0"/>
            <a:ext cx="3983796" cy="940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TRACK-VE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8" y="169849"/>
            <a:ext cx="1635549" cy="7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00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1533-1EC6-4DC4-9791-8655E0B2736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/>
              <a:t>23.11.2020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11E7-6209-4962-8E82-55FA75CDAA1F}" type="slidenum">
              <a:rPr 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2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logo EU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6" y="4752313"/>
            <a:ext cx="487650" cy="325614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70069" y="4691000"/>
            <a:ext cx="8968828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oleTekstowe 3"/>
          <p:cNvSpPr txBox="1"/>
          <p:nvPr userDrawn="1"/>
        </p:nvSpPr>
        <p:spPr>
          <a:xfrm>
            <a:off x="839466" y="4814045"/>
            <a:ext cx="3995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Co-</a:t>
            </a:r>
            <a:r>
              <a:rPr lang="pl-P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funded</a:t>
            </a:r>
            <a:r>
              <a:rPr lang="pl-PL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the Erasmus+ </a:t>
            </a:r>
            <a:r>
              <a:rPr lang="pl-P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Programme</a:t>
            </a:r>
            <a:r>
              <a:rPr lang="pl-PL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</a:t>
            </a:r>
            <a:r>
              <a:rPr lang="pl-P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pl-PL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Union</a:t>
            </a:r>
            <a:endParaRPr lang="pl-PL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Obraz 1" descr="TRACK-VET_komple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2" y="175393"/>
            <a:ext cx="3384140" cy="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B21533-1EC6-4DC4-9791-8655E0B27365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23.11.2020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E1A11E7-6209-4962-8E82-55FA75CDAA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pl-P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Tekstowe 5"/>
          <p:cNvSpPr txBox="1"/>
          <p:nvPr/>
        </p:nvSpPr>
        <p:spPr>
          <a:xfrm>
            <a:off x="1097167" y="2839272"/>
            <a:ext cx="818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TRACK-VET </a:t>
            </a:r>
            <a:r>
              <a:rPr lang="pl-PL" sz="2000" dirty="0" err="1" smtClean="0"/>
              <a:t>project</a:t>
            </a:r>
            <a:r>
              <a:rPr lang="pl-PL" sz="2000" dirty="0" smtClean="0"/>
              <a:t> – </a:t>
            </a:r>
            <a:r>
              <a:rPr lang="pl-PL" sz="2000" dirty="0" err="1" smtClean="0"/>
              <a:t>setting</a:t>
            </a:r>
            <a:r>
              <a:rPr lang="pl-PL" sz="2000" dirty="0" smtClean="0"/>
              <a:t> the </a:t>
            </a:r>
            <a:r>
              <a:rPr lang="pl-PL" sz="2000" dirty="0" err="1" smtClean="0"/>
              <a:t>scene</a:t>
            </a:r>
            <a:r>
              <a:rPr lang="pl-PL" sz="2000" dirty="0" smtClean="0"/>
              <a:t> for the </a:t>
            </a:r>
            <a:r>
              <a:rPr lang="pl-PL" sz="2000" dirty="0" err="1" smtClean="0"/>
              <a:t>conference</a:t>
            </a:r>
            <a:endParaRPr lang="pl-PL" sz="2000" b="1" dirty="0">
              <a:solidFill>
                <a:srgbClr val="0E2E81"/>
              </a:solidFill>
            </a:endParaRPr>
          </a:p>
        </p:txBody>
      </p:sp>
      <p:sp>
        <p:nvSpPr>
          <p:cNvPr id="3" name="PoleTekstowe 5"/>
          <p:cNvSpPr txBox="1"/>
          <p:nvPr/>
        </p:nvSpPr>
        <p:spPr>
          <a:xfrm>
            <a:off x="6408569" y="4187059"/>
            <a:ext cx="262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0E2E81"/>
                </a:solidFill>
              </a:rPr>
              <a:t>Horacy Dębowski, Wojciech Stęchły</a:t>
            </a:r>
            <a:br>
              <a:rPr lang="pl-PL" sz="1200" dirty="0" smtClean="0">
                <a:solidFill>
                  <a:srgbClr val="0E2E81"/>
                </a:solidFill>
              </a:rPr>
            </a:br>
            <a:r>
              <a:rPr lang="pl-PL" sz="1200" dirty="0" smtClean="0">
                <a:solidFill>
                  <a:srgbClr val="0E2E81"/>
                </a:solidFill>
              </a:rPr>
              <a:t>24.11.2020 </a:t>
            </a:r>
            <a:br>
              <a:rPr lang="pl-PL" sz="1200" dirty="0" smtClean="0">
                <a:solidFill>
                  <a:srgbClr val="0E2E81"/>
                </a:solidFill>
              </a:rPr>
            </a:br>
            <a:endParaRPr lang="pl-PL" sz="1200" dirty="0" smtClean="0">
              <a:solidFill>
                <a:srgbClr val="0E2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24948" y="898912"/>
            <a:ext cx="8012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en-US" i="1" dirty="0" smtClean="0"/>
              <a:t>transversal </a:t>
            </a:r>
            <a:r>
              <a:rPr lang="en-US" i="1" dirty="0"/>
              <a:t>key competences</a:t>
            </a:r>
            <a:r>
              <a:rPr lang="en-US" dirty="0"/>
              <a:t> </a:t>
            </a:r>
            <a:r>
              <a:rPr lang="en-US" dirty="0" smtClean="0"/>
              <a:t>(TKC's)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wide</a:t>
            </a:r>
            <a:r>
              <a:rPr lang="pl-PL" dirty="0" smtClean="0"/>
              <a:t> and </a:t>
            </a:r>
            <a:r>
              <a:rPr lang="pl-PL" dirty="0" err="1" smtClean="0"/>
              <a:t>fuzzy</a:t>
            </a:r>
            <a:r>
              <a:rPr lang="pl-PL" dirty="0" smtClean="0"/>
              <a:t> </a:t>
            </a:r>
            <a:r>
              <a:rPr lang="pl-PL" dirty="0" err="1" smtClean="0"/>
              <a:t>concepts</a:t>
            </a:r>
            <a:r>
              <a:rPr lang="pl-PL" dirty="0" smtClean="0"/>
              <a:t>. </a:t>
            </a:r>
            <a:endParaRPr lang="pl-PL" dirty="0"/>
          </a:p>
          <a:p>
            <a:r>
              <a:rPr lang="pl-PL" dirty="0" smtClean="0"/>
              <a:t>To </a:t>
            </a:r>
            <a:r>
              <a:rPr lang="pl-PL" dirty="0" err="1" smtClean="0"/>
              <a:t>analyze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, </a:t>
            </a:r>
            <a:r>
              <a:rPr lang="pl-PL" dirty="0" err="1" smtClean="0"/>
              <a:t>discuss</a:t>
            </a:r>
            <a:r>
              <a:rPr lang="pl-PL" dirty="0" smtClean="0"/>
              <a:t> and </a:t>
            </a:r>
            <a:r>
              <a:rPr lang="pl-PL" dirty="0" err="1" smtClean="0"/>
              <a:t>compare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, we </a:t>
            </a:r>
            <a:r>
              <a:rPr lang="pl-PL" dirty="0" err="1" smtClean="0"/>
              <a:t>analyzed</a:t>
            </a:r>
            <a:r>
              <a:rPr lang="pl-PL" dirty="0" smtClean="0"/>
              <a:t> the </a:t>
            </a:r>
            <a:r>
              <a:rPr lang="pl-PL" dirty="0" err="1" smtClean="0"/>
              <a:t>groups</a:t>
            </a:r>
            <a:r>
              <a:rPr lang="pl-PL" dirty="0" smtClean="0"/>
              <a:t> of </a:t>
            </a:r>
            <a:r>
              <a:rPr lang="pl-PL" dirty="0" err="1" smtClean="0"/>
              <a:t>meanings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carry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developed</a:t>
            </a:r>
            <a:r>
              <a:rPr lang="pl-PL" dirty="0" smtClean="0"/>
              <a:t> a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framework</a:t>
            </a:r>
            <a:r>
              <a:rPr lang="pl-PL" dirty="0" smtClean="0"/>
              <a:t> of </a:t>
            </a:r>
            <a:r>
              <a:rPr lang="pl-PL" dirty="0" err="1" smtClean="0"/>
              <a:t>understanding</a:t>
            </a:r>
            <a:r>
              <a:rPr lang="pl-PL" dirty="0" smtClean="0"/>
              <a:t> – we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these</a:t>
            </a:r>
            <a:r>
              <a:rPr lang="pl-PL" dirty="0" smtClean="0"/>
              <a:t> the </a:t>
            </a:r>
            <a:r>
              <a:rPr lang="pl-PL" dirty="0" err="1" smtClean="0"/>
              <a:t>descriptive</a:t>
            </a:r>
            <a:r>
              <a:rPr lang="pl-PL" dirty="0" smtClean="0"/>
              <a:t> </a:t>
            </a:r>
            <a:r>
              <a:rPr lang="pl-PL" dirty="0" err="1" smtClean="0"/>
              <a:t>categories</a:t>
            </a:r>
            <a:r>
              <a:rPr lang="pl-PL" dirty="0" smtClean="0"/>
              <a:t> of </a:t>
            </a:r>
            <a:r>
              <a:rPr lang="pl-PL" dirty="0" err="1" smtClean="0"/>
              <a:t>TKC’s</a:t>
            </a:r>
            <a:r>
              <a:rPr lang="pl-PL" dirty="0" smtClean="0"/>
              <a:t>.  </a:t>
            </a:r>
            <a:endParaRPr lang="pl-PL" dirty="0"/>
          </a:p>
          <a:p>
            <a:endParaRPr lang="pl-PL" dirty="0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25287"/>
              </p:ext>
            </p:extLst>
          </p:nvPr>
        </p:nvGraphicFramePr>
        <p:xfrm>
          <a:off x="59380" y="2169436"/>
          <a:ext cx="4512620" cy="2417923"/>
        </p:xfrm>
        <a:graphic>
          <a:graphicData uri="http://schemas.openxmlformats.org/drawingml/2006/table">
            <a:tbl>
              <a:tblPr firstRow="1" firstCol="1" bandRow="1"/>
              <a:tblGrid>
                <a:gridCol w="2857128">
                  <a:extLst>
                    <a:ext uri="{9D8B030D-6E8A-4147-A177-3AD203B41FA5}">
                      <a16:colId xmlns="" xmlns:a16="http://schemas.microsoft.com/office/drawing/2014/main" val="3547546968"/>
                    </a:ext>
                  </a:extLst>
                </a:gridCol>
                <a:gridCol w="1655492">
                  <a:extLst>
                    <a:ext uri="{9D8B030D-6E8A-4147-A177-3AD203B41FA5}">
                      <a16:colId xmlns="" xmlns:a16="http://schemas.microsoft.com/office/drawing/2014/main" val="1303482644"/>
                    </a:ext>
                  </a:extLst>
                </a:gridCol>
              </a:tblGrid>
              <a:tr h="31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 CATEGORIES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TRANSVERSAL KEY COMPETENCES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8992944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Methods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strategies</a:t>
                      </a: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learning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PERSONAL, SOCIAL COMPETENCES AND LEARNING COMPETENCE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5340247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Motivation and autonomy of learning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2995602"/>
                  </a:ext>
                </a:extLst>
              </a:tr>
              <a:tr h="2851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Maintaining well-being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0695043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Social and interpersonal relations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2648023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Understanding of society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CIVIC COMPETENCES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6160364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Participation in public affairs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4644403"/>
                  </a:ext>
                </a:extLst>
              </a:tr>
              <a:tr h="210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Values and identity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5027298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Taking action and making decisions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ENTREPRENEUR</a:t>
                      </a: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SHIP</a:t>
                      </a: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6822995"/>
                  </a:ext>
                </a:extLst>
              </a:tr>
              <a:tr h="239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Realization of initiatives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929629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72937"/>
              </p:ext>
            </p:extLst>
          </p:nvPr>
        </p:nvGraphicFramePr>
        <p:xfrm>
          <a:off x="4704858" y="2961374"/>
          <a:ext cx="4324842" cy="2107444"/>
        </p:xfrm>
        <a:graphic>
          <a:graphicData uri="http://schemas.openxmlformats.org/drawingml/2006/table">
            <a:tbl>
              <a:tblPr firstRow="1" firstCol="1" bandRow="1"/>
              <a:tblGrid>
                <a:gridCol w="2545028">
                  <a:extLst>
                    <a:ext uri="{9D8B030D-6E8A-4147-A177-3AD203B41FA5}">
                      <a16:colId xmlns="" xmlns:a16="http://schemas.microsoft.com/office/drawing/2014/main" val="3547546968"/>
                    </a:ext>
                  </a:extLst>
                </a:gridCol>
                <a:gridCol w="1779814">
                  <a:extLst>
                    <a:ext uri="{9D8B030D-6E8A-4147-A177-3AD203B41FA5}">
                      <a16:colId xmlns="" xmlns:a16="http://schemas.microsoft.com/office/drawing/2014/main" val="1303482644"/>
                    </a:ext>
                  </a:extLst>
                </a:gridCol>
              </a:tblGrid>
              <a:tr h="31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 CATEGORIES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TRANSVERSAL KEY COMPETENCES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8992944"/>
                  </a:ext>
                </a:extLst>
              </a:tr>
              <a:tr h="157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Understanding and appreciation of culture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CULTURAL AWARENESS AND </a:t>
                      </a:r>
                      <a:b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EXPRESSION COMPETENCE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7150244"/>
                  </a:ext>
                </a:extLst>
              </a:tr>
              <a:tr h="240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Cultural expression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1529029"/>
                  </a:ext>
                </a:extLst>
              </a:tr>
              <a:tr h="211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Critical thinking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 CATEGORIES RELATED TO MORE THAN ONE </a:t>
                      </a:r>
                      <a:r>
                        <a:rPr lang="pl-PL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TKC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0279622"/>
                  </a:ext>
                </a:extLst>
              </a:tr>
              <a:tr h="211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291374"/>
                  </a:ext>
                </a:extLst>
              </a:tr>
              <a:tr h="211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 literacy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2305717"/>
                  </a:ext>
                </a:extLst>
              </a:tr>
              <a:tr h="211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Creativity and innovation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6095" marR="56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072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24949" y="898912"/>
            <a:ext cx="74336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0E2E81"/>
                </a:solidFill>
              </a:rPr>
              <a:t>Institutions</a:t>
            </a:r>
            <a:r>
              <a:rPr lang="pl-PL" b="1" dirty="0" smtClean="0">
                <a:solidFill>
                  <a:srgbClr val="0E2E81"/>
                </a:solidFill>
              </a:rPr>
              <a:t> role in developing </a:t>
            </a:r>
            <a:r>
              <a:rPr lang="pl-PL" b="1" dirty="0" err="1" smtClean="0">
                <a:solidFill>
                  <a:srgbClr val="0E2E81"/>
                </a:solidFill>
              </a:rPr>
              <a:t>TKC’s</a:t>
            </a:r>
            <a:r>
              <a:rPr lang="pl-PL" b="1" dirty="0" smtClean="0">
                <a:solidFill>
                  <a:srgbClr val="0E2E81"/>
                </a:solidFill>
              </a:rPr>
              <a:t>:</a:t>
            </a:r>
            <a:endParaRPr lang="pl-PL" b="1" dirty="0">
              <a:solidFill>
                <a:srgbClr val="0E2E81"/>
              </a:solidFill>
            </a:endParaRP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b="1" dirty="0" err="1" smtClean="0"/>
              <a:t>Formal</a:t>
            </a:r>
            <a:r>
              <a:rPr lang="pl-PL" b="1" dirty="0" smtClean="0"/>
              <a:t> </a:t>
            </a:r>
            <a:r>
              <a:rPr lang="pl-PL" b="1" dirty="0" err="1" smtClean="0"/>
              <a:t>institutions</a:t>
            </a:r>
            <a:r>
              <a:rPr lang="pl-PL" b="1" dirty="0" smtClean="0"/>
              <a:t> </a:t>
            </a:r>
            <a:r>
              <a:rPr lang="pl-PL" dirty="0" smtClean="0"/>
              <a:t>– </a:t>
            </a:r>
            <a:r>
              <a:rPr lang="pl-PL" dirty="0" err="1" smtClean="0"/>
              <a:t>such</a:t>
            </a:r>
            <a:r>
              <a:rPr lang="pl-PL" dirty="0" smtClean="0"/>
              <a:t> as </a:t>
            </a:r>
            <a:r>
              <a:rPr lang="pl-PL" dirty="0" err="1" smtClean="0"/>
              <a:t>educational</a:t>
            </a:r>
            <a:r>
              <a:rPr lang="pl-PL" dirty="0" smtClean="0"/>
              <a:t> </a:t>
            </a:r>
            <a:r>
              <a:rPr lang="pl-PL" dirty="0" err="1" smtClean="0"/>
              <a:t>documentation</a:t>
            </a:r>
            <a:r>
              <a:rPr lang="pl-PL" dirty="0" smtClean="0"/>
              <a:t> hierarchy and </a:t>
            </a:r>
            <a:r>
              <a:rPr lang="pl-PL" dirty="0" err="1" smtClean="0"/>
              <a:t>content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core</a:t>
            </a:r>
            <a:r>
              <a:rPr lang="pl-PL" dirty="0" smtClean="0"/>
              <a:t>-curriculum </a:t>
            </a:r>
            <a:r>
              <a:rPr lang="pl-PL" dirty="0" smtClean="0">
                <a:sym typeface="Wingdings" panose="05000000000000000000" pitchFamily="2" charset="2"/>
              </a:rPr>
              <a:t> curriculum  </a:t>
            </a:r>
            <a:r>
              <a:rPr lang="pl-PL" dirty="0" err="1" smtClean="0">
                <a:sym typeface="Wingdings" panose="05000000000000000000" pitchFamily="2" charset="2"/>
              </a:rPr>
              <a:t>teaching</a:t>
            </a:r>
            <a:r>
              <a:rPr lang="pl-PL" dirty="0" smtClean="0">
                <a:sym typeface="Wingdings" panose="05000000000000000000" pitchFamily="2" charset="2"/>
              </a:rPr>
              <a:t>/learning </a:t>
            </a:r>
            <a:r>
              <a:rPr lang="pl-PL" dirty="0" err="1" smtClean="0">
                <a:sym typeface="Wingdings" panose="05000000000000000000" pitchFamily="2" charset="2"/>
              </a:rPr>
              <a:t>contents</a:t>
            </a:r>
            <a:r>
              <a:rPr lang="pl-PL" dirty="0" smtClean="0">
                <a:sym typeface="Wingdings" panose="05000000000000000000" pitchFamily="2" charset="2"/>
              </a:rPr>
              <a:t> and </a:t>
            </a:r>
            <a:r>
              <a:rPr lang="pl-PL" dirty="0" err="1" smtClean="0">
                <a:sym typeface="Wingdings" panose="05000000000000000000" pitchFamily="2" charset="2"/>
              </a:rPr>
              <a:t>activities</a:t>
            </a:r>
            <a:r>
              <a:rPr lang="pl-PL" dirty="0" smtClean="0">
                <a:sym typeface="Wingdings" panose="05000000000000000000" pitchFamily="2" charset="2"/>
              </a:rPr>
              <a:t>)</a:t>
            </a:r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en-US" b="1" dirty="0" smtClean="0"/>
              <a:t>Informal </a:t>
            </a:r>
            <a:r>
              <a:rPr lang="en-US" b="1" dirty="0"/>
              <a:t>institutions </a:t>
            </a:r>
            <a:r>
              <a:rPr lang="en-US" dirty="0"/>
              <a:t>relate to normative, cognitive or procedural aspects affecting or regulating our </a:t>
            </a:r>
            <a:r>
              <a:rPr lang="en-US" dirty="0" err="1"/>
              <a:t>behaviour</a:t>
            </a:r>
            <a:r>
              <a:rPr lang="en-US" dirty="0"/>
              <a:t>. And these are of key relevance for the </a:t>
            </a:r>
            <a:r>
              <a:rPr lang="en-US" dirty="0" smtClean="0"/>
              <a:t>TKC's </a:t>
            </a:r>
            <a:r>
              <a:rPr lang="en-US" dirty="0"/>
              <a:t>formulation, use and </a:t>
            </a:r>
            <a:r>
              <a:rPr lang="en-US" dirty="0" smtClean="0"/>
              <a:t>interpretation</a:t>
            </a:r>
            <a:r>
              <a:rPr lang="pl-PL" dirty="0" smtClean="0"/>
              <a:t>:</a:t>
            </a:r>
            <a:endParaRPr lang="pl-PL" dirty="0"/>
          </a:p>
          <a:p>
            <a:pPr marL="742950" lvl="1" indent="-285750">
              <a:buFontTx/>
              <a:buChar char="-"/>
            </a:pPr>
            <a:r>
              <a:rPr lang="pl-PL" dirty="0" smtClean="0"/>
              <a:t>’</a:t>
            </a:r>
            <a:r>
              <a:rPr lang="en-US" dirty="0" smtClean="0"/>
              <a:t>teaching </a:t>
            </a:r>
            <a:r>
              <a:rPr lang="en-US" dirty="0"/>
              <a:t>for </a:t>
            </a:r>
            <a:r>
              <a:rPr lang="en-US" dirty="0" smtClean="0"/>
              <a:t>examinations</a:t>
            </a:r>
            <a:r>
              <a:rPr lang="pl-PL" dirty="0" smtClean="0"/>
              <a:t>’</a:t>
            </a:r>
            <a:r>
              <a:rPr lang="en-US" dirty="0" smtClean="0"/>
              <a:t> or </a:t>
            </a:r>
            <a:r>
              <a:rPr lang="pl-PL" dirty="0" smtClean="0"/>
              <a:t>’</a:t>
            </a:r>
            <a:r>
              <a:rPr lang="en-US" dirty="0" smtClean="0"/>
              <a:t>learning </a:t>
            </a:r>
            <a:r>
              <a:rPr lang="en-US" dirty="0"/>
              <a:t>for </a:t>
            </a:r>
            <a:r>
              <a:rPr lang="en-US" dirty="0" smtClean="0"/>
              <a:t>tests</a:t>
            </a:r>
            <a:r>
              <a:rPr lang="pl-PL" dirty="0" smtClean="0"/>
              <a:t>’</a:t>
            </a:r>
          </a:p>
          <a:p>
            <a:pPr marL="742950" lvl="1" indent="-285750">
              <a:buFontTx/>
              <a:buChar char="-"/>
            </a:pPr>
            <a:r>
              <a:rPr lang="pl-PL" dirty="0" err="1" smtClean="0"/>
              <a:t>concepts</a:t>
            </a:r>
            <a:r>
              <a:rPr lang="pl-PL" dirty="0" smtClean="0"/>
              <a:t> of </a:t>
            </a:r>
            <a:r>
              <a:rPr lang="pl-PL" dirty="0" err="1" smtClean="0"/>
              <a:t>competence</a:t>
            </a:r>
            <a:endParaRPr lang="pl-PL" dirty="0"/>
          </a:p>
          <a:p>
            <a:pPr marL="742950" lvl="1" indent="-285750">
              <a:buFontTx/>
              <a:buChar char="-"/>
            </a:pPr>
            <a:r>
              <a:rPr lang="pl-PL" dirty="0" err="1" smtClean="0"/>
              <a:t>acceptance</a:t>
            </a:r>
            <a:r>
              <a:rPr lang="pl-PL" dirty="0" smtClean="0"/>
              <a:t> for </a:t>
            </a:r>
            <a:r>
              <a:rPr lang="pl-PL" dirty="0" err="1" smtClean="0"/>
              <a:t>overusing</a:t>
            </a:r>
            <a:r>
              <a:rPr lang="pl-PL" dirty="0" smtClean="0"/>
              <a:t> </a:t>
            </a:r>
            <a:r>
              <a:rPr lang="pl-PL" dirty="0" err="1" smtClean="0"/>
              <a:t>transmissive</a:t>
            </a:r>
            <a:r>
              <a:rPr lang="pl-PL" dirty="0" smtClean="0"/>
              <a:t> </a:t>
            </a:r>
            <a:r>
              <a:rPr lang="pl-PL" dirty="0" err="1" smtClean="0"/>
              <a:t>teaching</a:t>
            </a:r>
            <a:r>
              <a:rPr lang="pl-PL" dirty="0" smtClean="0"/>
              <a:t> </a:t>
            </a:r>
            <a:r>
              <a:rPr lang="pl-PL" dirty="0" err="1" smtClean="0"/>
              <a:t>practices</a:t>
            </a:r>
            <a:r>
              <a:rPr lang="pl-PL" dirty="0" smtClean="0"/>
              <a:t> (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lecture</a:t>
            </a:r>
            <a:r>
              <a:rPr lang="pl-PL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9" y="511265"/>
            <a:ext cx="6289877" cy="4330543"/>
          </a:xfrm>
          <a:prstGeom prst="rect">
            <a:avLst/>
          </a:prstGeom>
        </p:spPr>
      </p:pic>
      <p:sp>
        <p:nvSpPr>
          <p:cNvPr id="2" name="Prostokąt zaokrąglony 1"/>
          <p:cNvSpPr/>
          <p:nvPr/>
        </p:nvSpPr>
        <p:spPr>
          <a:xfrm>
            <a:off x="678434" y="3068393"/>
            <a:ext cx="1810065" cy="78171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tx1"/>
                </a:solidFill>
              </a:rPr>
              <a:t>Cognitive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institutions</a:t>
            </a:r>
            <a:r>
              <a:rPr lang="pl-PL" sz="1200" dirty="0" smtClean="0">
                <a:solidFill>
                  <a:schemeClr val="tx1"/>
                </a:solidFill>
              </a:rPr>
              <a:t>: </a:t>
            </a:r>
            <a:r>
              <a:rPr lang="pl-PL" sz="1200" dirty="0" err="1" smtClean="0">
                <a:solidFill>
                  <a:schemeClr val="tx1"/>
                </a:solidFill>
              </a:rPr>
              <a:t>Translating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to </a:t>
            </a:r>
            <a:r>
              <a:rPr lang="pl-PL" sz="1200" dirty="0" err="1">
                <a:solidFill>
                  <a:schemeClr val="tx1"/>
                </a:solidFill>
              </a:rPr>
              <a:t>practice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e.g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common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concepts</a:t>
            </a:r>
            <a:r>
              <a:rPr lang="pl-PL" sz="1200" dirty="0" smtClean="0">
                <a:solidFill>
                  <a:schemeClr val="tx1"/>
                </a:solidFill>
              </a:rPr>
              <a:t> of </a:t>
            </a:r>
            <a:r>
              <a:rPr lang="pl-PL" sz="1200" dirty="0" err="1" smtClean="0">
                <a:solidFill>
                  <a:schemeClr val="tx1"/>
                </a:solidFill>
              </a:rPr>
              <a:t>competence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07206" y="3138092"/>
            <a:ext cx="2207557" cy="78171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tx1"/>
                </a:solidFill>
              </a:rPr>
              <a:t>Procedural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institution</a:t>
            </a:r>
            <a:r>
              <a:rPr lang="pl-PL" sz="1200" dirty="0" smtClean="0">
                <a:solidFill>
                  <a:schemeClr val="tx1"/>
                </a:solidFill>
              </a:rPr>
              <a:t>: </a:t>
            </a:r>
            <a:r>
              <a:rPr lang="pl-PL" sz="1200" dirty="0" err="1" smtClean="0">
                <a:solidFill>
                  <a:schemeClr val="tx1"/>
                </a:solidFill>
              </a:rPr>
              <a:t>Teaching</a:t>
            </a:r>
            <a:r>
              <a:rPr lang="pl-PL" sz="1200" dirty="0" smtClean="0">
                <a:solidFill>
                  <a:schemeClr val="tx1"/>
                </a:solidFill>
              </a:rPr>
              <a:t> and learning for </a:t>
            </a:r>
            <a:r>
              <a:rPr lang="pl-PL" sz="1200" dirty="0" err="1" smtClean="0">
                <a:solidFill>
                  <a:schemeClr val="tx1"/>
                </a:solidFill>
              </a:rPr>
              <a:t>assessment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88499" y="1303161"/>
            <a:ext cx="1810065" cy="104303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tx1"/>
                </a:solidFill>
              </a:rPr>
              <a:t>Normative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institutions</a:t>
            </a:r>
            <a:r>
              <a:rPr lang="pl-PL" sz="12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pl-PL" sz="1200" dirty="0" err="1" smtClean="0">
                <a:solidFill>
                  <a:schemeClr val="tx1"/>
                </a:solidFill>
              </a:rPr>
              <a:t>Equality</a:t>
            </a:r>
            <a:r>
              <a:rPr lang="pl-PL" sz="1200" dirty="0" smtClean="0">
                <a:solidFill>
                  <a:schemeClr val="tx1"/>
                </a:solidFill>
              </a:rPr>
              <a:t> and </a:t>
            </a:r>
            <a:r>
              <a:rPr lang="pl-PL" sz="1200" dirty="0" err="1" smtClean="0">
                <a:solidFill>
                  <a:schemeClr val="tx1"/>
                </a:solidFill>
              </a:rPr>
              <a:t>acceptance</a:t>
            </a:r>
            <a:r>
              <a:rPr lang="pl-PL" sz="1200" dirty="0" smtClean="0">
                <a:solidFill>
                  <a:schemeClr val="tx1"/>
                </a:solidFill>
              </a:rPr>
              <a:t> of </a:t>
            </a:r>
            <a:r>
              <a:rPr lang="pl-PL" sz="1200" dirty="0" err="1" smtClean="0">
                <a:solidFill>
                  <a:schemeClr val="tx1"/>
                </a:solidFill>
              </a:rPr>
              <a:t>assessments</a:t>
            </a:r>
            <a:r>
              <a:rPr lang="pl-PL" sz="1200" dirty="0" smtClean="0">
                <a:solidFill>
                  <a:schemeClr val="tx1"/>
                </a:solidFill>
              </a:rPr>
              <a:t> of </a:t>
            </a:r>
            <a:r>
              <a:rPr lang="pl-PL" sz="1200" dirty="0" err="1" smtClean="0">
                <a:solidFill>
                  <a:schemeClr val="tx1"/>
                </a:solidFill>
              </a:rPr>
              <a:t>some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competences</a:t>
            </a:r>
            <a:r>
              <a:rPr lang="pl-PL" sz="1200" dirty="0" smtClean="0">
                <a:solidFill>
                  <a:schemeClr val="tx1"/>
                </a:solidFill>
              </a:rPr>
              <a:t> (</a:t>
            </a:r>
            <a:r>
              <a:rPr lang="pl-PL" sz="1200" dirty="0" err="1" smtClean="0">
                <a:solidFill>
                  <a:schemeClr val="tx1"/>
                </a:solidFill>
              </a:rPr>
              <a:t>e.g</a:t>
            </a:r>
            <a:r>
              <a:rPr lang="pl-PL" sz="1200" dirty="0" smtClean="0">
                <a:solidFill>
                  <a:schemeClr val="tx1"/>
                </a:solidFill>
              </a:rPr>
              <a:t>. </a:t>
            </a:r>
            <a:r>
              <a:rPr lang="pl-PL" sz="1200" dirty="0" err="1" smtClean="0">
                <a:solidFill>
                  <a:schemeClr val="tx1"/>
                </a:solidFill>
              </a:rPr>
              <a:t>personal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social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cultural</a:t>
            </a:r>
            <a:r>
              <a:rPr lang="pl-PL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641257" y="1024188"/>
            <a:ext cx="1502743" cy="10317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Trust and </a:t>
            </a:r>
            <a:r>
              <a:rPr lang="pl-PL" sz="1200" dirty="0" err="1" smtClean="0">
                <a:solidFill>
                  <a:schemeClr val="tx1"/>
                </a:solidFill>
              </a:rPr>
              <a:t>cooperation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between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companies</a:t>
            </a:r>
            <a:r>
              <a:rPr lang="pl-PL" sz="1200" dirty="0" smtClean="0">
                <a:solidFill>
                  <a:schemeClr val="tx1"/>
                </a:solidFill>
              </a:rPr>
              <a:t> and </a:t>
            </a:r>
            <a:r>
              <a:rPr lang="pl-PL" sz="1200" dirty="0" err="1" smtClean="0">
                <a:solidFill>
                  <a:schemeClr val="tx1"/>
                </a:solidFill>
              </a:rPr>
              <a:t>education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sector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014763" y="-135010"/>
            <a:ext cx="1926255" cy="10317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>
                <a:solidFill>
                  <a:schemeClr val="tx1"/>
                </a:solidFill>
              </a:rPr>
              <a:t>Coordination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 err="1" smtClean="0">
                <a:solidFill>
                  <a:schemeClr val="tx1"/>
                </a:solidFill>
              </a:rPr>
              <a:t>mechanisms</a:t>
            </a:r>
            <a:r>
              <a:rPr lang="pl-PL" sz="1200" dirty="0" smtClean="0">
                <a:solidFill>
                  <a:schemeClr val="tx1"/>
                </a:solidFill>
              </a:rPr>
              <a:t> in </a:t>
            </a:r>
            <a:r>
              <a:rPr lang="pl-PL" sz="1200" dirty="0" err="1" smtClean="0">
                <a:solidFill>
                  <a:schemeClr val="tx1"/>
                </a:solidFill>
              </a:rPr>
              <a:t>labour</a:t>
            </a:r>
            <a:r>
              <a:rPr lang="pl-PL" sz="1200" dirty="0" smtClean="0">
                <a:solidFill>
                  <a:schemeClr val="tx1"/>
                </a:solidFill>
              </a:rPr>
              <a:t> market (</a:t>
            </a:r>
            <a:r>
              <a:rPr lang="pl-PL" sz="1200" dirty="0" err="1" smtClean="0">
                <a:solidFill>
                  <a:schemeClr val="tx1"/>
                </a:solidFill>
              </a:rPr>
              <a:t>e.g</a:t>
            </a:r>
            <a:r>
              <a:rPr lang="pl-PL" sz="1200" dirty="0" smtClean="0">
                <a:solidFill>
                  <a:schemeClr val="tx1"/>
                </a:solidFill>
              </a:rPr>
              <a:t>. market, </a:t>
            </a:r>
            <a:r>
              <a:rPr lang="pl-PL" sz="1200" dirty="0" err="1" smtClean="0">
                <a:solidFill>
                  <a:schemeClr val="tx1"/>
                </a:solidFill>
              </a:rPr>
              <a:t>regulations</a:t>
            </a:r>
            <a:r>
              <a:rPr lang="pl-PL" sz="1200" dirty="0" smtClean="0">
                <a:solidFill>
                  <a:schemeClr val="tx1"/>
                </a:solidFill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</a:rPr>
              <a:t>cooperative</a:t>
            </a:r>
            <a:r>
              <a:rPr lang="pl-PL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5412" y="97750"/>
            <a:ext cx="5786832" cy="32761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/>
              <a:t>	</a:t>
            </a:r>
            <a:endParaRPr lang="pl-PL" dirty="0" smtClean="0"/>
          </a:p>
          <a:p>
            <a:r>
              <a:rPr lang="pl-PL" dirty="0" smtClean="0"/>
              <a:t>	</a:t>
            </a:r>
          </a:p>
          <a:p>
            <a:r>
              <a:rPr lang="pl-PL" sz="1600" b="1" dirty="0" smtClean="0">
                <a:solidFill>
                  <a:schemeClr val="tx1"/>
                </a:solidFill>
              </a:rPr>
              <a:t>DEVELOPMENT OF COMPETENCES WITHIN SCHOOL PRACTICE:</a:t>
            </a:r>
          </a:p>
          <a:p>
            <a:endParaRPr lang="pl-PL" sz="1600" dirty="0" smtClean="0"/>
          </a:p>
          <a:p>
            <a:r>
              <a:rPr lang="pl-PL" sz="1600" dirty="0" smtClean="0"/>
              <a:t>- TEACHING</a:t>
            </a:r>
            <a:endParaRPr lang="pl-PL" sz="1600" dirty="0"/>
          </a:p>
          <a:p>
            <a:r>
              <a:rPr lang="pl-PL" sz="1600" dirty="0"/>
              <a:t>- WORK BASED LEARNING/ APPRENTICESHIP</a:t>
            </a:r>
          </a:p>
          <a:p>
            <a:r>
              <a:rPr lang="pl-PL" sz="1600" dirty="0" smtClean="0"/>
              <a:t>- SUMMATIVE ASSESSMENT</a:t>
            </a:r>
          </a:p>
          <a:p>
            <a:r>
              <a:rPr lang="pl-PL" sz="1600" dirty="0" smtClean="0"/>
              <a:t>- FORMATIVE ASSESSMENT</a:t>
            </a:r>
          </a:p>
          <a:p>
            <a:pPr marL="285750" indent="-285750">
              <a:buFontTx/>
              <a:buChar char="-"/>
            </a:pPr>
            <a:endParaRPr lang="pl-PL" sz="1600" dirty="0" smtClean="0"/>
          </a:p>
          <a:p>
            <a:r>
              <a:rPr lang="pl-PL" sz="1600" dirty="0" smtClean="0"/>
              <a:t>- PLENTY OF OTHER ACTIVITIES</a:t>
            </a:r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02204" y="2800595"/>
            <a:ext cx="3166537" cy="2175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>
              <a:solidFill>
                <a:schemeClr val="tx1"/>
              </a:solidFill>
            </a:endParaRPr>
          </a:p>
          <a:p>
            <a:r>
              <a:rPr lang="pl-PL" sz="1600" b="1" dirty="0" smtClean="0">
                <a:solidFill>
                  <a:schemeClr val="tx1"/>
                </a:solidFill>
              </a:rPr>
              <a:t>ACTIVITES AT THE BORDERS OF SCHOOL PRACTICE:</a:t>
            </a: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- MOBILITY PROJECTS, SOCIAL PROJECTS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- SKILLS COMPETETITIONS,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- PLENTY OF OTHER ACTIVITIES</a:t>
            </a:r>
          </a:p>
          <a:p>
            <a:pPr marL="285750" indent="-285750">
              <a:buFontTx/>
              <a:buChar char="-"/>
            </a:pPr>
            <a:endParaRPr lang="pl-PL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pl-PL" sz="1600" dirty="0" smtClean="0"/>
          </a:p>
          <a:p>
            <a:pPr marL="285750" indent="-285750">
              <a:buFontTx/>
              <a:buChar char="-"/>
            </a:pPr>
            <a:endParaRPr lang="pl-PL" dirty="0"/>
          </a:p>
          <a:p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7" name="Nawias klamrowy zamykający 6"/>
          <p:cNvSpPr/>
          <p:nvPr/>
        </p:nvSpPr>
        <p:spPr>
          <a:xfrm>
            <a:off x="2582245" y="944773"/>
            <a:ext cx="838200" cy="3550225"/>
          </a:xfrm>
          <a:prstGeom prst="rightBrace">
            <a:avLst>
              <a:gd name="adj1" fmla="val 69949"/>
              <a:gd name="adj2" fmla="val 4315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494957" y="2051335"/>
            <a:ext cx="2005529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GRADES, </a:t>
            </a:r>
            <a:br>
              <a:rPr lang="pl-PL" sz="1600" dirty="0" smtClean="0"/>
            </a:br>
            <a:r>
              <a:rPr lang="pl-PL" sz="1600" dirty="0" smtClean="0"/>
              <a:t>SEMESTRAL GRADES </a:t>
            </a:r>
            <a:br>
              <a:rPr lang="pl-PL" sz="1600" dirty="0" smtClean="0"/>
            </a:br>
            <a:r>
              <a:rPr lang="pl-PL" sz="1600" dirty="0" smtClean="0"/>
              <a:t>OTHER ACHIEVEMENTS</a:t>
            </a:r>
            <a:endParaRPr lang="pl-PL" sz="1600" dirty="0"/>
          </a:p>
        </p:txBody>
      </p:sp>
      <p:sp>
        <p:nvSpPr>
          <p:cNvPr id="9" name="Prostokąt 8"/>
          <p:cNvSpPr/>
          <p:nvPr/>
        </p:nvSpPr>
        <p:spPr>
          <a:xfrm>
            <a:off x="6442202" y="117000"/>
            <a:ext cx="2624795" cy="4945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1600" b="1" dirty="0" smtClean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endParaRPr lang="pl-PL" sz="1600" b="1" dirty="0" smtClean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endParaRPr lang="pl-PL" sz="1600" b="1" dirty="0" smtClean="0">
              <a:solidFill>
                <a:schemeClr val="tx1"/>
              </a:solidFill>
            </a:endParaRPr>
          </a:p>
          <a:p>
            <a:endParaRPr lang="pl-PL" sz="1600" b="1" dirty="0" smtClean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endParaRPr lang="pl-PL" sz="1600" b="1" dirty="0" smtClean="0">
              <a:solidFill>
                <a:schemeClr val="tx1"/>
              </a:solidFill>
            </a:endParaRPr>
          </a:p>
          <a:p>
            <a:r>
              <a:rPr lang="pl-PL" sz="1600" b="1" dirty="0" smtClean="0">
                <a:solidFill>
                  <a:schemeClr val="tx1"/>
                </a:solidFill>
              </a:rPr>
              <a:t>ASSESSMENT FOR LICENSURE/QUALIFICATION: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- TAKES INTO CONSIDERATION GRADES/ACHIEVEMENTS OF THE SCHOOL PRACTICE</a:t>
            </a:r>
          </a:p>
          <a:p>
            <a:pPr marL="285750" indent="-285750">
              <a:buFontTx/>
              <a:buChar char="-"/>
            </a:pP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OR:</a:t>
            </a:r>
            <a:endParaRPr lang="pl-PL" sz="1600" dirty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>- IS ORGANISED AS FINAL EXAMINATION LEADING TO LICENCSE/QUALIFICATION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(</a:t>
            </a:r>
            <a:r>
              <a:rPr lang="pl-PL" sz="1600" dirty="0" err="1">
                <a:solidFill>
                  <a:schemeClr val="tx1"/>
                </a:solidFill>
              </a:rPr>
              <a:t>Grades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acquired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during</a:t>
            </a:r>
            <a:r>
              <a:rPr lang="pl-PL" sz="1600" dirty="0">
                <a:solidFill>
                  <a:schemeClr val="tx1"/>
                </a:solidFill>
              </a:rPr>
              <a:t> learning </a:t>
            </a:r>
            <a:r>
              <a:rPr lang="pl-PL" sz="1600" dirty="0" err="1">
                <a:solidFill>
                  <a:schemeClr val="tx1"/>
                </a:solidFill>
              </a:rPr>
              <a:t>at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school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b="1" u="sng" dirty="0" err="1">
                <a:solidFill>
                  <a:schemeClr val="tx1"/>
                </a:solidFill>
              </a:rPr>
              <a:t>are</a:t>
            </a:r>
            <a:r>
              <a:rPr lang="pl-PL" sz="1600" b="1" u="sng" dirty="0">
                <a:solidFill>
                  <a:schemeClr val="tx1"/>
                </a:solidFill>
              </a:rPr>
              <a:t> not </a:t>
            </a:r>
            <a:r>
              <a:rPr lang="pl-PL" sz="1600" dirty="0" err="1">
                <a:solidFill>
                  <a:schemeClr val="tx1"/>
                </a:solidFill>
              </a:rPr>
              <a:t>taken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into</a:t>
            </a:r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err="1">
                <a:solidFill>
                  <a:schemeClr val="tx1"/>
                </a:solidFill>
              </a:rPr>
              <a:t>consideration</a:t>
            </a:r>
            <a:r>
              <a:rPr lang="pl-PL" sz="1600" dirty="0">
                <a:solidFill>
                  <a:schemeClr val="tx1"/>
                </a:solidFill>
              </a:rPr>
              <a:t>)</a:t>
            </a:r>
          </a:p>
          <a:p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>
            <a:off x="5436799" y="2153870"/>
            <a:ext cx="1552611" cy="3561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1" name="pole tekstowe 10"/>
          <p:cNvSpPr txBox="1"/>
          <p:nvPr/>
        </p:nvSpPr>
        <p:spPr>
          <a:xfrm>
            <a:off x="5436799" y="1220225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800" b="1" dirty="0" smtClean="0">
                <a:solidFill>
                  <a:srgbClr val="FF0000"/>
                </a:solidFill>
              </a:rPr>
              <a:t>?</a:t>
            </a:r>
            <a:endParaRPr lang="pl-PL" sz="13800" b="1" dirty="0">
              <a:solidFill>
                <a:srgbClr val="FF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490280" y="2778155"/>
            <a:ext cx="136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Link 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51297" y="760398"/>
            <a:ext cx="7241406" cy="635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/>
                </a:solidFill>
              </a:rPr>
              <a:t>Assessment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951297" y="1548070"/>
            <a:ext cx="1771048" cy="9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Formative</a:t>
            </a:r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(part of E&amp;T)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686476" y="1517589"/>
            <a:ext cx="1771048" cy="9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Summative</a:t>
            </a:r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(part of E&amp;T)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421655" y="1548070"/>
            <a:ext cx="1771048" cy="9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Summative</a:t>
            </a:r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(</a:t>
            </a:r>
            <a:r>
              <a:rPr lang="pl-PL" dirty="0" err="1" smtClean="0">
                <a:solidFill>
                  <a:schemeClr val="tx1"/>
                </a:solidFill>
              </a:rPr>
              <a:t>external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421655" y="3211637"/>
            <a:ext cx="1771048" cy="90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License </a:t>
            </a:r>
            <a:r>
              <a:rPr lang="pl-PL" dirty="0" err="1" smtClean="0">
                <a:solidFill>
                  <a:schemeClr val="tx1"/>
                </a:solidFill>
              </a:rPr>
              <a:t>or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Qualification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Strzałka w dół 14"/>
          <p:cNvSpPr/>
          <p:nvPr/>
        </p:nvSpPr>
        <p:spPr>
          <a:xfrm>
            <a:off x="7085987" y="2673491"/>
            <a:ext cx="432413" cy="317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rzałka w dół 15"/>
          <p:cNvSpPr/>
          <p:nvPr/>
        </p:nvSpPr>
        <p:spPr>
          <a:xfrm>
            <a:off x="1620614" y="2673491"/>
            <a:ext cx="432413" cy="317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rzałka w dół 16"/>
          <p:cNvSpPr/>
          <p:nvPr/>
        </p:nvSpPr>
        <p:spPr>
          <a:xfrm>
            <a:off x="4353300" y="2661392"/>
            <a:ext cx="432413" cy="3175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rostokąt 17"/>
          <p:cNvSpPr/>
          <p:nvPr/>
        </p:nvSpPr>
        <p:spPr>
          <a:xfrm>
            <a:off x="951297" y="3211636"/>
            <a:ext cx="4506227" cy="90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Grades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Semestral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 smtClean="0">
                <a:solidFill>
                  <a:schemeClr val="tx1"/>
                </a:solidFill>
              </a:rPr>
              <a:t>Grades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Achievments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Badges</a:t>
            </a:r>
            <a:r>
              <a:rPr lang="pl-PL" dirty="0" smtClean="0">
                <a:solidFill>
                  <a:schemeClr val="tx1"/>
                </a:solidFill>
              </a:rPr>
              <a:t>, </a:t>
            </a:r>
            <a:r>
              <a:rPr lang="pl-PL" dirty="0" err="1" smtClean="0">
                <a:solidFill>
                  <a:schemeClr val="tx1"/>
                </a:solidFill>
              </a:rPr>
              <a:t>Documentation</a:t>
            </a:r>
            <a:r>
              <a:rPr lang="pl-PL" dirty="0" smtClean="0">
                <a:solidFill>
                  <a:schemeClr val="tx1"/>
                </a:solidFill>
              </a:rPr>
              <a:t>….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Strzałka kolista 18"/>
          <p:cNvSpPr/>
          <p:nvPr/>
        </p:nvSpPr>
        <p:spPr>
          <a:xfrm rot="10457897" flipH="1">
            <a:off x="3917482" y="3275810"/>
            <a:ext cx="3262964" cy="1925054"/>
          </a:xfrm>
          <a:prstGeom prst="circularArrow">
            <a:avLst>
              <a:gd name="adj1" fmla="val 5198"/>
              <a:gd name="adj2" fmla="val 943240"/>
              <a:gd name="adj3" fmla="val 20143101"/>
              <a:gd name="adj4" fmla="val 11043949"/>
              <a:gd name="adj5" fmla="val 21617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5153594" y="433705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?</a:t>
            </a:r>
            <a:endParaRPr lang="pl-PL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24949" y="898912"/>
            <a:ext cx="7433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Questions</a:t>
            </a:r>
            <a:r>
              <a:rPr lang="pl-PL" dirty="0" smtClean="0"/>
              <a:t> to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guest</a:t>
            </a:r>
            <a:r>
              <a:rPr lang="pl-PL" dirty="0" smtClean="0"/>
              <a:t> </a:t>
            </a:r>
            <a:r>
              <a:rPr lang="pl-PL" dirty="0" err="1" smtClean="0"/>
              <a:t>speakers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smtClean="0"/>
              <a:t>How to </a:t>
            </a:r>
            <a:r>
              <a:rPr lang="pl-PL" dirty="0" err="1" smtClean="0"/>
              <a:t>promote</a:t>
            </a:r>
            <a:r>
              <a:rPr lang="pl-PL" dirty="0" smtClean="0"/>
              <a:t> development of </a:t>
            </a:r>
            <a:r>
              <a:rPr lang="pl-PL" dirty="0" err="1" smtClean="0"/>
              <a:t>TKC's</a:t>
            </a:r>
            <a:r>
              <a:rPr lang="pl-PL" dirty="0" smtClean="0"/>
              <a:t>?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methods</a:t>
            </a:r>
            <a:r>
              <a:rPr lang="pl-PL" dirty="0" smtClean="0"/>
              <a:t>, </a:t>
            </a:r>
            <a:r>
              <a:rPr lang="pl-PL" dirty="0" err="1" smtClean="0"/>
              <a:t>solutions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be </a:t>
            </a:r>
            <a:r>
              <a:rPr lang="pl-PL" dirty="0" err="1" smtClean="0"/>
              <a:t>implemented</a:t>
            </a:r>
            <a:r>
              <a:rPr lang="pl-PL" dirty="0" smtClean="0"/>
              <a:t>?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practices</a:t>
            </a:r>
            <a:r>
              <a:rPr lang="pl-PL" dirty="0" smtClean="0"/>
              <a:t>?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TKC's</a:t>
            </a:r>
            <a:r>
              <a:rPr lang="pl-PL" dirty="0" smtClean="0"/>
              <a:t> be </a:t>
            </a:r>
            <a:r>
              <a:rPr lang="pl-PL" dirty="0" err="1" smtClean="0"/>
              <a:t>included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</a:t>
            </a:r>
            <a:r>
              <a:rPr lang="pl-PL" dirty="0" err="1" smtClean="0"/>
              <a:t>assessment</a:t>
            </a:r>
            <a:r>
              <a:rPr lang="pl-PL" dirty="0" smtClean="0"/>
              <a:t> for </a:t>
            </a:r>
            <a:r>
              <a:rPr lang="pl-PL" dirty="0" err="1" smtClean="0"/>
              <a:t>licensure</a:t>
            </a:r>
            <a:r>
              <a:rPr lang="pl-PL" dirty="0" smtClean="0"/>
              <a:t>?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err="1" smtClean="0"/>
              <a:t>Can</a:t>
            </a:r>
            <a:r>
              <a:rPr lang="pl-PL" dirty="0" smtClean="0"/>
              <a:t> we </a:t>
            </a:r>
            <a:r>
              <a:rPr lang="pl-PL" dirty="0" err="1" smtClean="0"/>
              <a:t>expect</a:t>
            </a:r>
            <a:r>
              <a:rPr lang="pl-PL" dirty="0" smtClean="0"/>
              <a:t> </a:t>
            </a:r>
            <a:r>
              <a:rPr lang="pl-PL" dirty="0" err="1" smtClean="0"/>
              <a:t>sufficient</a:t>
            </a:r>
            <a:r>
              <a:rPr lang="pl-PL" dirty="0" smtClean="0"/>
              <a:t> development of </a:t>
            </a:r>
            <a:r>
              <a:rPr lang="pl-PL" dirty="0" err="1" smtClean="0"/>
              <a:t>TKC's</a:t>
            </a:r>
            <a:r>
              <a:rPr lang="pl-PL" dirty="0" smtClean="0"/>
              <a:t>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included</a:t>
            </a:r>
            <a:r>
              <a:rPr lang="pl-PL" dirty="0" smtClean="0"/>
              <a:t> in the </a:t>
            </a:r>
            <a:r>
              <a:rPr lang="pl-PL" dirty="0" err="1" smtClean="0"/>
              <a:t>assessment</a:t>
            </a:r>
            <a:r>
              <a:rPr lang="pl-PL" dirty="0" smtClean="0"/>
              <a:t> for </a:t>
            </a:r>
            <a:r>
              <a:rPr lang="pl-PL" dirty="0" err="1" smtClean="0"/>
              <a:t>licensure</a:t>
            </a:r>
            <a:r>
              <a:rPr lang="pl-PL" smtClean="0"/>
              <a:t>?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295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90733" y="1069951"/>
            <a:ext cx="61310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solidFill>
                <a:srgbClr val="0E2E81"/>
              </a:solidFill>
            </a:endParaRPr>
          </a:p>
          <a:p>
            <a:endParaRPr lang="pl-PL" sz="2000" dirty="0">
              <a:solidFill>
                <a:srgbClr val="0E2E81"/>
              </a:solidFill>
            </a:endParaRPr>
          </a:p>
          <a:p>
            <a:r>
              <a:rPr lang="pl-PL" sz="2000" dirty="0" smtClean="0">
                <a:solidFill>
                  <a:schemeClr val="tx2"/>
                </a:solidFill>
              </a:rPr>
              <a:t>TRACK-VET </a:t>
            </a:r>
            <a:r>
              <a:rPr lang="pl-PL" sz="2000" dirty="0" err="1" smtClean="0">
                <a:solidFill>
                  <a:schemeClr val="tx2"/>
                </a:solidFill>
              </a:rPr>
              <a:t>project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is</a:t>
            </a:r>
            <a:r>
              <a:rPr lang="pl-PL" sz="2000" dirty="0" smtClean="0">
                <a:solidFill>
                  <a:schemeClr val="tx2"/>
                </a:solidFill>
              </a:rPr>
              <a:t> </a:t>
            </a:r>
            <a:r>
              <a:rPr lang="pl-PL" sz="2000" dirty="0" err="1" smtClean="0">
                <a:solidFill>
                  <a:schemeClr val="tx2"/>
                </a:solidFill>
              </a:rPr>
              <a:t>funded</a:t>
            </a:r>
            <a:r>
              <a:rPr lang="pl-PL" sz="2000" dirty="0" smtClean="0">
                <a:solidFill>
                  <a:schemeClr val="tx2"/>
                </a:solidFill>
              </a:rPr>
              <a:t> by the Erasmus+ </a:t>
            </a:r>
            <a:r>
              <a:rPr lang="pl-PL" sz="2000" dirty="0" err="1" smtClean="0">
                <a:solidFill>
                  <a:schemeClr val="tx2"/>
                </a:solidFill>
              </a:rPr>
              <a:t>Programme</a:t>
            </a:r>
            <a:r>
              <a:rPr lang="pl-PL" sz="2000" dirty="0" smtClean="0">
                <a:solidFill>
                  <a:schemeClr val="tx2"/>
                </a:solidFill>
              </a:rPr>
              <a:t>, KA2, VET</a:t>
            </a:r>
          </a:p>
          <a:p>
            <a:endParaRPr lang="pl-P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5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98383" y="1199191"/>
            <a:ext cx="48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Technical </a:t>
            </a:r>
            <a:r>
              <a:rPr lang="pl-PL" sz="2000" b="1" dirty="0" err="1" smtClean="0">
                <a:solidFill>
                  <a:schemeClr val="tx2"/>
                </a:solidFill>
              </a:rPr>
              <a:t>issues</a:t>
            </a:r>
            <a:r>
              <a:rPr lang="pl-PL" sz="2000" b="1" dirty="0" smtClean="0">
                <a:solidFill>
                  <a:schemeClr val="tx2"/>
                </a:solidFill>
              </a:rPr>
              <a:t>: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3" name="PoleTekstowe 1"/>
          <p:cNvSpPr txBox="1"/>
          <p:nvPr/>
        </p:nvSpPr>
        <p:spPr>
          <a:xfrm>
            <a:off x="365760" y="1902102"/>
            <a:ext cx="8952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rgbClr val="0E2E81"/>
              </a:solidFill>
            </a:endParaRPr>
          </a:p>
          <a:p>
            <a:r>
              <a:rPr lang="pl-PL" dirty="0" err="1" smtClean="0"/>
              <a:t>Any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conference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/>
              <a:t> </a:t>
            </a:r>
            <a:r>
              <a:rPr lang="pl-PL" dirty="0" smtClean="0"/>
              <a:t>be </a:t>
            </a:r>
            <a:r>
              <a:rPr lang="pl-PL" dirty="0" err="1" smtClean="0"/>
              <a:t>reported</a:t>
            </a:r>
            <a:r>
              <a:rPr lang="pl-PL" dirty="0" smtClean="0"/>
              <a:t> via:</a:t>
            </a:r>
          </a:p>
          <a:p>
            <a:endParaRPr lang="pl-PL" dirty="0" smtClean="0"/>
          </a:p>
          <a:p>
            <a:r>
              <a:rPr lang="pl-PL" dirty="0" smtClean="0"/>
              <a:t>- MS </a:t>
            </a:r>
            <a:r>
              <a:rPr lang="pl-PL" dirty="0" err="1" smtClean="0"/>
              <a:t>Teams</a:t>
            </a:r>
            <a:r>
              <a:rPr lang="pl-PL" dirty="0" smtClean="0"/>
              <a:t> Chat </a:t>
            </a:r>
            <a:r>
              <a:rPr lang="pl-PL" dirty="0" err="1" smtClean="0"/>
              <a:t>or</a:t>
            </a:r>
            <a:endParaRPr lang="pl-PL" dirty="0" smtClean="0"/>
          </a:p>
          <a:p>
            <a:r>
              <a:rPr lang="pl-PL" dirty="0" smtClean="0"/>
              <a:t>- email: kmatus@sgh.waw.pl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98383" y="1199191"/>
            <a:ext cx="48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tx2"/>
                </a:solidFill>
              </a:rPr>
              <a:t>Questions</a:t>
            </a:r>
            <a:r>
              <a:rPr lang="pl-PL" sz="2000" b="1" dirty="0" smtClean="0">
                <a:solidFill>
                  <a:schemeClr val="tx2"/>
                </a:solidFill>
              </a:rPr>
              <a:t> and </a:t>
            </a:r>
            <a:r>
              <a:rPr lang="pl-PL" sz="2000" b="1" dirty="0" err="1" smtClean="0">
                <a:solidFill>
                  <a:schemeClr val="tx2"/>
                </a:solidFill>
              </a:rPr>
              <a:t>Answers</a:t>
            </a:r>
            <a:r>
              <a:rPr lang="pl-PL" sz="2000" b="1" dirty="0" smtClean="0">
                <a:solidFill>
                  <a:schemeClr val="tx2"/>
                </a:solidFill>
              </a:rPr>
              <a:t>: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3" name="PoleTekstowe 1"/>
          <p:cNvSpPr txBox="1"/>
          <p:nvPr/>
        </p:nvSpPr>
        <p:spPr>
          <a:xfrm>
            <a:off x="365760" y="1911727"/>
            <a:ext cx="8393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 err="1" smtClean="0"/>
              <a:t>Questions</a:t>
            </a:r>
            <a:r>
              <a:rPr lang="pl-PL" dirty="0" smtClean="0"/>
              <a:t> </a:t>
            </a:r>
            <a:r>
              <a:rPr lang="pl-PL" dirty="0" err="1" smtClean="0"/>
              <a:t>might</a:t>
            </a:r>
            <a:r>
              <a:rPr lang="pl-PL" dirty="0" smtClean="0"/>
              <a:t> be </a:t>
            </a:r>
            <a:r>
              <a:rPr lang="pl-PL" dirty="0" err="1" smtClean="0"/>
              <a:t>posed</a:t>
            </a:r>
            <a:r>
              <a:rPr lang="pl-PL" dirty="0" smtClean="0"/>
              <a:t> via MS </a:t>
            </a:r>
            <a:r>
              <a:rPr lang="pl-PL" dirty="0" err="1" smtClean="0"/>
              <a:t>Teams</a:t>
            </a:r>
            <a:r>
              <a:rPr lang="pl-PL" dirty="0" smtClean="0"/>
              <a:t> chat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of the </a:t>
            </a:r>
            <a:r>
              <a:rPr lang="pl-PL" dirty="0" err="1" smtClean="0"/>
              <a:t>questions</a:t>
            </a:r>
            <a:r>
              <a:rPr lang="pl-PL" dirty="0" smtClean="0"/>
              <a:t> </a:t>
            </a:r>
            <a:r>
              <a:rPr lang="pl-PL" dirty="0" err="1" smtClean="0"/>
              <a:t>could</a:t>
            </a:r>
            <a:r>
              <a:rPr lang="pl-PL" dirty="0" smtClean="0"/>
              <a:t> not be </a:t>
            </a:r>
            <a:r>
              <a:rPr lang="pl-PL" dirty="0" err="1" smtClean="0"/>
              <a:t>answered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meeting</a:t>
            </a:r>
            <a:r>
              <a:rPr lang="pl-PL" dirty="0" smtClean="0"/>
              <a:t>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will</a:t>
            </a:r>
            <a:r>
              <a:rPr lang="pl-PL" dirty="0" smtClean="0"/>
              <a:t> be </a:t>
            </a:r>
            <a:r>
              <a:rPr lang="pl-PL" dirty="0" err="1" smtClean="0"/>
              <a:t>answered</a:t>
            </a:r>
            <a:r>
              <a:rPr lang="pl-PL" dirty="0" smtClean="0"/>
              <a:t> by the </a:t>
            </a:r>
            <a:r>
              <a:rPr lang="pl-PL" dirty="0" err="1" smtClean="0"/>
              <a:t>project</a:t>
            </a:r>
            <a:r>
              <a:rPr lang="pl-PL" dirty="0" smtClean="0"/>
              <a:t> team </a:t>
            </a:r>
            <a:r>
              <a:rPr lang="pl-PL" dirty="0" err="1" smtClean="0"/>
              <a:t>after</a:t>
            </a:r>
            <a:r>
              <a:rPr lang="pl-PL" dirty="0" smtClean="0"/>
              <a:t> the </a:t>
            </a:r>
            <a:r>
              <a:rPr lang="pl-PL" dirty="0" err="1" smtClean="0"/>
              <a:t>conference</a:t>
            </a:r>
            <a:endParaRPr lang="pl-PL" dirty="0" smtClean="0"/>
          </a:p>
          <a:p>
            <a:pPr marL="285750" indent="-285750">
              <a:buFontTx/>
              <a:buChar char="-"/>
            </a:pPr>
            <a:endParaRPr lang="pl-PL" dirty="0" smtClean="0">
              <a:solidFill>
                <a:srgbClr val="0E2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-560037" y="1199191"/>
            <a:ext cx="571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TRACK-VET </a:t>
            </a:r>
            <a:r>
              <a:rPr lang="pl-PL" sz="2000" b="1" dirty="0" err="1" smtClean="0">
                <a:solidFill>
                  <a:schemeClr val="tx2"/>
                </a:solidFill>
              </a:rPr>
              <a:t>Partnership</a:t>
            </a:r>
            <a:r>
              <a:rPr lang="pl-PL" sz="2000" b="1" dirty="0" smtClean="0">
                <a:solidFill>
                  <a:schemeClr val="tx2"/>
                </a:solidFill>
              </a:rPr>
              <a:t>: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3" name="PoleTekstowe 1"/>
          <p:cNvSpPr txBox="1"/>
          <p:nvPr/>
        </p:nvSpPr>
        <p:spPr>
          <a:xfrm>
            <a:off x="763618" y="1911727"/>
            <a:ext cx="8554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 </a:t>
            </a:r>
            <a:r>
              <a:rPr lang="en-US" dirty="0" err="1" smtClean="0"/>
              <a:t>Fafo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Institute for </a:t>
            </a:r>
            <a:r>
              <a:rPr lang="en-US" dirty="0" err="1"/>
              <a:t>Labour</a:t>
            </a:r>
            <a:r>
              <a:rPr lang="en-US" dirty="0"/>
              <a:t> and Social Research (Norway</a:t>
            </a:r>
            <a:r>
              <a:rPr lang="en-US" dirty="0" smtClean="0"/>
              <a:t>)</a:t>
            </a:r>
            <a:endParaRPr lang="pl-PL" dirty="0" smtClean="0"/>
          </a:p>
          <a:p>
            <a:r>
              <a:rPr lang="pl-PL" dirty="0" smtClean="0"/>
              <a:t>2. </a:t>
            </a:r>
            <a:r>
              <a:rPr lang="pl-PL" dirty="0" err="1" smtClean="0"/>
              <a:t>Céreq</a:t>
            </a:r>
            <a:r>
              <a:rPr lang="pl-PL" dirty="0" smtClean="0"/>
              <a:t>, French Centre for </a:t>
            </a:r>
            <a:r>
              <a:rPr lang="pl-PL" dirty="0" err="1" smtClean="0"/>
              <a:t>Research</a:t>
            </a:r>
            <a:r>
              <a:rPr lang="pl-PL" dirty="0" smtClean="0"/>
              <a:t> on </a:t>
            </a:r>
            <a:r>
              <a:rPr lang="pl-PL" dirty="0" err="1" smtClean="0"/>
              <a:t>Qualifications</a:t>
            </a:r>
            <a:r>
              <a:rPr lang="pl-PL" dirty="0" smtClean="0"/>
              <a:t> (France)</a:t>
            </a:r>
          </a:p>
          <a:p>
            <a:r>
              <a:rPr lang="pl-PL" dirty="0" smtClean="0"/>
              <a:t>3. </a:t>
            </a:r>
            <a:r>
              <a:rPr lang="pl-PL" dirty="0" err="1" smtClean="0"/>
              <a:t>Oeibf</a:t>
            </a:r>
            <a:r>
              <a:rPr lang="pl-PL" dirty="0" smtClean="0"/>
              <a:t>, </a:t>
            </a:r>
            <a:r>
              <a:rPr lang="en-US" dirty="0" smtClean="0"/>
              <a:t>Austrian Institute for Research on Vocational Training (Austria)</a:t>
            </a:r>
            <a:endParaRPr lang="pl-PL" dirty="0" smtClean="0"/>
          </a:p>
          <a:p>
            <a:r>
              <a:rPr lang="pl-PL" dirty="0" smtClean="0"/>
              <a:t>4. VISC, </a:t>
            </a:r>
            <a:r>
              <a:rPr lang="pl-PL" dirty="0" err="1" smtClean="0"/>
              <a:t>National</a:t>
            </a:r>
            <a:r>
              <a:rPr lang="pl-PL" dirty="0" smtClean="0"/>
              <a:t> Centre for </a:t>
            </a:r>
            <a:r>
              <a:rPr lang="pl-PL" dirty="0" err="1" smtClean="0"/>
              <a:t>Education</a:t>
            </a:r>
            <a:r>
              <a:rPr lang="pl-PL" dirty="0" smtClean="0"/>
              <a:t> (</a:t>
            </a:r>
            <a:r>
              <a:rPr lang="pl-PL" dirty="0" err="1" smtClean="0"/>
              <a:t>Latvia</a:t>
            </a:r>
            <a:r>
              <a:rPr lang="pl-PL" dirty="0" smtClean="0"/>
              <a:t>)</a:t>
            </a:r>
          </a:p>
          <a:p>
            <a:r>
              <a:rPr lang="pl-PL" dirty="0" smtClean="0"/>
              <a:t>5. SGH </a:t>
            </a:r>
            <a:r>
              <a:rPr lang="pl-PL" dirty="0" err="1"/>
              <a:t>Warsaw</a:t>
            </a:r>
            <a:r>
              <a:rPr lang="pl-PL" dirty="0"/>
              <a:t> School of </a:t>
            </a:r>
            <a:r>
              <a:rPr lang="pl-PL" dirty="0" err="1"/>
              <a:t>Economics</a:t>
            </a:r>
            <a:r>
              <a:rPr lang="pl-PL" dirty="0"/>
              <a:t> (Poland)</a:t>
            </a:r>
          </a:p>
          <a:p>
            <a:r>
              <a:rPr lang="pl-PL" dirty="0" smtClean="0"/>
              <a:t>6. </a:t>
            </a:r>
            <a:r>
              <a:rPr lang="en-US" dirty="0" smtClean="0"/>
              <a:t>NUCEM</a:t>
            </a:r>
            <a:r>
              <a:rPr lang="pl-PL" dirty="0"/>
              <a:t>, </a:t>
            </a:r>
            <a:r>
              <a:rPr lang="en-US" dirty="0"/>
              <a:t>National Institute for Certified Educational Measurements (Slovakia) </a:t>
            </a:r>
            <a:endParaRPr lang="pl-PL" dirty="0"/>
          </a:p>
          <a:p>
            <a:r>
              <a:rPr lang="pl-PL" dirty="0" smtClean="0"/>
              <a:t>7. UMB</a:t>
            </a:r>
            <a:r>
              <a:rPr lang="pl-PL" dirty="0"/>
              <a:t>, Matej Bel University </a:t>
            </a:r>
            <a:r>
              <a:rPr lang="pl-PL" dirty="0" err="1"/>
              <a:t>Banská</a:t>
            </a:r>
            <a:r>
              <a:rPr lang="pl-PL" dirty="0"/>
              <a:t> </a:t>
            </a:r>
            <a:r>
              <a:rPr lang="pl-PL" dirty="0" err="1"/>
              <a:t>Bystrica</a:t>
            </a:r>
            <a:r>
              <a:rPr lang="pl-PL" dirty="0"/>
              <a:t> (</a:t>
            </a:r>
            <a:r>
              <a:rPr lang="pl-PL" dirty="0" err="1"/>
              <a:t>Slovakia</a:t>
            </a:r>
            <a:r>
              <a:rPr lang="pl-PL" dirty="0"/>
              <a:t>)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>
              <a:solidFill>
                <a:srgbClr val="0E2E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83" y="1876298"/>
            <a:ext cx="3968164" cy="3047210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1" y="1876298"/>
            <a:ext cx="3600635" cy="3206915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75" y="201323"/>
            <a:ext cx="2734257" cy="320596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362" y="201323"/>
            <a:ext cx="1610407" cy="2561436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8"/>
            <a:ext cx="3397677" cy="18485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57" y="1583871"/>
            <a:ext cx="1977118" cy="31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83" y="1876298"/>
            <a:ext cx="3968164" cy="3047210"/>
          </a:xfrm>
          <a:prstGeom prst="rect">
            <a:avLst/>
          </a:prstGeo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1" y="1876298"/>
            <a:ext cx="3600635" cy="3206915"/>
          </a:xfrm>
          <a:prstGeom prst="rect">
            <a:avLst/>
          </a:prstGeom>
        </p:spPr>
      </p:pic>
      <p:pic>
        <p:nvPicPr>
          <p:cNvPr id="4" name="Obraz 3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75" y="201323"/>
            <a:ext cx="2734257" cy="320596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362" y="201323"/>
            <a:ext cx="1610407" cy="2561436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8"/>
            <a:ext cx="3397677" cy="18485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57" y="1583871"/>
            <a:ext cx="1977118" cy="3148277"/>
          </a:xfrm>
          <a:prstGeom prst="rect">
            <a:avLst/>
          </a:prstGeom>
        </p:spPr>
      </p:pic>
      <p:sp>
        <p:nvSpPr>
          <p:cNvPr id="18" name="Prostokąt zaokrąglony 17"/>
          <p:cNvSpPr/>
          <p:nvPr/>
        </p:nvSpPr>
        <p:spPr>
          <a:xfrm>
            <a:off x="0" y="0"/>
            <a:ext cx="8980371" cy="5216893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ostokąt zaokrąglony 9"/>
          <p:cNvSpPr/>
          <p:nvPr/>
        </p:nvSpPr>
        <p:spPr>
          <a:xfrm>
            <a:off x="553664" y="969318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err="1" smtClean="0"/>
              <a:t>Entrepreneurship</a:t>
            </a:r>
            <a:endParaRPr lang="pl-PL" b="1" cap="small" dirty="0" smtClean="0"/>
          </a:p>
          <a:p>
            <a:pPr algn="ctr"/>
            <a:r>
              <a:rPr lang="pl-PL" b="1" cap="small" dirty="0" err="1"/>
              <a:t>C</a:t>
            </a:r>
            <a:r>
              <a:rPr lang="pl-PL" b="1" cap="small" dirty="0" err="1" smtClean="0"/>
              <a:t>ompetence</a:t>
            </a:r>
            <a:endParaRPr lang="en-GB" b="1" cap="smal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553664" y="2372895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smtClean="0"/>
              <a:t>Learning </a:t>
            </a:r>
            <a:r>
              <a:rPr lang="pl-PL" b="1" cap="small" dirty="0" err="1" smtClean="0"/>
              <a:t>competence</a:t>
            </a:r>
            <a:endParaRPr lang="en-GB" b="1" cap="smal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6365396" y="3547318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err="1" smtClean="0"/>
              <a:t>Civic</a:t>
            </a:r>
            <a:r>
              <a:rPr lang="pl-PL" b="1" cap="small" dirty="0" smtClean="0"/>
              <a:t> </a:t>
            </a:r>
            <a:r>
              <a:rPr lang="pl-PL" b="1" cap="small" dirty="0" err="1" smtClean="0"/>
              <a:t>Competence</a:t>
            </a:r>
            <a:endParaRPr lang="en-GB" b="1" cap="small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5844997" y="201323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err="1" smtClean="0"/>
              <a:t>Social</a:t>
            </a:r>
            <a:r>
              <a:rPr lang="pl-PL" b="1" cap="small" dirty="0" smtClean="0"/>
              <a:t> </a:t>
            </a:r>
            <a:r>
              <a:rPr lang="pl-PL" b="1" cap="small" dirty="0" err="1" smtClean="0"/>
              <a:t>Competence</a:t>
            </a:r>
            <a:endParaRPr lang="en-GB" b="1" cap="small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993321" y="3698572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smtClean="0"/>
              <a:t>Media </a:t>
            </a:r>
            <a:r>
              <a:rPr lang="pl-PL" b="1" cap="small" dirty="0" err="1" smtClean="0"/>
              <a:t>Literacy</a:t>
            </a:r>
            <a:endParaRPr lang="en-GB" b="1" cap="smal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5883910" y="1583871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err="1" smtClean="0"/>
              <a:t>Cultural</a:t>
            </a:r>
            <a:r>
              <a:rPr lang="pl-PL" b="1" cap="small" dirty="0" smtClean="0"/>
              <a:t> </a:t>
            </a:r>
            <a:r>
              <a:rPr lang="pl-PL" b="1" cap="small" dirty="0" err="1" smtClean="0"/>
              <a:t>Awarness</a:t>
            </a:r>
            <a:endParaRPr lang="en-GB" b="1" cap="small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3247064" y="1736271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smtClean="0"/>
              <a:t>Critical </a:t>
            </a:r>
            <a:r>
              <a:rPr lang="pl-PL" b="1" cap="small" dirty="0" err="1" smtClean="0"/>
              <a:t>Thinking</a:t>
            </a:r>
            <a:endParaRPr lang="en-GB" b="1" cap="small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3899781" y="3423416"/>
            <a:ext cx="2261508" cy="889908"/>
          </a:xfrm>
          <a:prstGeom prst="roundRect">
            <a:avLst/>
          </a:prstGeom>
          <a:solidFill>
            <a:srgbClr val="0E41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cap="small" dirty="0" smtClean="0"/>
              <a:t>Problem </a:t>
            </a:r>
            <a:r>
              <a:rPr lang="pl-PL" b="1" cap="small" dirty="0" err="1" smtClean="0"/>
              <a:t>Solving</a:t>
            </a:r>
            <a:endParaRPr lang="en-GB" b="1" cap="small" dirty="0"/>
          </a:p>
        </p:txBody>
      </p:sp>
      <p:sp>
        <p:nvSpPr>
          <p:cNvPr id="19" name="PoleTekstowe 1"/>
          <p:cNvSpPr txBox="1"/>
          <p:nvPr/>
        </p:nvSpPr>
        <p:spPr>
          <a:xfrm>
            <a:off x="0" y="62527"/>
            <a:ext cx="581698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We </a:t>
            </a:r>
            <a:r>
              <a:rPr lang="pl-PL" sz="2000" b="1" dirty="0" err="1" smtClean="0"/>
              <a:t>need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systemic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solutions</a:t>
            </a:r>
            <a:r>
              <a:rPr lang="pl-PL" sz="2000" b="1" dirty="0" smtClean="0"/>
              <a:t> to </a:t>
            </a:r>
            <a:r>
              <a:rPr lang="pl-PL" sz="2000" b="1" dirty="0" err="1" smtClean="0"/>
              <a:t>support</a:t>
            </a:r>
            <a:r>
              <a:rPr lang="pl-PL" sz="2000" b="1" dirty="0" smtClean="0"/>
              <a:t> development of </a:t>
            </a:r>
            <a:r>
              <a:rPr lang="pl-PL" sz="2000" b="1" dirty="0" err="1" smtClean="0"/>
              <a:t>transversal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key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competences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0178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90733" y="1319931"/>
            <a:ext cx="571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 smtClean="0">
                <a:solidFill>
                  <a:schemeClr val="tx2"/>
                </a:solidFill>
              </a:rPr>
              <a:t>Main</a:t>
            </a:r>
            <a:r>
              <a:rPr lang="pl-PL" sz="2000" b="1" dirty="0" smtClean="0">
                <a:solidFill>
                  <a:schemeClr val="tx2"/>
                </a:solidFill>
              </a:rPr>
              <a:t> </a:t>
            </a:r>
            <a:r>
              <a:rPr lang="pl-PL" sz="2000" b="1" dirty="0" err="1" smtClean="0">
                <a:solidFill>
                  <a:schemeClr val="tx2"/>
                </a:solidFill>
              </a:rPr>
              <a:t>rationale</a:t>
            </a:r>
            <a:r>
              <a:rPr lang="pl-PL" sz="2000" b="1" dirty="0" smtClean="0">
                <a:solidFill>
                  <a:schemeClr val="tx2"/>
                </a:solidFill>
              </a:rPr>
              <a:t> of the </a:t>
            </a:r>
            <a:r>
              <a:rPr lang="pl-PL" sz="2000" b="1" dirty="0" err="1" smtClean="0">
                <a:solidFill>
                  <a:schemeClr val="tx2"/>
                </a:solidFill>
              </a:rPr>
              <a:t>project</a:t>
            </a:r>
            <a:r>
              <a:rPr lang="pl-PL" sz="2000" b="1" dirty="0" smtClean="0">
                <a:solidFill>
                  <a:schemeClr val="tx2"/>
                </a:solidFill>
              </a:rPr>
              <a:t>:</a:t>
            </a:r>
            <a:endParaRPr lang="pl-PL" sz="2000" b="1" dirty="0">
              <a:solidFill>
                <a:schemeClr val="tx2"/>
              </a:solidFill>
            </a:endParaRPr>
          </a:p>
        </p:txBody>
      </p:sp>
      <p:sp>
        <p:nvSpPr>
          <p:cNvPr id="4" name="PoleTekstowe 1"/>
          <p:cNvSpPr txBox="1"/>
          <p:nvPr/>
        </p:nvSpPr>
        <p:spPr>
          <a:xfrm>
            <a:off x="843133" y="1899027"/>
            <a:ext cx="801251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Although</a:t>
            </a:r>
            <a:r>
              <a:rPr lang="pl-PL" dirty="0" smtClean="0"/>
              <a:t> </a:t>
            </a:r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competences</a:t>
            </a:r>
            <a:r>
              <a:rPr lang="pl-PL" dirty="0"/>
              <a:t> (</a:t>
            </a:r>
            <a:r>
              <a:rPr lang="pl-PL" dirty="0" err="1"/>
              <a:t>including</a:t>
            </a:r>
            <a:r>
              <a:rPr lang="pl-PL" dirty="0"/>
              <a:t> </a:t>
            </a:r>
            <a:r>
              <a:rPr lang="pl-PL" dirty="0" err="1" smtClean="0"/>
              <a:t>TKC's</a:t>
            </a:r>
            <a:r>
              <a:rPr lang="pl-PL" dirty="0" smtClean="0"/>
              <a:t>) </a:t>
            </a:r>
            <a:r>
              <a:rPr lang="pl-PL" dirty="0" err="1"/>
              <a:t>are</a:t>
            </a:r>
            <a:r>
              <a:rPr lang="pl-PL" dirty="0"/>
              <a:t> high on a policy agenda, </a:t>
            </a:r>
            <a:br>
              <a:rPr lang="pl-PL" dirty="0"/>
            </a:br>
            <a:r>
              <a:rPr lang="pl-PL" dirty="0" err="1"/>
              <a:t>systemic</a:t>
            </a:r>
            <a:r>
              <a:rPr lang="pl-PL" dirty="0"/>
              <a:t> </a:t>
            </a:r>
            <a:r>
              <a:rPr lang="pl-PL" dirty="0" err="1"/>
              <a:t>solutions</a:t>
            </a:r>
            <a:r>
              <a:rPr lang="pl-PL" dirty="0"/>
              <a:t> for development and </a:t>
            </a:r>
            <a:r>
              <a:rPr lang="pl-PL" dirty="0" err="1"/>
              <a:t>assessment</a:t>
            </a:r>
            <a:r>
              <a:rPr lang="pl-PL" dirty="0"/>
              <a:t> of </a:t>
            </a:r>
            <a:r>
              <a:rPr lang="pl-PL" dirty="0" err="1" smtClean="0"/>
              <a:t>TKC's</a:t>
            </a:r>
            <a:r>
              <a:rPr lang="pl-PL" dirty="0" smtClean="0"/>
              <a:t> </a:t>
            </a:r>
            <a:r>
              <a:rPr lang="pl-PL" dirty="0" err="1"/>
              <a:t>remain</a:t>
            </a:r>
            <a:r>
              <a:rPr lang="pl-PL" dirty="0"/>
              <a:t> to a </a:t>
            </a:r>
            <a:r>
              <a:rPr lang="pl-PL" dirty="0" err="1"/>
              <a:t>large</a:t>
            </a:r>
            <a:r>
              <a:rPr lang="pl-PL" dirty="0"/>
              <a:t> </a:t>
            </a:r>
            <a:r>
              <a:rPr lang="pl-PL" dirty="0" err="1"/>
              <a:t>extent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’</a:t>
            </a:r>
            <a:r>
              <a:rPr lang="pl-PL" dirty="0" err="1"/>
              <a:t>uncharted</a:t>
            </a:r>
            <a:r>
              <a:rPr lang="pl-PL" dirty="0"/>
              <a:t> </a:t>
            </a:r>
            <a:r>
              <a:rPr lang="pl-PL" dirty="0" err="1"/>
              <a:t>territiory</a:t>
            </a:r>
            <a:r>
              <a:rPr lang="pl-PL" dirty="0" smtClean="0"/>
              <a:t>’.</a:t>
            </a:r>
          </a:p>
          <a:p>
            <a:endParaRPr lang="pl-PL" dirty="0"/>
          </a:p>
          <a:p>
            <a:r>
              <a:rPr lang="pl-PL" sz="1400" i="1" dirty="0" smtClean="0"/>
              <a:t>We </a:t>
            </a:r>
            <a:r>
              <a:rPr lang="pl-PL" sz="1400" i="1" dirty="0" err="1" smtClean="0"/>
              <a:t>need</a:t>
            </a:r>
            <a:r>
              <a:rPr lang="pl-PL" sz="1400" i="1" dirty="0" smtClean="0"/>
              <a:t> to </a:t>
            </a:r>
            <a:r>
              <a:rPr lang="pl-PL" sz="1400" i="1" dirty="0" err="1" smtClean="0"/>
              <a:t>learn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how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our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systems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can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effectively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support</a:t>
            </a:r>
            <a:r>
              <a:rPr lang="pl-PL" sz="1400" i="1" dirty="0" smtClean="0"/>
              <a:t> development of:</a:t>
            </a:r>
          </a:p>
          <a:p>
            <a:r>
              <a:rPr lang="pl-PL" sz="1400" i="1" dirty="0" smtClean="0"/>
              <a:t>- </a:t>
            </a:r>
            <a:r>
              <a:rPr lang="pl-PL" sz="1400" i="1" dirty="0" err="1" smtClean="0"/>
              <a:t>civic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competence</a:t>
            </a:r>
            <a:r>
              <a:rPr lang="pl-PL" sz="1400" i="1" dirty="0" smtClean="0"/>
              <a:t> in </a:t>
            </a:r>
            <a:r>
              <a:rPr lang="pl-PL" sz="1400" i="1" dirty="0" err="1" smtClean="0"/>
              <a:t>times</a:t>
            </a:r>
            <a:r>
              <a:rPr lang="pl-PL" sz="1400" i="1" dirty="0" smtClean="0"/>
              <a:t> of </a:t>
            </a:r>
            <a:r>
              <a:rPr lang="pl-PL" sz="1400" i="1" dirty="0" err="1" smtClean="0"/>
              <a:t>social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turbulence</a:t>
            </a:r>
            <a:endParaRPr lang="pl-PL" sz="1400" i="1" dirty="0" smtClean="0"/>
          </a:p>
          <a:p>
            <a:r>
              <a:rPr lang="pl-PL" sz="1400" i="1" dirty="0" smtClean="0"/>
              <a:t>- learning </a:t>
            </a:r>
            <a:r>
              <a:rPr lang="pl-PL" sz="1400" i="1" dirty="0" err="1" smtClean="0"/>
              <a:t>competence</a:t>
            </a:r>
            <a:r>
              <a:rPr lang="pl-PL" sz="1400" i="1" dirty="0" smtClean="0"/>
              <a:t> in the era of </a:t>
            </a:r>
            <a:r>
              <a:rPr lang="pl-PL" sz="1400" i="1" dirty="0" err="1" smtClean="0"/>
              <a:t>accelerating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change</a:t>
            </a:r>
            <a:endParaRPr lang="pl-PL" sz="1400" i="1" dirty="0" smtClean="0"/>
          </a:p>
          <a:p>
            <a:r>
              <a:rPr lang="pl-PL" sz="1400" i="1" dirty="0" smtClean="0"/>
              <a:t>- </a:t>
            </a:r>
            <a:r>
              <a:rPr lang="pl-PL" sz="1400" i="1" dirty="0" err="1" smtClean="0"/>
              <a:t>cultural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awarness</a:t>
            </a:r>
            <a:r>
              <a:rPr lang="pl-PL" sz="1400" i="1" dirty="0" smtClean="0"/>
              <a:t> and </a:t>
            </a:r>
            <a:r>
              <a:rPr lang="pl-PL" sz="1400" i="1" dirty="0" err="1" smtClean="0"/>
              <a:t>literacy</a:t>
            </a:r>
            <a:r>
              <a:rPr lang="pl-PL" sz="1400" i="1" dirty="0" smtClean="0"/>
              <a:t> in the </a:t>
            </a:r>
            <a:r>
              <a:rPr lang="pl-PL" sz="1400" i="1" dirty="0" err="1" smtClean="0"/>
              <a:t>age</a:t>
            </a:r>
            <a:r>
              <a:rPr lang="pl-PL" sz="1400" i="1" dirty="0" smtClean="0"/>
              <a:t> of </a:t>
            </a:r>
            <a:r>
              <a:rPr lang="pl-PL" sz="1400" i="1" dirty="0" err="1" smtClean="0"/>
              <a:t>migrations</a:t>
            </a:r>
            <a:r>
              <a:rPr lang="pl-PL" sz="1400" i="1" dirty="0" smtClean="0"/>
              <a:t> and </a:t>
            </a:r>
            <a:r>
              <a:rPr lang="pl-PL" sz="1400" i="1" dirty="0" err="1" smtClean="0"/>
              <a:t>mobility</a:t>
            </a:r>
            <a:endParaRPr lang="pl-PL" sz="1400" i="1" dirty="0" smtClean="0"/>
          </a:p>
          <a:p>
            <a:r>
              <a:rPr lang="pl-PL" sz="1400" i="1" dirty="0" smtClean="0"/>
              <a:t>- </a:t>
            </a:r>
            <a:r>
              <a:rPr lang="pl-PL" sz="1400" i="1" dirty="0" err="1" smtClean="0"/>
              <a:t>social</a:t>
            </a:r>
            <a:r>
              <a:rPr lang="pl-PL" sz="1400" i="1" dirty="0" smtClean="0"/>
              <a:t> and </a:t>
            </a:r>
            <a:r>
              <a:rPr lang="pl-PL" sz="1400" i="1" dirty="0" err="1" smtClean="0"/>
              <a:t>personal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competence</a:t>
            </a:r>
            <a:r>
              <a:rPr lang="pl-PL" sz="1400" i="1" dirty="0" smtClean="0"/>
              <a:t> in </a:t>
            </a:r>
            <a:r>
              <a:rPr lang="pl-PL" sz="1400" i="1" dirty="0" err="1" smtClean="0"/>
              <a:t>times</a:t>
            </a:r>
            <a:r>
              <a:rPr lang="pl-PL" sz="1400" i="1" dirty="0" smtClean="0"/>
              <a:t> of </a:t>
            </a:r>
            <a:r>
              <a:rPr lang="pl-PL" sz="1400" i="1" dirty="0" err="1" smtClean="0"/>
              <a:t>alienation</a:t>
            </a:r>
            <a:r>
              <a:rPr lang="pl-PL" sz="1400" i="1" dirty="0" smtClean="0"/>
              <a:t> and </a:t>
            </a:r>
            <a:r>
              <a:rPr lang="pl-PL" sz="1400" i="1" dirty="0" err="1" smtClean="0"/>
              <a:t>polarization</a:t>
            </a:r>
            <a:endParaRPr lang="pl-PL" sz="1400" i="1" dirty="0" smtClean="0"/>
          </a:p>
          <a:p>
            <a:r>
              <a:rPr lang="pl-PL" sz="1400" i="1" dirty="0" smtClean="0"/>
              <a:t>- 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62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90732" y="1319931"/>
            <a:ext cx="7367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How </a:t>
            </a:r>
            <a:r>
              <a:rPr lang="pl-PL" sz="2000" b="1" dirty="0" err="1" smtClean="0">
                <a:solidFill>
                  <a:schemeClr val="tx2"/>
                </a:solidFill>
              </a:rPr>
              <a:t>did</a:t>
            </a:r>
            <a:r>
              <a:rPr lang="pl-PL" sz="2000" b="1" dirty="0" smtClean="0">
                <a:solidFill>
                  <a:schemeClr val="tx2"/>
                </a:solidFill>
              </a:rPr>
              <a:t> we </a:t>
            </a:r>
            <a:r>
              <a:rPr lang="pl-PL" sz="2000" b="1" dirty="0" err="1" smtClean="0">
                <a:solidFill>
                  <a:schemeClr val="tx2"/>
                </a:solidFill>
              </a:rPr>
              <a:t>intend</a:t>
            </a:r>
            <a:r>
              <a:rPr lang="pl-PL" sz="2000" b="1" dirty="0" smtClean="0">
                <a:solidFill>
                  <a:schemeClr val="tx2"/>
                </a:solidFill>
              </a:rPr>
              <a:t> to </a:t>
            </a:r>
            <a:r>
              <a:rPr lang="pl-PL" sz="2000" b="1" dirty="0" err="1" smtClean="0">
                <a:solidFill>
                  <a:schemeClr val="tx2"/>
                </a:solidFill>
              </a:rPr>
              <a:t>achieve</a:t>
            </a:r>
            <a:r>
              <a:rPr lang="pl-PL" sz="2000" b="1" dirty="0" smtClean="0">
                <a:solidFill>
                  <a:schemeClr val="tx2"/>
                </a:solidFill>
              </a:rPr>
              <a:t> the </a:t>
            </a:r>
            <a:r>
              <a:rPr lang="pl-PL" sz="2000" b="1" dirty="0" err="1" smtClean="0">
                <a:solidFill>
                  <a:schemeClr val="tx2"/>
                </a:solidFill>
              </a:rPr>
              <a:t>aims</a:t>
            </a:r>
            <a:r>
              <a:rPr lang="pl-PL" sz="2000" b="1" dirty="0" smtClean="0">
                <a:solidFill>
                  <a:schemeClr val="tx2"/>
                </a:solidFill>
              </a:rPr>
              <a:t> of the </a:t>
            </a:r>
            <a:r>
              <a:rPr lang="pl-PL" sz="2000" b="1" dirty="0" err="1" smtClean="0">
                <a:solidFill>
                  <a:schemeClr val="tx2"/>
                </a:solidFill>
              </a:rPr>
              <a:t>project</a:t>
            </a:r>
            <a:r>
              <a:rPr lang="pl-PL" sz="20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PoleTekstowe 1"/>
          <p:cNvSpPr txBox="1"/>
          <p:nvPr/>
        </p:nvSpPr>
        <p:spPr>
          <a:xfrm>
            <a:off x="690733" y="1838782"/>
            <a:ext cx="8012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 err="1" smtClean="0"/>
              <a:t>preparing</a:t>
            </a:r>
            <a:r>
              <a:rPr lang="pl-PL" dirty="0" smtClean="0"/>
              <a:t> country </a:t>
            </a:r>
            <a:r>
              <a:rPr lang="pl-PL" dirty="0" err="1" smtClean="0"/>
              <a:t>reports</a:t>
            </a:r>
            <a:r>
              <a:rPr lang="pl-PL" dirty="0" smtClean="0"/>
              <a:t> of 6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r>
              <a:rPr lang="pl-PL" dirty="0" smtClean="0"/>
              <a:t> in </a:t>
            </a:r>
            <a:r>
              <a:rPr lang="pl-PL" dirty="0" err="1" smtClean="0"/>
              <a:t>which</a:t>
            </a:r>
            <a:r>
              <a:rPr lang="pl-PL" dirty="0" smtClean="0"/>
              <a:t> development and </a:t>
            </a:r>
            <a:r>
              <a:rPr lang="pl-PL" dirty="0" err="1" smtClean="0"/>
              <a:t>assessment</a:t>
            </a:r>
            <a:r>
              <a:rPr lang="pl-PL" dirty="0" smtClean="0"/>
              <a:t> </a:t>
            </a:r>
            <a:r>
              <a:rPr lang="pl-PL" dirty="0" err="1" smtClean="0"/>
              <a:t>practices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described</a:t>
            </a:r>
            <a:r>
              <a:rPr lang="pl-PL" dirty="0" smtClean="0"/>
              <a:t> </a:t>
            </a:r>
            <a:r>
              <a:rPr lang="pl-PL" dirty="0" err="1" smtClean="0"/>
              <a:t>according</a:t>
            </a:r>
            <a:r>
              <a:rPr lang="pl-PL" dirty="0" smtClean="0"/>
              <a:t> to a </a:t>
            </a:r>
            <a:r>
              <a:rPr lang="pl-PL" dirty="0" err="1" smtClean="0"/>
              <a:t>common</a:t>
            </a:r>
            <a:r>
              <a:rPr lang="pl-PL" dirty="0" smtClean="0"/>
              <a:t> </a:t>
            </a:r>
            <a:r>
              <a:rPr lang="pl-PL" dirty="0" err="1" smtClean="0"/>
              <a:t>strucutre</a:t>
            </a:r>
            <a:r>
              <a:rPr lang="pl-PL" dirty="0" smtClean="0"/>
              <a:t>;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interviews</a:t>
            </a:r>
            <a:r>
              <a:rPr lang="pl-PL" dirty="0"/>
              <a:t> with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150 </a:t>
            </a:r>
            <a:r>
              <a:rPr lang="pl-PL" dirty="0" err="1"/>
              <a:t>experts</a:t>
            </a:r>
            <a:r>
              <a:rPr lang="pl-PL" dirty="0"/>
              <a:t> from </a:t>
            </a:r>
            <a:r>
              <a:rPr lang="pl-PL" dirty="0" err="1"/>
              <a:t>six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and </a:t>
            </a:r>
            <a:r>
              <a:rPr lang="pl-PL" dirty="0" err="1"/>
              <a:t>desk</a:t>
            </a:r>
            <a:r>
              <a:rPr lang="pl-PL" dirty="0"/>
              <a:t> </a:t>
            </a:r>
            <a:r>
              <a:rPr lang="pl-PL" dirty="0" err="1"/>
              <a:t>research</a:t>
            </a:r>
            <a:endParaRPr lang="pl-PL" dirty="0"/>
          </a:p>
          <a:p>
            <a:pPr marL="285750" indent="-285750">
              <a:buFontTx/>
              <a:buChar char="-"/>
            </a:pPr>
            <a:endParaRPr lang="pl-PL" dirty="0">
              <a:solidFill>
                <a:srgbClr val="0E2E81"/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 err="1" smtClean="0"/>
              <a:t>preparing</a:t>
            </a:r>
            <a:r>
              <a:rPr lang="pl-PL" dirty="0" smtClean="0"/>
              <a:t> </a:t>
            </a:r>
            <a:r>
              <a:rPr lang="pl-PL" dirty="0" err="1" smtClean="0"/>
              <a:t>synthesis</a:t>
            </a:r>
            <a:r>
              <a:rPr lang="pl-PL" dirty="0" smtClean="0"/>
              <a:t> of </a:t>
            </a:r>
            <a:r>
              <a:rPr lang="pl-PL" dirty="0" err="1" smtClean="0"/>
              <a:t>solutions</a:t>
            </a:r>
            <a:r>
              <a:rPr lang="pl-PL" dirty="0" smtClean="0"/>
              <a:t> </a:t>
            </a:r>
            <a:r>
              <a:rPr lang="pl-PL" dirty="0" err="1" smtClean="0"/>
              <a:t>implemented</a:t>
            </a:r>
            <a:r>
              <a:rPr lang="pl-PL" dirty="0" smtClean="0"/>
              <a:t> and </a:t>
            </a:r>
            <a:r>
              <a:rPr lang="pl-PL" dirty="0" err="1" smtClean="0"/>
              <a:t>used</a:t>
            </a:r>
            <a:r>
              <a:rPr lang="pl-PL" dirty="0" smtClean="0"/>
              <a:t> in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countries</a:t>
            </a:r>
            <a:r>
              <a:rPr lang="pl-PL" dirty="0" smtClean="0"/>
              <a:t> </a:t>
            </a:r>
            <a:r>
              <a:rPr lang="pl-PL" dirty="0" err="1" smtClean="0"/>
              <a:t>related</a:t>
            </a:r>
            <a:r>
              <a:rPr lang="pl-PL" dirty="0" smtClean="0"/>
              <a:t> to development, </a:t>
            </a:r>
            <a:r>
              <a:rPr lang="pl-PL" dirty="0" err="1" smtClean="0"/>
              <a:t>assessment</a:t>
            </a:r>
            <a:r>
              <a:rPr lang="pl-PL" dirty="0" smtClean="0"/>
              <a:t>, </a:t>
            </a:r>
            <a:r>
              <a:rPr lang="pl-PL" dirty="0" err="1" smtClean="0"/>
              <a:t>validation</a:t>
            </a:r>
            <a:r>
              <a:rPr lang="pl-PL" dirty="0" smtClean="0"/>
              <a:t> of </a:t>
            </a:r>
            <a:r>
              <a:rPr lang="pl-PL" dirty="0" err="1" smtClean="0"/>
              <a:t>TKC's</a:t>
            </a:r>
            <a:r>
              <a:rPr lang="pl-PL" dirty="0" smtClean="0"/>
              <a:t>. </a:t>
            </a:r>
            <a:r>
              <a:rPr lang="pl-PL" dirty="0" err="1" smtClean="0"/>
              <a:t>Describing</a:t>
            </a:r>
            <a:r>
              <a:rPr lang="pl-PL" dirty="0" smtClean="0"/>
              <a:t> </a:t>
            </a:r>
            <a:r>
              <a:rPr lang="pl-PL" dirty="0" err="1" smtClean="0"/>
              <a:t>practices</a:t>
            </a:r>
            <a:r>
              <a:rPr lang="pl-PL" dirty="0" smtClean="0"/>
              <a:t>, </a:t>
            </a:r>
            <a:r>
              <a:rPr lang="pl-PL" dirty="0" err="1" smtClean="0"/>
              <a:t>identifying</a:t>
            </a:r>
            <a:r>
              <a:rPr lang="pl-PL" dirty="0" smtClean="0"/>
              <a:t> model </a:t>
            </a:r>
            <a:r>
              <a:rPr lang="pl-PL" dirty="0" err="1" smtClean="0"/>
              <a:t>solutions</a:t>
            </a:r>
            <a:r>
              <a:rPr lang="pl-PL" dirty="0" smtClean="0"/>
              <a:t>, </a:t>
            </a:r>
            <a:r>
              <a:rPr lang="pl-PL" dirty="0" err="1" smtClean="0"/>
              <a:t>formulating</a:t>
            </a:r>
            <a:r>
              <a:rPr lang="pl-PL" dirty="0" smtClean="0"/>
              <a:t> </a:t>
            </a:r>
            <a:r>
              <a:rPr lang="pl-PL" dirty="0" err="1" smtClean="0"/>
              <a:t>recommendations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6518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624949" y="898912"/>
            <a:ext cx="74336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decided to use the term </a:t>
            </a:r>
            <a:r>
              <a:rPr lang="en-US" i="1" dirty="0"/>
              <a:t>transversal key competences</a:t>
            </a:r>
            <a:r>
              <a:rPr lang="en-US" dirty="0"/>
              <a:t> </a:t>
            </a:r>
            <a:r>
              <a:rPr lang="en-US" dirty="0" smtClean="0"/>
              <a:t>(TKC's), </a:t>
            </a:r>
            <a:r>
              <a:rPr lang="en-US" dirty="0"/>
              <a:t>which is defined as a subgroup </a:t>
            </a:r>
            <a:r>
              <a:rPr lang="en-US" dirty="0" smtClean="0"/>
              <a:t>of </a:t>
            </a:r>
            <a:r>
              <a:rPr lang="en-US" dirty="0"/>
              <a:t>the 8 key competences defined in the Council </a:t>
            </a:r>
            <a:r>
              <a:rPr lang="en-US" i="1" dirty="0" smtClean="0"/>
              <a:t>Recommendation </a:t>
            </a:r>
            <a:r>
              <a:rPr lang="en-US" i="1" dirty="0"/>
              <a:t>on Key Competences for Lifelong Learning</a:t>
            </a:r>
            <a:r>
              <a:rPr lang="en-US" dirty="0"/>
              <a:t> (</a:t>
            </a:r>
            <a:r>
              <a:rPr lang="en-US" dirty="0" smtClean="0"/>
              <a:t>20</a:t>
            </a:r>
            <a:r>
              <a:rPr lang="pl-PL" dirty="0" smtClean="0"/>
              <a:t>18</a:t>
            </a:r>
            <a:r>
              <a:rPr lang="en-US" dirty="0" smtClean="0"/>
              <a:t>), </a:t>
            </a:r>
            <a:r>
              <a:rPr lang="en-US" dirty="0"/>
              <a:t>namely: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smtClean="0"/>
              <a:t>Personal</a:t>
            </a:r>
            <a:r>
              <a:rPr lang="en-US" dirty="0"/>
              <a:t>, social and learning </a:t>
            </a:r>
            <a:r>
              <a:rPr lang="en-US" dirty="0" smtClean="0"/>
              <a:t>competence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pl-PL" dirty="0" smtClean="0"/>
              <a:t> C</a:t>
            </a:r>
            <a:r>
              <a:rPr lang="en-US" dirty="0" err="1"/>
              <a:t>ivic</a:t>
            </a:r>
            <a:r>
              <a:rPr lang="en-US" dirty="0"/>
              <a:t> </a:t>
            </a:r>
            <a:r>
              <a:rPr lang="en-US" dirty="0" smtClean="0"/>
              <a:t>competences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pl-PL" dirty="0" err="1" smtClean="0"/>
              <a:t>Entrepreneurship</a:t>
            </a:r>
            <a:r>
              <a:rPr lang="pl-PL" dirty="0" smtClean="0"/>
              <a:t> </a:t>
            </a:r>
            <a:r>
              <a:rPr lang="pl-PL" dirty="0" err="1" smtClean="0"/>
              <a:t>competence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smtClean="0"/>
              <a:t>Cultural </a:t>
            </a:r>
            <a:r>
              <a:rPr lang="en-US" dirty="0"/>
              <a:t>awareness and expression </a:t>
            </a:r>
            <a:r>
              <a:rPr lang="en-US" dirty="0" err="1"/>
              <a:t>competenc</a:t>
            </a:r>
            <a:r>
              <a:rPr lang="pl-PL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1833</TotalTime>
  <Words>749</Words>
  <Application>Microsoft Office PowerPoint</Application>
  <PresentationFormat>Pokaz na ekranie (16:9)</PresentationFormat>
  <Paragraphs>193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Horacy Dębowski</cp:lastModifiedBy>
  <cp:revision>158</cp:revision>
  <cp:lastPrinted>2020-02-28T09:48:14Z</cp:lastPrinted>
  <dcterms:created xsi:type="dcterms:W3CDTF">2010-04-12T23:12:02Z</dcterms:created>
  <dcterms:modified xsi:type="dcterms:W3CDTF">2020-11-23T11:10:31Z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