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56" r:id="rId2"/>
    <p:sldId id="344" r:id="rId3"/>
    <p:sldId id="339" r:id="rId4"/>
    <p:sldId id="330" r:id="rId5"/>
    <p:sldId id="352" r:id="rId6"/>
    <p:sldId id="353" r:id="rId7"/>
  </p:sldIdLst>
  <p:sldSz cx="9906000" cy="6858000" type="A4"/>
  <p:notesSz cx="6797675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6D7"/>
    <a:srgbClr val="A1A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6" autoAdjust="0"/>
    <p:restoredTop sz="91299" autoAdjust="0"/>
  </p:normalViewPr>
  <p:slideViewPr>
    <p:cSldViewPr snapToGrid="0" snapToObjects="1">
      <p:cViewPr varScale="1">
        <p:scale>
          <a:sx n="61" d="100"/>
          <a:sy n="61" d="100"/>
        </p:scale>
        <p:origin x="852" y="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248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EE84A4-B169-40D8-947A-16B4661D37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9AD79-A4A4-427D-BCD1-796AD1BEF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2CD74-5DAB-47DA-90C9-B3617653A969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63290-6A01-4A9F-B734-DD49785F6A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8121B-9322-481D-A740-07D1CE3D7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49E17-ACB3-45EB-8248-CE0CA3B72EA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7183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9E6DE-CCBB-401B-A5D3-E7B1AC60F257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1EC09-5256-42CC-B35A-C15B72EB5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7094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61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240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47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89" y="3244018"/>
            <a:ext cx="10049690" cy="3774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50F70-C583-4C64-8403-D2F012625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49" y="321721"/>
            <a:ext cx="7429500" cy="1984286"/>
          </a:xfrm>
        </p:spPr>
        <p:txBody>
          <a:bodyPr wrap="square" bIns="0" anchor="b" anchorCtr="1"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Hovedtittel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r>
              <a:rPr lang="en-US" dirty="0"/>
              <a:t> her</a:t>
            </a:r>
            <a:endParaRPr lang="nb-NO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3E7150-E057-4A7E-9589-21A6FAA3498E}"/>
              </a:ext>
            </a:extLst>
          </p:cNvPr>
          <p:cNvCxnSpPr>
            <a:cxnSpLocks/>
          </p:cNvCxnSpPr>
          <p:nvPr userDrawn="1"/>
        </p:nvCxnSpPr>
        <p:spPr>
          <a:xfrm>
            <a:off x="3152999" y="2592000"/>
            <a:ext cx="3600000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5600AA-5651-4ACE-A43A-85BA85F51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9832" y="2871848"/>
            <a:ext cx="6646334" cy="4639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Her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annen</a:t>
            </a:r>
            <a:r>
              <a:rPr lang="en-US" dirty="0"/>
              <a:t> </a:t>
            </a:r>
            <a:r>
              <a:rPr lang="en-US" dirty="0" err="1"/>
              <a:t>ønsket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dersom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for </a:t>
            </a:r>
            <a:r>
              <a:rPr lang="en-US" dirty="0" err="1"/>
              <a:t>det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AB60D9-5079-4628-BFF5-C7D873B68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002" y="4316358"/>
            <a:ext cx="1325995" cy="4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68338" y="1268413"/>
            <a:ext cx="8569325" cy="47212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56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To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68338" y="1268413"/>
            <a:ext cx="4176712" cy="48244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5060951" y="1268413"/>
            <a:ext cx="4176712" cy="482441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5075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to-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68338" y="1279278"/>
            <a:ext cx="2880000" cy="481354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3764238" y="1279278"/>
            <a:ext cx="5460726" cy="481354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44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to-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57663" y="1279085"/>
            <a:ext cx="2880000" cy="481374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68338" y="1279085"/>
            <a:ext cx="5473425" cy="481374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247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delside/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6092825"/>
          </a:xfrm>
          <a:prstGeom prst="rect">
            <a:avLst/>
          </a:prstGeom>
          <a:solidFill>
            <a:srgbClr val="D5D6D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Delside</a:t>
            </a:r>
            <a:r>
              <a:rPr lang="en-US" dirty="0"/>
              <a:t>/</a:t>
            </a:r>
            <a:r>
              <a:rPr lang="en-US" dirty="0" err="1"/>
              <a:t>skilleark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104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Skilleark/paus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189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67" y="876982"/>
            <a:ext cx="5918665" cy="42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6DD-FAE8-4900-B777-7CE0584742BE}" type="datetimeFigureOut">
              <a:rPr lang="nb-NO" smtClean="0"/>
              <a:t>24.11.2020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F5-7517-4C2F-BF88-ADDA0E8853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32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02" y="6308725"/>
            <a:ext cx="9981866" cy="132519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1CB06-6638-467C-B938-7222DAC0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80" y="1"/>
            <a:ext cx="8556626" cy="1106236"/>
          </a:xfrm>
          <a:prstGeom prst="rect">
            <a:avLst/>
          </a:prstGeom>
        </p:spPr>
        <p:txBody>
          <a:bodyPr vert="horz" lIns="0" tIns="180000" rIns="0" bIns="0" rtlCol="0" anchor="b" anchorCtr="0">
            <a:normAutofit/>
          </a:bodyPr>
          <a:lstStyle/>
          <a:p>
            <a:r>
              <a:rPr lang="nb-NO" dirty="0"/>
              <a:t>Overskrift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9C4142C-DC54-4ED6-8CD9-555A204F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338" y="1273853"/>
            <a:ext cx="8569325" cy="4818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Bold 32 pt.</a:t>
            </a:r>
          </a:p>
          <a:p>
            <a:pPr lvl="1"/>
            <a:r>
              <a:rPr lang="en-US" dirty="0"/>
              <a:t>Regular 28 pt.</a:t>
            </a:r>
          </a:p>
          <a:p>
            <a:pPr lvl="2"/>
            <a:r>
              <a:rPr lang="en-US" dirty="0"/>
              <a:t>Regular 24 pt.</a:t>
            </a:r>
          </a:p>
          <a:p>
            <a:pPr lvl="3"/>
            <a:r>
              <a:rPr lang="en-US" dirty="0"/>
              <a:t>Regular 18 pt.</a:t>
            </a:r>
          </a:p>
          <a:p>
            <a:pPr lvl="4"/>
            <a:r>
              <a:rPr lang="en-US" dirty="0" err="1"/>
              <a:t>Kursiv</a:t>
            </a:r>
            <a:r>
              <a:rPr lang="en-US" dirty="0"/>
              <a:t> 18 pt.</a:t>
            </a:r>
            <a:endParaRPr lang="nb-NO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F12FCA-4602-4610-844A-C32E6FC853B2}"/>
              </a:ext>
            </a:extLst>
          </p:cNvPr>
          <p:cNvCxnSpPr/>
          <p:nvPr userDrawn="1"/>
        </p:nvCxnSpPr>
        <p:spPr>
          <a:xfrm>
            <a:off x="681037" y="1146121"/>
            <a:ext cx="8556626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DABB2A-051A-437F-9990-F2D768DD7B62}"/>
              </a:ext>
            </a:extLst>
          </p:cNvPr>
          <p:cNvCxnSpPr>
            <a:cxnSpLocks/>
          </p:cNvCxnSpPr>
          <p:nvPr userDrawn="1"/>
        </p:nvCxnSpPr>
        <p:spPr>
          <a:xfrm>
            <a:off x="8944887" y="6188417"/>
            <a:ext cx="0" cy="285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D4DFF20-1EB1-46CF-9CBD-3879E4E02FB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09574" y="6202468"/>
            <a:ext cx="839421" cy="257862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C29D4A58-3A12-4CD3-82BC-4BF853C87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8951" y="6246504"/>
            <a:ext cx="1001663" cy="169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92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9" r:id="rId2"/>
    <p:sldLayoutId id="2147483702" r:id="rId3"/>
    <p:sldLayoutId id="2147483703" r:id="rId4"/>
    <p:sldLayoutId id="2147483704" r:id="rId5"/>
    <p:sldLayoutId id="2147483705" r:id="rId6"/>
    <p:sldLayoutId id="2147483701" r:id="rId7"/>
    <p:sldLayoutId id="214748370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buFont typeface="Source Sans Pro" panose="020B0503030403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SOurce Sans Pro" panose="020B0503030403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Source Sans Pro" panose="020B0503030403020204" pitchFamily="34" charset="0"/>
        <a:buNone/>
        <a:tabLst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pos="3120" userDrawn="1">
          <p15:clr>
            <a:srgbClr val="F26B43"/>
          </p15:clr>
        </p15:guide>
        <p15:guide id="5" pos="3188" userDrawn="1">
          <p15:clr>
            <a:srgbClr val="F26B43"/>
          </p15:clr>
        </p15:guide>
        <p15:guide id="6" pos="3052" userDrawn="1">
          <p15:clr>
            <a:srgbClr val="F26B43"/>
          </p15:clr>
        </p15:guide>
        <p15:guide id="7" pos="421" userDrawn="1">
          <p15:clr>
            <a:srgbClr val="F26B43"/>
          </p15:clr>
        </p15:guide>
        <p15:guide id="8" pos="58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2AD937-9BE7-4F11-B1BC-1A551ED79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9" y="321720"/>
            <a:ext cx="7583020" cy="2367691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en-US" dirty="0"/>
            </a:br>
            <a:br>
              <a:rPr lang="nb-NO" dirty="0"/>
            </a:b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E7A47-B11D-4866-A0CA-7B6ED0C95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1235" y="2871848"/>
            <a:ext cx="6844931" cy="1223074"/>
          </a:xfrm>
        </p:spPr>
        <p:txBody>
          <a:bodyPr/>
          <a:lstStyle/>
          <a:p>
            <a:r>
              <a:rPr lang="en-US" sz="3200" dirty="0"/>
              <a:t>Norway</a:t>
            </a:r>
          </a:p>
          <a:p>
            <a:r>
              <a:rPr lang="en-US" sz="2000" b="0" dirty="0"/>
              <a:t>Kaja Reegård &amp; Jon Rogstad</a:t>
            </a:r>
          </a:p>
          <a:p>
            <a:endParaRPr lang="nb-NO"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38B6758-1BF7-4E37-A16A-F4854414E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5" name="Image 12" descr="TRACK-VET_komplet">
            <a:extLst>
              <a:ext uri="{FF2B5EF4-FFF2-40B4-BE49-F238E27FC236}">
                <a16:creationId xmlns:a16="http://schemas.microsoft.com/office/drawing/2014/main" id="{3C9A2188-C97D-4743-B2C7-336510854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72" y="1426621"/>
            <a:ext cx="4383314" cy="10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F714A07-8A2C-4E8A-A038-3AED9DCE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49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63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8F2254-E8DC-4C06-85BB-0C7B33E6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development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0828755-4C8C-45D1-BCE7-C3B4DA2273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1FFF495-74C8-465F-AA49-9AF30DB719A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From 2006: </a:t>
            </a:r>
          </a:p>
          <a:p>
            <a:r>
              <a:rPr lang="en-GB" sz="2600" b="0" dirty="0"/>
              <a:t>Knowledge Promotion Reform: strong focus on </a:t>
            </a:r>
            <a:r>
              <a:rPr lang="en-GB" sz="2600" b="0" i="1" dirty="0"/>
              <a:t>basic skills: o</a:t>
            </a:r>
            <a:r>
              <a:rPr lang="en-GB" sz="2600" b="0" dirty="0"/>
              <a:t>ral skills, reading, writing, digital skills, and numeracy</a:t>
            </a:r>
          </a:p>
          <a:p>
            <a:r>
              <a:rPr lang="en-GB" dirty="0"/>
              <a:t>From 2015:</a:t>
            </a:r>
          </a:p>
          <a:p>
            <a:pPr lvl="1"/>
            <a:r>
              <a:rPr lang="en-GB" dirty="0"/>
              <a:t>Metacognition (learning to learn), being able to problem-solve, explore and create through in-depth learning and progression</a:t>
            </a:r>
          </a:p>
          <a:p>
            <a:r>
              <a:rPr lang="en-GB" dirty="0"/>
              <a:t>From 2018:</a:t>
            </a:r>
          </a:p>
          <a:p>
            <a:pPr lvl="1"/>
            <a:r>
              <a:rPr lang="en-GB" dirty="0"/>
              <a:t>Democracy and citizenship, sustainable development and public health issues, and life coping skills	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492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B38F89-C6E9-4BFD-88EE-A5B2DF24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Two-fold curricula 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C1B829C-0887-4DC3-8288-83A97A6BA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51392F2-D5F5-42B5-8030-790898154C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	GENERAL core curriculum</a:t>
            </a:r>
          </a:p>
          <a:p>
            <a:pPr lvl="1"/>
            <a:r>
              <a:rPr lang="en-US" dirty="0"/>
              <a:t>	Covering primary, secondary and 				adult education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Subject-SPECIFIC curricula</a:t>
            </a:r>
          </a:p>
          <a:p>
            <a:pPr lvl="1"/>
            <a:r>
              <a:rPr lang="en-US" dirty="0"/>
              <a:t>	Objectives, main subject areas, teaching 			hours, core skills, attainment targets and 			assessment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Formulation of TKC and their location in curricula – two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Learning to learn: </a:t>
            </a:r>
          </a:p>
          <a:p>
            <a:pPr lvl="1"/>
            <a:r>
              <a:rPr lang="en-GB" dirty="0"/>
              <a:t>“Education shall not only transmit learning; it shall also provide learners with the ability to acquire and attain new knowledge” (Core Curriculum, p. 15).</a:t>
            </a:r>
          </a:p>
          <a:p>
            <a:pPr lvl="1"/>
            <a:endParaRPr lang="en-GB" dirty="0"/>
          </a:p>
          <a:p>
            <a:r>
              <a:rPr lang="en-GB" dirty="0"/>
              <a:t>Cultural awareness and expression</a:t>
            </a:r>
            <a:endParaRPr lang="nb-NO" dirty="0"/>
          </a:p>
          <a:p>
            <a:pPr lvl="1"/>
            <a:r>
              <a:rPr lang="en-GB" dirty="0"/>
              <a:t>(…) Hence education should elaborate and deepen the learners’ familiarity with national and local traditions - the domestic history and distinctive features that are our contribution to cultural diversity in the world (Core Curriculum, p. 12).</a:t>
            </a:r>
            <a:endParaRPr lang="nb-NO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A7F5-7517-4C2F-BF88-ADDA0E88532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24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E2753B7-0C03-4A5A-AA35-4A9AD34F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7AB69E3-442F-446D-9954-0AC1043225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2FDD4D3-D53E-4A86-B166-F8898A0D81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TKC is perceived as important (all levels), yet poorly incorporated in subject-specific curricula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Could and should all TKC be subject for formal assessment?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Unless TKC are becoming subject for assessment, they risk being paid insufficient attention in the classroom</a:t>
            </a:r>
            <a:endParaRPr lang="nb-NO" b="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91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D13CDA-13FE-46A4-8251-55F5B4A7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5E4EDC5-0620-4DAD-9B55-2AB749F8B0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6A4992-92EB-4E15-BCA8-195040038C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Strengthening the cooperation between education and </a:t>
            </a:r>
            <a:r>
              <a:rPr lang="en-US" dirty="0" err="1"/>
              <a:t>labour</a:t>
            </a:r>
            <a:r>
              <a:rPr lang="en-US" dirty="0"/>
              <a:t> market</a:t>
            </a:r>
          </a:p>
          <a:p>
            <a:pPr lvl="2"/>
            <a:r>
              <a:rPr lang="en-US" sz="2800" dirty="0"/>
              <a:t>While educational institutions emphasize that it is difficult to teach, evaluate and assess TKCs, employers place great emphasis on the importance of TKC when hiring. </a:t>
            </a:r>
          </a:p>
        </p:txBody>
      </p:sp>
    </p:spTree>
    <p:extLst>
      <p:ext uri="{BB962C8B-B14F-4D97-AF65-F5344CB8AC3E}">
        <p14:creationId xmlns:p14="http://schemas.microsoft.com/office/powerpoint/2010/main" val="389828873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Faf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3B2"/>
      </a:accent1>
      <a:accent2>
        <a:srgbClr val="E87722"/>
      </a:accent2>
      <a:accent3>
        <a:srgbClr val="74AA50"/>
      </a:accent3>
      <a:accent4>
        <a:srgbClr val="A15A95"/>
      </a:accent4>
      <a:accent5>
        <a:srgbClr val="34657F"/>
      </a:accent5>
      <a:accent6>
        <a:srgbClr val="D14124"/>
      </a:accent6>
      <a:hlink>
        <a:srgbClr val="0563C1"/>
      </a:hlink>
      <a:folHlink>
        <a:srgbClr val="954F72"/>
      </a:folHlink>
    </a:clrScheme>
    <a:fontScheme name="Fafo fonte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fo_mal_v11.pptx" id="{D3B60DC5-9539-4F4A-8024-089F54FBB917}" vid="{A23225C2-CBFA-417B-82FE-D116627C38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Fafo_mal_v11</Template>
  <TotalTime>7833</TotalTime>
  <Words>304</Words>
  <Application>Microsoft Office PowerPoint</Application>
  <PresentationFormat>A4 (210 x 297 mm)</PresentationFormat>
  <Paragraphs>39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Calibri</vt:lpstr>
      <vt:lpstr>Source Sans Pro</vt:lpstr>
      <vt:lpstr>Source Sans Pro</vt:lpstr>
      <vt:lpstr>Arial</vt:lpstr>
      <vt:lpstr>1_Custom Design</vt:lpstr>
      <vt:lpstr>      </vt:lpstr>
      <vt:lpstr>Policy development</vt:lpstr>
      <vt:lpstr>Two-fold curricula </vt:lpstr>
      <vt:lpstr>Formulation of TKC and their location in curricula – two examples</vt:lpstr>
      <vt:lpstr>Key findings</vt:lpstr>
      <vt:lpstr>Recommendation</vt:lpstr>
    </vt:vector>
  </TitlesOfParts>
  <Company>Fafo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 - Prosjekt livsmestring Kunnskapserfaringer</dc:title>
  <dc:creator>Rogstad Jon</dc:creator>
  <cp:lastModifiedBy>Kaja Reegård / NIFU</cp:lastModifiedBy>
  <cp:revision>303</cp:revision>
  <cp:lastPrinted>2018-03-01T11:40:45Z</cp:lastPrinted>
  <dcterms:created xsi:type="dcterms:W3CDTF">2018-01-23T12:23:18Z</dcterms:created>
  <dcterms:modified xsi:type="dcterms:W3CDTF">2020-11-24T08:42:26Z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LastKnownPath">
    <vt:lpwstr>\\osiris\Projects\Grafisk\Prosjekter\B Produksjonsklart\100034 GRANN FAFO Dokumentmaler og design 1701\Main\Fafo_powepoint\Fafo_ powerpoint_mal.pptx</vt:lpwstr>
  </property>
</Properties>
</file>